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howSpecialPlsOnTitleSld="0" strictFirstAndLastChars="0" saveSubsetFonts="1">
  <p:sldMasterIdLst>
    <p:sldMasterId id="2147483649" r:id="rId1"/>
    <p:sldMasterId id="2147484090" r:id="rId2"/>
  </p:sldMasterIdLst>
  <p:notesMasterIdLst>
    <p:notesMasterId r:id="rId9"/>
  </p:notesMasterIdLst>
  <p:handoutMasterIdLst>
    <p:handoutMasterId r:id="rId10"/>
  </p:handoutMasterIdLst>
  <p:sldIdLst>
    <p:sldId id="263" r:id="rId3"/>
    <p:sldId id="267" r:id="rId4"/>
    <p:sldId id="266" r:id="rId5"/>
    <p:sldId id="261" r:id="rId6"/>
    <p:sldId id="264" r:id="rId7"/>
    <p:sldId id="265" r:id="rId8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4F8F"/>
        </a:solidFill>
        <a:latin typeface="Georgia" pitchFamily="18" charset="0"/>
        <a:ea typeface="Georgia" pitchFamily="18" charset="0"/>
        <a:cs typeface="Georgia" pitchFamily="18" charset="0"/>
        <a:sym typeface="Georgia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4F8F"/>
        </a:solidFill>
        <a:latin typeface="Georgia" pitchFamily="18" charset="0"/>
        <a:ea typeface="Georgia" pitchFamily="18" charset="0"/>
        <a:cs typeface="Georgia" pitchFamily="18" charset="0"/>
        <a:sym typeface="Georgia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4F8F"/>
        </a:solidFill>
        <a:latin typeface="Georgia" pitchFamily="18" charset="0"/>
        <a:ea typeface="Georgia" pitchFamily="18" charset="0"/>
        <a:cs typeface="Georgia" pitchFamily="18" charset="0"/>
        <a:sym typeface="Georgia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4F8F"/>
        </a:solidFill>
        <a:latin typeface="Georgia" pitchFamily="18" charset="0"/>
        <a:ea typeface="Georgia" pitchFamily="18" charset="0"/>
        <a:cs typeface="Georgia" pitchFamily="18" charset="0"/>
        <a:sym typeface="Georgia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4F8F"/>
        </a:solidFill>
        <a:latin typeface="Georgia" pitchFamily="18" charset="0"/>
        <a:ea typeface="Georgia" pitchFamily="18" charset="0"/>
        <a:cs typeface="Georgia" pitchFamily="18" charset="0"/>
        <a:sym typeface="Georgia" pitchFamily="18" charset="0"/>
      </a:defRPr>
    </a:lvl5pPr>
    <a:lvl6pPr marL="2286000" algn="l" defTabSz="914400" rtl="0" eaLnBrk="1" latinLnBrk="0" hangingPunct="1">
      <a:defRPr sz="1400" kern="1200">
        <a:solidFill>
          <a:srgbClr val="004F8F"/>
        </a:solidFill>
        <a:latin typeface="Georgia" pitchFamily="18" charset="0"/>
        <a:ea typeface="Georgia" pitchFamily="18" charset="0"/>
        <a:cs typeface="Georgia" pitchFamily="18" charset="0"/>
        <a:sym typeface="Georgia" pitchFamily="18" charset="0"/>
      </a:defRPr>
    </a:lvl6pPr>
    <a:lvl7pPr marL="2743200" algn="l" defTabSz="914400" rtl="0" eaLnBrk="1" latinLnBrk="0" hangingPunct="1">
      <a:defRPr sz="1400" kern="1200">
        <a:solidFill>
          <a:srgbClr val="004F8F"/>
        </a:solidFill>
        <a:latin typeface="Georgia" pitchFamily="18" charset="0"/>
        <a:ea typeface="Georgia" pitchFamily="18" charset="0"/>
        <a:cs typeface="Georgia" pitchFamily="18" charset="0"/>
        <a:sym typeface="Georgia" pitchFamily="18" charset="0"/>
      </a:defRPr>
    </a:lvl7pPr>
    <a:lvl8pPr marL="3200400" algn="l" defTabSz="914400" rtl="0" eaLnBrk="1" latinLnBrk="0" hangingPunct="1">
      <a:defRPr sz="1400" kern="1200">
        <a:solidFill>
          <a:srgbClr val="004F8F"/>
        </a:solidFill>
        <a:latin typeface="Georgia" pitchFamily="18" charset="0"/>
        <a:ea typeface="Georgia" pitchFamily="18" charset="0"/>
        <a:cs typeface="Georgia" pitchFamily="18" charset="0"/>
        <a:sym typeface="Georgia" pitchFamily="18" charset="0"/>
      </a:defRPr>
    </a:lvl8pPr>
    <a:lvl9pPr marL="3657600" algn="l" defTabSz="914400" rtl="0" eaLnBrk="1" latinLnBrk="0" hangingPunct="1">
      <a:defRPr sz="1400" kern="1200">
        <a:solidFill>
          <a:srgbClr val="004F8F"/>
        </a:solidFill>
        <a:latin typeface="Georgia" pitchFamily="18" charset="0"/>
        <a:ea typeface="Georgia" pitchFamily="18" charset="0"/>
        <a:cs typeface="Georgia" pitchFamily="18" charset="0"/>
        <a:sym typeface="Georgia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618F"/>
    <a:srgbClr val="004F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2" autoAdjust="0"/>
    <p:restoredTop sz="96630" autoAdjust="0"/>
  </p:normalViewPr>
  <p:slideViewPr>
    <p:cSldViewPr>
      <p:cViewPr varScale="1">
        <p:scale>
          <a:sx n="108" d="100"/>
          <a:sy n="108" d="100"/>
        </p:scale>
        <p:origin x="60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12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>
              <a:defRPr sz="1200"/>
            </a:lvl1pPr>
          </a:lstStyle>
          <a:p>
            <a:pPr>
              <a:defRPr/>
            </a:pPr>
            <a:fld id="{9E3D01B4-19F5-4A4E-B434-304BA7E245E4}" type="datetimeFigureOut">
              <a:rPr lang="de-DE"/>
              <a:pPr>
                <a:defRPr/>
              </a:pPr>
              <a:t>22.03.2017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>
              <a:defRPr sz="1200"/>
            </a:lvl1pPr>
          </a:lstStyle>
          <a:p>
            <a:pPr>
              <a:defRPr/>
            </a:pPr>
            <a:r>
              <a:rPr lang="de-DE"/>
              <a:t>hblhgvfkgcgkh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>
              <a:defRPr sz="1200"/>
            </a:lvl1pPr>
          </a:lstStyle>
          <a:p>
            <a:fld id="{A3E227BB-9CAF-45CB-A2A2-BDDC5A0D86B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750231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bevel/>
            <a:headEnd/>
            <a:tailEnd/>
          </a:ln>
          <a:effectLst/>
        </p:spPr>
      </p:sp>
      <p:sp>
        <p:nvSpPr>
          <p:cNvPr id="2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bevel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 smtClean="0">
                <a:sym typeface="Avenir Roman" charset="0"/>
              </a:rPr>
              <a:t>Click to edit Master text styles</a:t>
            </a:r>
          </a:p>
          <a:p>
            <a:pPr lvl="1"/>
            <a:r>
              <a:rPr lang="de-DE" altLang="de-DE" noProof="0" smtClean="0">
                <a:sym typeface="Avenir Roman" charset="0"/>
              </a:rPr>
              <a:t>Second level</a:t>
            </a:r>
          </a:p>
          <a:p>
            <a:pPr lvl="2"/>
            <a:r>
              <a:rPr lang="de-DE" altLang="de-DE" noProof="0" smtClean="0">
                <a:sym typeface="Avenir Roman" charset="0"/>
              </a:rPr>
              <a:t>Third level</a:t>
            </a:r>
          </a:p>
          <a:p>
            <a:pPr lvl="3"/>
            <a:r>
              <a:rPr lang="de-DE" altLang="de-DE" noProof="0" smtClean="0">
                <a:sym typeface="Avenir Roman" charset="0"/>
              </a:rPr>
              <a:t>Fourth level</a:t>
            </a:r>
          </a:p>
          <a:p>
            <a:pPr lvl="4"/>
            <a:r>
              <a:rPr lang="de-DE" altLang="de-DE" noProof="0" smtClean="0">
                <a:sym typeface="Avenir Roman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9393284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/>
      </a:defRPr>
    </a:lvl1pPr>
    <a:lvl2pPr indent="2286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/>
      </a:defRPr>
    </a:lvl2pPr>
    <a:lvl3pPr indent="4572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/>
      </a:defRPr>
    </a:lvl3pPr>
    <a:lvl4pPr indent="6858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/>
      </a:defRPr>
    </a:lvl4pPr>
    <a:lvl5pPr indent="9144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630000" y="1611432"/>
            <a:ext cx="8280920" cy="2897687"/>
          </a:xfrm>
          <a:prstGeom prst="rect">
            <a:avLst/>
          </a:prstGeom>
        </p:spPr>
        <p:txBody>
          <a:bodyPr anchor="t" anchorCtr="0"/>
          <a:lstStyle>
            <a:lvl1pPr algn="l">
              <a:defRPr sz="440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8" name="Untertitel 2"/>
          <p:cNvSpPr>
            <a:spLocks noGrp="1"/>
          </p:cNvSpPr>
          <p:nvPr>
            <p:ph type="subTitle" idx="1"/>
          </p:nvPr>
        </p:nvSpPr>
        <p:spPr>
          <a:xfrm>
            <a:off x="629999" y="4725144"/>
            <a:ext cx="8280000" cy="172819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Formatvorlage des Untertitelmasters durch Klicken bearbeiten</a:t>
            </a:r>
          </a:p>
          <a:p>
            <a:r>
              <a:rPr lang="de-DE" dirty="0" smtClean="0"/>
              <a:t>Kurs</a:t>
            </a:r>
          </a:p>
          <a:p>
            <a:r>
              <a:rPr lang="de-DE" dirty="0" smtClean="0"/>
              <a:t>Semester</a:t>
            </a:r>
            <a:endParaRPr lang="de-DE" dirty="0"/>
          </a:p>
        </p:txBody>
      </p:sp>
      <p:sp>
        <p:nvSpPr>
          <p:cNvPr id="9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630000" y="404665"/>
            <a:ext cx="8280920" cy="1206768"/>
          </a:xfrm>
          <a:prstGeom prst="rect">
            <a:avLst/>
          </a:prstGeom>
        </p:spPr>
        <p:txBody>
          <a:bodyPr anchor="b" anchorCtr="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000" smtClean="0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r>
              <a:rPr lang="de-DE"/>
              <a:t>Titel der Veranstaltung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7442" y="116632"/>
            <a:ext cx="6598854" cy="792088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080000"/>
            <a:ext cx="8119814" cy="5040000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Arial Narrow" panose="020B0606020202030204" pitchFamily="34" charset="0"/>
              </a:defRPr>
            </a:lvl1pPr>
            <a:lvl2pPr marL="417513" indent="-236538">
              <a:buClrTx/>
              <a:buSzPct val="100000"/>
              <a:buFont typeface="Arial" panose="020B0604020202020204" pitchFamily="34" charset="0"/>
              <a:buChar char="•"/>
              <a:defRPr sz="1800">
                <a:latin typeface="Arial Narrow" panose="020B0606020202030204" pitchFamily="34" charset="0"/>
              </a:defRPr>
            </a:lvl2pPr>
            <a:lvl3pPr marL="687388" indent="-241300">
              <a:buFont typeface="Arial" panose="020B0604020202020204" pitchFamily="34" charset="0"/>
              <a:buChar char="•"/>
              <a:defRPr sz="1800">
                <a:latin typeface="Arial Narrow" panose="020B0606020202030204" pitchFamily="34" charset="0"/>
              </a:defRPr>
            </a:lvl3pPr>
            <a:lvl4pPr marL="955675" indent="-241300">
              <a:buFont typeface="Arial" panose="020B0604020202020204" pitchFamily="34" charset="0"/>
              <a:buChar char="•"/>
              <a:defRPr sz="1800">
                <a:latin typeface="Arial Narrow" panose="020B0606020202030204" pitchFamily="34" charset="0"/>
              </a:defRPr>
            </a:lvl4pPr>
            <a:lvl5pPr marL="1227138" indent="-238125">
              <a:buFont typeface="Arial" panose="020B0604020202020204" pitchFamily="34" charset="0"/>
              <a:buChar char="•"/>
              <a:defRPr sz="1800">
                <a:latin typeface="Arial Narrow" panose="020B0606020202030204" pitchFamily="34" charset="0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A4E24061-EFD7-4DDD-98A0-BFBD0B12394A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000" smtClean="0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r>
              <a:rPr lang="de-DE"/>
              <a:t>Titel der Veranstaltung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Inhal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7442" y="116632"/>
            <a:ext cx="6598854" cy="792088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080000"/>
            <a:ext cx="3727326" cy="5040000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Arial Narrow" panose="020B0606020202030204" pitchFamily="34" charset="0"/>
              </a:defRPr>
            </a:lvl1pPr>
            <a:lvl2pPr marL="417513" indent="-236538">
              <a:buClrTx/>
              <a:buSzPct val="100000"/>
              <a:buFont typeface="Arial" panose="020B0604020202020204" pitchFamily="34" charset="0"/>
              <a:buChar char="•"/>
              <a:defRPr sz="1800">
                <a:latin typeface="Arial Narrow" panose="020B0606020202030204" pitchFamily="34" charset="0"/>
              </a:defRPr>
            </a:lvl2pPr>
            <a:lvl3pPr marL="687388" indent="-241300">
              <a:buFont typeface="Arial" panose="020B0604020202020204" pitchFamily="34" charset="0"/>
              <a:buChar char="•"/>
              <a:defRPr sz="1800">
                <a:latin typeface="Arial Narrow" panose="020B0606020202030204" pitchFamily="34" charset="0"/>
              </a:defRPr>
            </a:lvl3pPr>
            <a:lvl4pPr marL="955675" indent="-241300">
              <a:buFont typeface="Arial" panose="020B0604020202020204" pitchFamily="34" charset="0"/>
              <a:buChar char="•"/>
              <a:defRPr sz="1800">
                <a:latin typeface="Arial Narrow" panose="020B0606020202030204" pitchFamily="34" charset="0"/>
              </a:defRPr>
            </a:lvl4pPr>
            <a:lvl5pPr marL="1227138" indent="-238125">
              <a:buFont typeface="Arial" panose="020B0604020202020204" pitchFamily="34" charset="0"/>
              <a:buChar char="•"/>
              <a:defRPr sz="1800">
                <a:latin typeface="Arial Narrow" panose="020B0606020202030204" pitchFamily="34" charset="0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2"/>
          </p:nvPr>
        </p:nvSpPr>
        <p:spPr>
          <a:xfrm>
            <a:off x="4716463" y="1079999"/>
            <a:ext cx="4032250" cy="5040000"/>
          </a:xfrm>
          <a:prstGeom prst="rect">
            <a:avLst/>
          </a:prstGeom>
        </p:spPr>
        <p:txBody>
          <a:bodyPr/>
          <a:lstStyle/>
          <a:p>
            <a:pPr lvl="0"/>
            <a:endParaRPr lang="de-DE" noProof="0">
              <a:sym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Grp="1"/>
          </p:cNvSpPr>
          <p:nvPr>
            <p:ph type="sldNum" sz="quarter" idx="13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65C33246-71E2-4053-94CC-460EDE86E84A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7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l">
              <a:defRPr sz="1000" smtClean="0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r>
              <a:rPr lang="de-DE"/>
              <a:t>Titel der Veranstaltung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637442" y="116632"/>
            <a:ext cx="6598854" cy="792088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4716016" y="1080000"/>
            <a:ext cx="3727326" cy="5040000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Arial Narrow" panose="020B0606020202030204" pitchFamily="34" charset="0"/>
              </a:defRPr>
            </a:lvl1pPr>
            <a:lvl2pPr marL="466725" indent="-285750">
              <a:buClrTx/>
              <a:buSzPct val="100000"/>
              <a:buFont typeface="Arial" panose="020B0604020202020204" pitchFamily="34" charset="0"/>
              <a:buChar char="•"/>
              <a:defRPr lang="de-DE" sz="1800" kern="1200" dirty="0" smtClean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+mn-cs"/>
                <a:sym typeface="Arial" panose="020B0604020202020204" pitchFamily="34" charset="0"/>
              </a:defRPr>
            </a:lvl2pPr>
            <a:lvl3pPr marL="731838" indent="-285750">
              <a:buFont typeface="Arial" panose="020B0604020202020204" pitchFamily="34" charset="0"/>
              <a:buChar char="•"/>
              <a:defRPr sz="1800">
                <a:latin typeface="Arial Narrow" panose="020B0606020202030204" pitchFamily="34" charset="0"/>
              </a:defRPr>
            </a:lvl3pPr>
            <a:lvl4pPr marL="1000125" indent="-285750">
              <a:buFont typeface="Arial" panose="020B0604020202020204" pitchFamily="34" charset="0"/>
              <a:buChar char="•"/>
              <a:defRPr sz="1800">
                <a:latin typeface="Arial Narrow" panose="020B0606020202030204" pitchFamily="34" charset="0"/>
              </a:defRPr>
            </a:lvl4pPr>
            <a:lvl5pPr marL="1274763" indent="-285750">
              <a:buFont typeface="Arial" panose="020B0604020202020204" pitchFamily="34" charset="0"/>
              <a:buChar char="•"/>
              <a:defRPr sz="1800">
                <a:latin typeface="Arial Narrow" panose="020B0606020202030204" pitchFamily="34" charset="0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9" name="Inhaltsplatzhalter 2"/>
          <p:cNvSpPr>
            <a:spLocks noGrp="1"/>
          </p:cNvSpPr>
          <p:nvPr>
            <p:ph idx="11"/>
          </p:nvPr>
        </p:nvSpPr>
        <p:spPr>
          <a:xfrm>
            <a:off x="628650" y="1080000"/>
            <a:ext cx="3727326" cy="5040000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Arial Narrow" panose="020B0606020202030204" pitchFamily="34" charset="0"/>
              </a:defRPr>
            </a:lvl1pPr>
            <a:lvl2pPr marL="417513" indent="-236538">
              <a:buClrTx/>
              <a:buSzPct val="100000"/>
              <a:buFont typeface="Arial" panose="020B0604020202020204" pitchFamily="34" charset="0"/>
              <a:buChar char="•"/>
              <a:defRPr lang="de-DE" sz="1800" kern="1200" dirty="0" smtClean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+mn-cs"/>
                <a:sym typeface="Arial" panose="020B0604020202020204" pitchFamily="34" charset="0"/>
              </a:defRPr>
            </a:lvl2pPr>
            <a:lvl3pPr marL="687388" indent="-241300">
              <a:buFont typeface="Arial" panose="020B0604020202020204" pitchFamily="34" charset="0"/>
              <a:buChar char="•"/>
              <a:defRPr sz="1800">
                <a:latin typeface="Arial Narrow" panose="020B0606020202030204" pitchFamily="34" charset="0"/>
              </a:defRPr>
            </a:lvl3pPr>
            <a:lvl4pPr marL="955675" indent="-241300">
              <a:buFont typeface="Arial" panose="020B0604020202020204" pitchFamily="34" charset="0"/>
              <a:buChar char="•"/>
              <a:defRPr sz="1800">
                <a:latin typeface="Arial Narrow" panose="020B0606020202030204" pitchFamily="34" charset="0"/>
              </a:defRPr>
            </a:lvl4pPr>
            <a:lvl5pPr marL="1227138" indent="-238125">
              <a:buFont typeface="Arial" panose="020B0604020202020204" pitchFamily="34" charset="0"/>
              <a:buChar char="•"/>
              <a:defRPr sz="1800">
                <a:latin typeface="Arial Narrow" panose="020B0606020202030204" pitchFamily="34" charset="0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Rectangle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F4C08D23-E84A-472B-8C52-A53DC7962AA8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000" smtClean="0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r>
              <a:rPr lang="de-DE"/>
              <a:t>Titel der Veranstaltung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630000" y="1611432"/>
            <a:ext cx="8280920" cy="2897687"/>
          </a:xfrm>
          <a:prstGeom prst="rect">
            <a:avLst/>
          </a:prstGeom>
        </p:spPr>
        <p:txBody>
          <a:bodyPr anchor="t" anchorCtr="0"/>
          <a:lstStyle>
            <a:lvl1pPr algn="l">
              <a:defRPr sz="440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8" name="Untertitel 2"/>
          <p:cNvSpPr>
            <a:spLocks noGrp="1"/>
          </p:cNvSpPr>
          <p:nvPr>
            <p:ph type="subTitle" idx="1"/>
          </p:nvPr>
        </p:nvSpPr>
        <p:spPr>
          <a:xfrm>
            <a:off x="629999" y="4725144"/>
            <a:ext cx="8280000" cy="172819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Formatvorlage des Untertitelmasters durch Klicken bearbeiten</a:t>
            </a:r>
          </a:p>
          <a:p>
            <a:r>
              <a:rPr lang="de-DE" dirty="0" smtClean="0"/>
              <a:t>Kurs</a:t>
            </a:r>
          </a:p>
          <a:p>
            <a:r>
              <a:rPr lang="de-DE" dirty="0" smtClean="0"/>
              <a:t>Semester</a:t>
            </a:r>
            <a:endParaRPr lang="de-DE" dirty="0"/>
          </a:p>
        </p:txBody>
      </p:sp>
      <p:sp>
        <p:nvSpPr>
          <p:cNvPr id="9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630000" y="404665"/>
            <a:ext cx="8280920" cy="1206768"/>
          </a:xfrm>
          <a:prstGeom prst="rect">
            <a:avLst/>
          </a:prstGeom>
        </p:spPr>
        <p:txBody>
          <a:bodyPr anchor="b" anchorCtr="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000" smtClean="0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r>
              <a:rPr lang="de-DE"/>
              <a:t>Titel der Veranstaltung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7442" y="116632"/>
            <a:ext cx="6598854" cy="792088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080000"/>
            <a:ext cx="8119814" cy="5040000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Arial Narrow" panose="020B0606020202030204" pitchFamily="34" charset="0"/>
              </a:defRPr>
            </a:lvl1pPr>
            <a:lvl2pPr marL="417513" indent="-236538">
              <a:buClrTx/>
              <a:buSzPct val="100000"/>
              <a:buFont typeface="Arial" panose="020B0604020202020204" pitchFamily="34" charset="0"/>
              <a:buChar char="•"/>
              <a:defRPr sz="1800">
                <a:latin typeface="Arial Narrow" panose="020B0606020202030204" pitchFamily="34" charset="0"/>
              </a:defRPr>
            </a:lvl2pPr>
            <a:lvl3pPr marL="687388" indent="-241300">
              <a:buFont typeface="Arial" panose="020B0604020202020204" pitchFamily="34" charset="0"/>
              <a:buChar char="•"/>
              <a:defRPr sz="1800">
                <a:latin typeface="Arial Narrow" panose="020B0606020202030204" pitchFamily="34" charset="0"/>
              </a:defRPr>
            </a:lvl3pPr>
            <a:lvl4pPr marL="955675" indent="-241300">
              <a:buFont typeface="Arial" panose="020B0604020202020204" pitchFamily="34" charset="0"/>
              <a:buChar char="•"/>
              <a:defRPr sz="1800">
                <a:latin typeface="Arial Narrow" panose="020B0606020202030204" pitchFamily="34" charset="0"/>
              </a:defRPr>
            </a:lvl4pPr>
            <a:lvl5pPr marL="1227138" indent="-238125">
              <a:buFont typeface="Arial" panose="020B0604020202020204" pitchFamily="34" charset="0"/>
              <a:buChar char="•"/>
              <a:defRPr sz="1800">
                <a:latin typeface="Arial Narrow" panose="020B0606020202030204" pitchFamily="34" charset="0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34D51000-17D4-414F-9571-43747B8EC843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000" smtClean="0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r>
              <a:rPr lang="de-DE"/>
              <a:t>Titel der Veranstaltung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Inhal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7442" y="116632"/>
            <a:ext cx="6598854" cy="792088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080000"/>
            <a:ext cx="3727326" cy="5040000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Arial Narrow" panose="020B0606020202030204" pitchFamily="34" charset="0"/>
              </a:defRPr>
            </a:lvl1pPr>
            <a:lvl2pPr marL="417513" indent="-236538">
              <a:buClrTx/>
              <a:buSzPct val="100000"/>
              <a:buFont typeface="Arial" panose="020B0604020202020204" pitchFamily="34" charset="0"/>
              <a:buChar char="•"/>
              <a:defRPr sz="1800">
                <a:latin typeface="Arial Narrow" panose="020B0606020202030204" pitchFamily="34" charset="0"/>
              </a:defRPr>
            </a:lvl2pPr>
            <a:lvl3pPr marL="687388" indent="-241300">
              <a:buFont typeface="Arial" panose="020B0604020202020204" pitchFamily="34" charset="0"/>
              <a:buChar char="•"/>
              <a:defRPr sz="1800">
                <a:latin typeface="Arial Narrow" panose="020B0606020202030204" pitchFamily="34" charset="0"/>
              </a:defRPr>
            </a:lvl3pPr>
            <a:lvl4pPr marL="955675" indent="-241300">
              <a:buFont typeface="Arial" panose="020B0604020202020204" pitchFamily="34" charset="0"/>
              <a:buChar char="•"/>
              <a:defRPr sz="1800">
                <a:latin typeface="Arial Narrow" panose="020B0606020202030204" pitchFamily="34" charset="0"/>
              </a:defRPr>
            </a:lvl4pPr>
            <a:lvl5pPr marL="1227138" indent="-238125">
              <a:buFont typeface="Arial" panose="020B0604020202020204" pitchFamily="34" charset="0"/>
              <a:buChar char="•"/>
              <a:defRPr sz="1800">
                <a:latin typeface="Arial Narrow" panose="020B0606020202030204" pitchFamily="34" charset="0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2"/>
          </p:nvPr>
        </p:nvSpPr>
        <p:spPr>
          <a:xfrm>
            <a:off x="4716463" y="1079999"/>
            <a:ext cx="4032250" cy="5040000"/>
          </a:xfrm>
          <a:prstGeom prst="rect">
            <a:avLst/>
          </a:prstGeom>
        </p:spPr>
        <p:txBody>
          <a:bodyPr/>
          <a:lstStyle/>
          <a:p>
            <a:pPr lvl="0"/>
            <a:endParaRPr lang="de-DE" noProof="0">
              <a:sym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Grp="1"/>
          </p:cNvSpPr>
          <p:nvPr>
            <p:ph type="sldNum" sz="quarter" idx="13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D4907ED1-582D-4707-B2EB-B76D17E97280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7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l">
              <a:defRPr sz="1000" smtClean="0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r>
              <a:rPr lang="de-DE"/>
              <a:t>Titel der Veranstaltung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637442" y="116632"/>
            <a:ext cx="6598854" cy="792088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4716016" y="1080000"/>
            <a:ext cx="3727326" cy="5040000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Arial Narrow" panose="020B0606020202030204" pitchFamily="34" charset="0"/>
              </a:defRPr>
            </a:lvl1pPr>
            <a:lvl2pPr marL="466725" indent="-285750">
              <a:buClrTx/>
              <a:buSzPct val="100000"/>
              <a:buFont typeface="Arial" panose="020B0604020202020204" pitchFamily="34" charset="0"/>
              <a:buChar char="•"/>
              <a:defRPr lang="de-DE" sz="1800" kern="1200" dirty="0" smtClean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+mn-cs"/>
                <a:sym typeface="Arial" panose="020B0604020202020204" pitchFamily="34" charset="0"/>
              </a:defRPr>
            </a:lvl2pPr>
            <a:lvl3pPr marL="731838" indent="-285750">
              <a:buClrTx/>
              <a:buFont typeface="Arial" panose="020B0604020202020204" pitchFamily="34" charset="0"/>
              <a:buChar char="•"/>
              <a:defRPr sz="1800">
                <a:latin typeface="Arial Narrow" panose="020B0606020202030204" pitchFamily="34" charset="0"/>
              </a:defRPr>
            </a:lvl3pPr>
            <a:lvl4pPr marL="1000125" indent="-285750">
              <a:buClrTx/>
              <a:buFont typeface="Arial" panose="020B0604020202020204" pitchFamily="34" charset="0"/>
              <a:buChar char="•"/>
              <a:defRPr sz="1800">
                <a:latin typeface="Arial Narrow" panose="020B0606020202030204" pitchFamily="34" charset="0"/>
              </a:defRPr>
            </a:lvl4pPr>
            <a:lvl5pPr marL="1274763" indent="-285750">
              <a:buClrTx/>
              <a:buFont typeface="Arial" panose="020B0604020202020204" pitchFamily="34" charset="0"/>
              <a:buChar char="•"/>
              <a:defRPr sz="1800">
                <a:latin typeface="Arial Narrow" panose="020B0606020202030204" pitchFamily="34" charset="0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9" name="Inhaltsplatzhalter 2"/>
          <p:cNvSpPr>
            <a:spLocks noGrp="1"/>
          </p:cNvSpPr>
          <p:nvPr>
            <p:ph idx="11"/>
          </p:nvPr>
        </p:nvSpPr>
        <p:spPr>
          <a:xfrm>
            <a:off x="628650" y="1080000"/>
            <a:ext cx="3727326" cy="5040000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Arial Narrow" panose="020B0606020202030204" pitchFamily="34" charset="0"/>
              </a:defRPr>
            </a:lvl1pPr>
            <a:lvl2pPr marL="417513" indent="-236538">
              <a:buClrTx/>
              <a:buSzPct val="100000"/>
              <a:buFont typeface="Arial" panose="020B0604020202020204" pitchFamily="34" charset="0"/>
              <a:buChar char="•"/>
              <a:defRPr lang="de-DE" sz="1800" kern="1200" dirty="0" smtClean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+mn-cs"/>
                <a:sym typeface="Arial" panose="020B0604020202020204" pitchFamily="34" charset="0"/>
              </a:defRPr>
            </a:lvl2pPr>
            <a:lvl3pPr marL="687388" indent="-241300">
              <a:buFont typeface="Arial" panose="020B0604020202020204" pitchFamily="34" charset="0"/>
              <a:buChar char="•"/>
              <a:defRPr sz="1800">
                <a:latin typeface="Arial Narrow" panose="020B0606020202030204" pitchFamily="34" charset="0"/>
              </a:defRPr>
            </a:lvl3pPr>
            <a:lvl4pPr marL="955675" indent="-241300">
              <a:buFont typeface="Arial" panose="020B0604020202020204" pitchFamily="34" charset="0"/>
              <a:buChar char="•"/>
              <a:defRPr sz="1800">
                <a:latin typeface="Arial Narrow" panose="020B0606020202030204" pitchFamily="34" charset="0"/>
              </a:defRPr>
            </a:lvl4pPr>
            <a:lvl5pPr marL="1227138" indent="-238125">
              <a:buFont typeface="Arial" panose="020B0604020202020204" pitchFamily="34" charset="0"/>
              <a:buChar char="•"/>
              <a:defRPr sz="1800">
                <a:latin typeface="Arial Narrow" panose="020B0606020202030204" pitchFamily="34" charset="0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Rectangle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898D19C4-961F-45F6-9FB1-B68470668916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000" smtClean="0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r>
              <a:rPr lang="de-DE"/>
              <a:t>Titel der Veranstaltung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/>
          </p:cNvSpPr>
          <p:nvPr>
            <p:ph type="sldNum" sz="quarter" idx="4"/>
          </p:nvPr>
        </p:nvSpPr>
        <p:spPr bwMode="auto">
          <a:xfrm>
            <a:off x="8640763" y="6659563"/>
            <a:ext cx="344487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defRPr sz="1000">
                <a:solidFill>
                  <a:schemeClr val="tx1"/>
                </a:solidFill>
                <a:latin typeface="Arial Narrow" pitchFamily="34" charset="0"/>
                <a:cs typeface="Arial" pitchFamily="34" charset="0"/>
                <a:sym typeface="Arial" pitchFamily="34" charset="0"/>
              </a:defRPr>
            </a:lvl1pPr>
          </a:lstStyle>
          <a:p>
            <a:fld id="{137EE4EE-9E06-443F-BE22-0EBEBA0F28DC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4" name="Rectangle 1"/>
          <p:cNvSpPr>
            <a:spLocks/>
          </p:cNvSpPr>
          <p:nvPr userDrawn="1"/>
        </p:nvSpPr>
        <p:spPr bwMode="auto">
          <a:xfrm>
            <a:off x="152400" y="6654800"/>
            <a:ext cx="592138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457200"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1pPr>
            <a:lvl2pPr defTabSz="457200"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2pPr>
            <a:lvl3pPr defTabSz="457200"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3pPr>
            <a:lvl4pPr defTabSz="457200"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4pPr>
            <a:lvl5pPr defTabSz="457200"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5pPr>
            <a:lvl6pPr marL="457200" indent="18288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6pPr>
            <a:lvl7pPr marL="914400" indent="18288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7pPr>
            <a:lvl8pPr marL="1371600" indent="18288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8pPr>
            <a:lvl9pPr marL="1828800" indent="18288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9pPr>
          </a:lstStyle>
          <a:p>
            <a:pPr eaLnBrk="1">
              <a:defRPr/>
            </a:pPr>
            <a:fld id="{B1653117-B3F9-4AC9-9C1A-504184EEB33D}" type="datetime4">
              <a:rPr lang="de-DE" altLang="de-DE" sz="1000" smtClean="0">
                <a:solidFill>
                  <a:schemeClr val="tx1"/>
                </a:solidFill>
                <a:latin typeface="+mj-lt"/>
              </a:rPr>
              <a:pPr eaLnBrk="1">
                <a:defRPr/>
              </a:pPr>
              <a:t>22. März 2017</a:t>
            </a:fld>
            <a:endParaRPr lang="de-DE" altLang="de-DE" sz="10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1116013" y="6654800"/>
            <a:ext cx="7056437" cy="168275"/>
          </a:xfrm>
          <a:prstGeom prst="rect">
            <a:avLst/>
          </a:prstGeom>
        </p:spPr>
        <p:txBody>
          <a:bodyPr tIns="0"/>
          <a:lstStyle>
            <a:lvl1pPr algn="l">
              <a:defRPr sz="1000" smtClean="0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r>
              <a:rPr lang="de-DE"/>
              <a:t>Titel der Veranstaltung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ern="1200">
          <a:solidFill>
            <a:srgbClr val="004F8F"/>
          </a:solidFill>
          <a:latin typeface="+mj-lt"/>
          <a:ea typeface="+mj-ea"/>
          <a:cs typeface="+mj-cs"/>
          <a:sym typeface="Arial Narrow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rgbClr val="004F8F"/>
          </a:solidFill>
          <a:latin typeface="Arial Narrow" panose="020B0606020202030204" pitchFamily="34" charset="0"/>
          <a:ea typeface="Arial Narrow" panose="020B0606020202030204" pitchFamily="34" charset="0"/>
          <a:cs typeface="Arial Narrow" panose="020B0606020202030204" pitchFamily="34" charset="0"/>
          <a:sym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rgbClr val="004F8F"/>
          </a:solidFill>
          <a:latin typeface="Arial Narrow" panose="020B0606020202030204" pitchFamily="34" charset="0"/>
          <a:ea typeface="Arial Narrow" panose="020B0606020202030204" pitchFamily="34" charset="0"/>
          <a:cs typeface="Arial Narrow" panose="020B0606020202030204" pitchFamily="34" charset="0"/>
          <a:sym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rgbClr val="004F8F"/>
          </a:solidFill>
          <a:latin typeface="Arial Narrow" panose="020B0606020202030204" pitchFamily="34" charset="0"/>
          <a:ea typeface="Arial Narrow" panose="020B0606020202030204" pitchFamily="34" charset="0"/>
          <a:cs typeface="Arial Narrow" panose="020B0606020202030204" pitchFamily="34" charset="0"/>
          <a:sym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rgbClr val="004F8F"/>
          </a:solidFill>
          <a:latin typeface="Arial Narrow" panose="020B0606020202030204" pitchFamily="34" charset="0"/>
          <a:ea typeface="Arial Narrow" panose="020B0606020202030204" pitchFamily="34" charset="0"/>
          <a:cs typeface="Arial Narrow" panose="020B0606020202030204" pitchFamily="34" charset="0"/>
          <a:sym typeface="Arial Narrow" pitchFamily="34" charset="0"/>
        </a:defRPr>
      </a:lvl5pPr>
      <a:lvl6pPr marL="457200" algn="l" rtl="0" fontAlgn="base" hangingPunct="0">
        <a:spcBef>
          <a:spcPct val="0"/>
        </a:spcBef>
        <a:spcAft>
          <a:spcPct val="0"/>
        </a:spcAft>
        <a:defRPr>
          <a:solidFill>
            <a:srgbClr val="004F8F"/>
          </a:solidFill>
          <a:latin typeface="Arial Narrow" panose="020B0606020202030204" pitchFamily="34" charset="0"/>
          <a:ea typeface="Arial Narrow" panose="020B0606020202030204" pitchFamily="34" charset="0"/>
          <a:cs typeface="Arial Narrow" panose="020B0606020202030204" pitchFamily="34" charset="0"/>
          <a:sym typeface="Arial Narrow" panose="020B0606020202030204" pitchFamily="34" charset="0"/>
        </a:defRPr>
      </a:lvl6pPr>
      <a:lvl7pPr marL="914400" algn="l" rtl="0" fontAlgn="base" hangingPunct="0">
        <a:spcBef>
          <a:spcPct val="0"/>
        </a:spcBef>
        <a:spcAft>
          <a:spcPct val="0"/>
        </a:spcAft>
        <a:defRPr>
          <a:solidFill>
            <a:srgbClr val="004F8F"/>
          </a:solidFill>
          <a:latin typeface="Arial Narrow" panose="020B0606020202030204" pitchFamily="34" charset="0"/>
          <a:ea typeface="Arial Narrow" panose="020B0606020202030204" pitchFamily="34" charset="0"/>
          <a:cs typeface="Arial Narrow" panose="020B0606020202030204" pitchFamily="34" charset="0"/>
          <a:sym typeface="Arial Narrow" panose="020B0606020202030204" pitchFamily="34" charset="0"/>
        </a:defRPr>
      </a:lvl7pPr>
      <a:lvl8pPr marL="1371600" algn="l" rtl="0" fontAlgn="base" hangingPunct="0">
        <a:spcBef>
          <a:spcPct val="0"/>
        </a:spcBef>
        <a:spcAft>
          <a:spcPct val="0"/>
        </a:spcAft>
        <a:defRPr>
          <a:solidFill>
            <a:srgbClr val="004F8F"/>
          </a:solidFill>
          <a:latin typeface="Arial Narrow" panose="020B0606020202030204" pitchFamily="34" charset="0"/>
          <a:ea typeface="Arial Narrow" panose="020B0606020202030204" pitchFamily="34" charset="0"/>
          <a:cs typeface="Arial Narrow" panose="020B0606020202030204" pitchFamily="34" charset="0"/>
          <a:sym typeface="Arial Narrow" panose="020B0606020202030204" pitchFamily="34" charset="0"/>
        </a:defRPr>
      </a:lvl8pPr>
      <a:lvl9pPr marL="1828800" algn="l" rtl="0" fontAlgn="base" hangingPunct="0">
        <a:spcBef>
          <a:spcPct val="0"/>
        </a:spcBef>
        <a:spcAft>
          <a:spcPct val="0"/>
        </a:spcAft>
        <a:defRPr>
          <a:solidFill>
            <a:srgbClr val="004F8F"/>
          </a:solidFill>
          <a:latin typeface="Arial Narrow" panose="020B0606020202030204" pitchFamily="34" charset="0"/>
          <a:ea typeface="Arial Narrow" panose="020B0606020202030204" pitchFamily="34" charset="0"/>
          <a:cs typeface="Arial Narrow" panose="020B0606020202030204" pitchFamily="34" charset="0"/>
          <a:sym typeface="Arial Narrow" panose="020B0606020202030204" pitchFamily="34" charset="0"/>
        </a:defRPr>
      </a:lvl9pPr>
    </p:titleStyle>
    <p:bodyStyle>
      <a:lvl1pPr marL="342900" indent="-342900" algn="l" rtl="0" eaLnBrk="0" fontAlgn="base" hangingPunct="0">
        <a:spcBef>
          <a:spcPts val="300"/>
        </a:spcBef>
        <a:spcAft>
          <a:spcPct val="0"/>
        </a:spcAft>
        <a:defRPr sz="1600" kern="1200">
          <a:solidFill>
            <a:srgbClr val="000000"/>
          </a:solidFill>
          <a:latin typeface="+mn-lt"/>
          <a:ea typeface="+mn-ea"/>
          <a:cs typeface="+mn-cs"/>
          <a:sym typeface="Arial" pitchFamily="34" charset="0"/>
        </a:defRPr>
      </a:lvl1pPr>
      <a:lvl2pPr marL="417513" indent="-236538" algn="l" rtl="0" eaLnBrk="0" fontAlgn="base" hangingPunct="0">
        <a:spcBef>
          <a:spcPts val="300"/>
        </a:spcBef>
        <a:spcAft>
          <a:spcPct val="0"/>
        </a:spcAft>
        <a:buSzPct val="100000"/>
        <a:buChar char="•"/>
        <a:defRPr sz="1600" kern="1200">
          <a:solidFill>
            <a:srgbClr val="000000"/>
          </a:solidFill>
          <a:latin typeface="+mn-lt"/>
          <a:ea typeface="+mn-ea"/>
          <a:cs typeface="+mn-cs"/>
          <a:sym typeface="Arial" pitchFamily="34" charset="0"/>
        </a:defRPr>
      </a:lvl2pPr>
      <a:lvl3pPr marL="687388" indent="-241300" algn="l" rtl="0" eaLnBrk="0" fontAlgn="base" hangingPunct="0">
        <a:spcBef>
          <a:spcPts val="300"/>
        </a:spcBef>
        <a:spcAft>
          <a:spcPct val="0"/>
        </a:spcAft>
        <a:buSzPct val="100000"/>
        <a:buChar char="–"/>
        <a:defRPr sz="1600" kern="1200">
          <a:solidFill>
            <a:srgbClr val="000000"/>
          </a:solidFill>
          <a:latin typeface="+mn-lt"/>
          <a:ea typeface="+mn-ea"/>
          <a:cs typeface="+mn-cs"/>
          <a:sym typeface="Arial" pitchFamily="34" charset="0"/>
        </a:defRPr>
      </a:lvl3pPr>
      <a:lvl4pPr marL="955675" indent="-241300" algn="l" rtl="0" eaLnBrk="0" fontAlgn="base" hangingPunct="0">
        <a:spcBef>
          <a:spcPts val="300"/>
        </a:spcBef>
        <a:spcAft>
          <a:spcPct val="0"/>
        </a:spcAft>
        <a:buSzPct val="100000"/>
        <a:buChar char="–"/>
        <a:defRPr sz="1600" kern="1200">
          <a:solidFill>
            <a:srgbClr val="000000"/>
          </a:solidFill>
          <a:latin typeface="+mn-lt"/>
          <a:ea typeface="+mn-ea"/>
          <a:cs typeface="+mn-cs"/>
          <a:sym typeface="Arial" pitchFamily="34" charset="0"/>
        </a:defRPr>
      </a:lvl4pPr>
      <a:lvl5pPr marL="1227138" indent="-238125" algn="l" rtl="0" eaLnBrk="0" fontAlgn="base" hangingPunct="0">
        <a:spcBef>
          <a:spcPts val="300"/>
        </a:spcBef>
        <a:spcAft>
          <a:spcPct val="0"/>
        </a:spcAft>
        <a:buSzPct val="100000"/>
        <a:buChar char="–"/>
        <a:defRPr sz="1600" kern="1200">
          <a:solidFill>
            <a:srgbClr val="000000"/>
          </a:solidFill>
          <a:latin typeface="+mn-lt"/>
          <a:ea typeface="+mn-ea"/>
          <a:cs typeface="+mn-cs"/>
          <a:sym typeface="Arial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/>
          </p:cNvSpPr>
          <p:nvPr>
            <p:ph type="sldNum" sz="quarter" idx="4"/>
          </p:nvPr>
        </p:nvSpPr>
        <p:spPr bwMode="auto">
          <a:xfrm>
            <a:off x="8640763" y="6659563"/>
            <a:ext cx="344487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defRPr sz="1000">
                <a:solidFill>
                  <a:schemeClr val="tx1"/>
                </a:solidFill>
                <a:latin typeface="Arial Narrow" pitchFamily="34" charset="0"/>
                <a:cs typeface="Arial" pitchFamily="34" charset="0"/>
                <a:sym typeface="Arial" pitchFamily="34" charset="0"/>
              </a:defRPr>
            </a:lvl1pPr>
          </a:lstStyle>
          <a:p>
            <a:fld id="{2E0160F1-B714-4F56-B16C-90307C944D4A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4" name="Rectangle 1"/>
          <p:cNvSpPr>
            <a:spLocks/>
          </p:cNvSpPr>
          <p:nvPr userDrawn="1"/>
        </p:nvSpPr>
        <p:spPr bwMode="auto">
          <a:xfrm>
            <a:off x="152400" y="6654800"/>
            <a:ext cx="592138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457200"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1pPr>
            <a:lvl2pPr defTabSz="457200"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2pPr>
            <a:lvl3pPr defTabSz="457200"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3pPr>
            <a:lvl4pPr defTabSz="457200"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4pPr>
            <a:lvl5pPr defTabSz="457200"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5pPr>
            <a:lvl6pPr marL="457200" indent="18288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6pPr>
            <a:lvl7pPr marL="914400" indent="18288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7pPr>
            <a:lvl8pPr marL="1371600" indent="18288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8pPr>
            <a:lvl9pPr marL="1828800" indent="18288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9pPr>
          </a:lstStyle>
          <a:p>
            <a:pPr eaLnBrk="1">
              <a:defRPr/>
            </a:pPr>
            <a:fld id="{B1653117-B3F9-4AC9-9C1A-504184EEB33D}" type="datetime4">
              <a:rPr lang="de-DE" altLang="de-DE" sz="1000" smtClean="0">
                <a:solidFill>
                  <a:schemeClr val="tx1"/>
                </a:solidFill>
                <a:latin typeface="+mj-lt"/>
              </a:rPr>
              <a:pPr eaLnBrk="1">
                <a:defRPr/>
              </a:pPr>
              <a:t>22. März 2017</a:t>
            </a:fld>
            <a:endParaRPr lang="de-DE" altLang="de-DE" sz="10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1116013" y="6654800"/>
            <a:ext cx="7056437" cy="168275"/>
          </a:xfrm>
          <a:prstGeom prst="rect">
            <a:avLst/>
          </a:prstGeom>
        </p:spPr>
        <p:txBody>
          <a:bodyPr tIns="0"/>
          <a:lstStyle>
            <a:lvl1pPr algn="l">
              <a:defRPr sz="1000" smtClean="0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r>
              <a:rPr lang="de-DE"/>
              <a:t>Titel der Veranstaltung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10" r:id="rId3"/>
    <p:sldLayoutId id="2147484111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ern="1200">
          <a:solidFill>
            <a:srgbClr val="004F8F"/>
          </a:solidFill>
          <a:latin typeface="+mj-lt"/>
          <a:ea typeface="+mj-ea"/>
          <a:cs typeface="+mj-cs"/>
          <a:sym typeface="Arial Narrow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rgbClr val="004F8F"/>
          </a:solidFill>
          <a:latin typeface="Arial Narrow" panose="020B0606020202030204" pitchFamily="34" charset="0"/>
          <a:ea typeface="Arial Narrow" panose="020B0606020202030204" pitchFamily="34" charset="0"/>
          <a:cs typeface="Arial Narrow" panose="020B0606020202030204" pitchFamily="34" charset="0"/>
          <a:sym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rgbClr val="004F8F"/>
          </a:solidFill>
          <a:latin typeface="Arial Narrow" panose="020B0606020202030204" pitchFamily="34" charset="0"/>
          <a:ea typeface="Arial Narrow" panose="020B0606020202030204" pitchFamily="34" charset="0"/>
          <a:cs typeface="Arial Narrow" panose="020B0606020202030204" pitchFamily="34" charset="0"/>
          <a:sym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rgbClr val="004F8F"/>
          </a:solidFill>
          <a:latin typeface="Arial Narrow" panose="020B0606020202030204" pitchFamily="34" charset="0"/>
          <a:ea typeface="Arial Narrow" panose="020B0606020202030204" pitchFamily="34" charset="0"/>
          <a:cs typeface="Arial Narrow" panose="020B0606020202030204" pitchFamily="34" charset="0"/>
          <a:sym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rgbClr val="004F8F"/>
          </a:solidFill>
          <a:latin typeface="Arial Narrow" panose="020B0606020202030204" pitchFamily="34" charset="0"/>
          <a:ea typeface="Arial Narrow" panose="020B0606020202030204" pitchFamily="34" charset="0"/>
          <a:cs typeface="Arial Narrow" panose="020B0606020202030204" pitchFamily="34" charset="0"/>
          <a:sym typeface="Arial Narrow" pitchFamily="34" charset="0"/>
        </a:defRPr>
      </a:lvl5pPr>
      <a:lvl6pPr marL="457200" algn="l" rtl="0" fontAlgn="base" hangingPunct="0">
        <a:spcBef>
          <a:spcPct val="0"/>
        </a:spcBef>
        <a:spcAft>
          <a:spcPct val="0"/>
        </a:spcAft>
        <a:defRPr>
          <a:solidFill>
            <a:srgbClr val="004F8F"/>
          </a:solidFill>
          <a:latin typeface="Arial Narrow" panose="020B0606020202030204" pitchFamily="34" charset="0"/>
          <a:ea typeface="Arial Narrow" panose="020B0606020202030204" pitchFamily="34" charset="0"/>
          <a:cs typeface="Arial Narrow" panose="020B0606020202030204" pitchFamily="34" charset="0"/>
          <a:sym typeface="Arial Narrow" panose="020B0606020202030204" pitchFamily="34" charset="0"/>
        </a:defRPr>
      </a:lvl6pPr>
      <a:lvl7pPr marL="914400" algn="l" rtl="0" fontAlgn="base" hangingPunct="0">
        <a:spcBef>
          <a:spcPct val="0"/>
        </a:spcBef>
        <a:spcAft>
          <a:spcPct val="0"/>
        </a:spcAft>
        <a:defRPr>
          <a:solidFill>
            <a:srgbClr val="004F8F"/>
          </a:solidFill>
          <a:latin typeface="Arial Narrow" panose="020B0606020202030204" pitchFamily="34" charset="0"/>
          <a:ea typeface="Arial Narrow" panose="020B0606020202030204" pitchFamily="34" charset="0"/>
          <a:cs typeface="Arial Narrow" panose="020B0606020202030204" pitchFamily="34" charset="0"/>
          <a:sym typeface="Arial Narrow" panose="020B0606020202030204" pitchFamily="34" charset="0"/>
        </a:defRPr>
      </a:lvl7pPr>
      <a:lvl8pPr marL="1371600" algn="l" rtl="0" fontAlgn="base" hangingPunct="0">
        <a:spcBef>
          <a:spcPct val="0"/>
        </a:spcBef>
        <a:spcAft>
          <a:spcPct val="0"/>
        </a:spcAft>
        <a:defRPr>
          <a:solidFill>
            <a:srgbClr val="004F8F"/>
          </a:solidFill>
          <a:latin typeface="Arial Narrow" panose="020B0606020202030204" pitchFamily="34" charset="0"/>
          <a:ea typeface="Arial Narrow" panose="020B0606020202030204" pitchFamily="34" charset="0"/>
          <a:cs typeface="Arial Narrow" panose="020B0606020202030204" pitchFamily="34" charset="0"/>
          <a:sym typeface="Arial Narrow" panose="020B0606020202030204" pitchFamily="34" charset="0"/>
        </a:defRPr>
      </a:lvl8pPr>
      <a:lvl9pPr marL="1828800" algn="l" rtl="0" fontAlgn="base" hangingPunct="0">
        <a:spcBef>
          <a:spcPct val="0"/>
        </a:spcBef>
        <a:spcAft>
          <a:spcPct val="0"/>
        </a:spcAft>
        <a:defRPr>
          <a:solidFill>
            <a:srgbClr val="004F8F"/>
          </a:solidFill>
          <a:latin typeface="Arial Narrow" panose="020B0606020202030204" pitchFamily="34" charset="0"/>
          <a:ea typeface="Arial Narrow" panose="020B0606020202030204" pitchFamily="34" charset="0"/>
          <a:cs typeface="Arial Narrow" panose="020B0606020202030204" pitchFamily="34" charset="0"/>
          <a:sym typeface="Arial Narrow" panose="020B0606020202030204" pitchFamily="34" charset="0"/>
        </a:defRPr>
      </a:lvl9pPr>
    </p:titleStyle>
    <p:bodyStyle>
      <a:lvl1pPr marL="342900" indent="-342900" algn="l" rtl="0" eaLnBrk="0" fontAlgn="base" hangingPunct="0">
        <a:spcBef>
          <a:spcPts val="300"/>
        </a:spcBef>
        <a:spcAft>
          <a:spcPct val="0"/>
        </a:spcAft>
        <a:defRPr sz="1600" kern="1200">
          <a:solidFill>
            <a:srgbClr val="000000"/>
          </a:solidFill>
          <a:latin typeface="+mn-lt"/>
          <a:ea typeface="+mn-ea"/>
          <a:cs typeface="+mn-cs"/>
          <a:sym typeface="Arial" pitchFamily="34" charset="0"/>
        </a:defRPr>
      </a:lvl1pPr>
      <a:lvl2pPr marL="417513" indent="-236538" algn="l" rtl="0" eaLnBrk="0" fontAlgn="base" hangingPunct="0">
        <a:spcBef>
          <a:spcPts val="300"/>
        </a:spcBef>
        <a:spcAft>
          <a:spcPct val="0"/>
        </a:spcAft>
        <a:buSzPct val="100000"/>
        <a:buChar char="•"/>
        <a:defRPr sz="1600" kern="1200">
          <a:solidFill>
            <a:srgbClr val="000000"/>
          </a:solidFill>
          <a:latin typeface="+mn-lt"/>
          <a:ea typeface="+mn-ea"/>
          <a:cs typeface="+mn-cs"/>
          <a:sym typeface="Arial" pitchFamily="34" charset="0"/>
        </a:defRPr>
      </a:lvl2pPr>
      <a:lvl3pPr marL="687388" indent="-241300" algn="l" rtl="0" eaLnBrk="0" fontAlgn="base" hangingPunct="0">
        <a:spcBef>
          <a:spcPts val="300"/>
        </a:spcBef>
        <a:spcAft>
          <a:spcPct val="0"/>
        </a:spcAft>
        <a:buSzPct val="100000"/>
        <a:buChar char="–"/>
        <a:defRPr sz="1600" kern="1200">
          <a:solidFill>
            <a:srgbClr val="000000"/>
          </a:solidFill>
          <a:latin typeface="+mn-lt"/>
          <a:ea typeface="+mn-ea"/>
          <a:cs typeface="+mn-cs"/>
          <a:sym typeface="Arial" pitchFamily="34" charset="0"/>
        </a:defRPr>
      </a:lvl3pPr>
      <a:lvl4pPr marL="955675" indent="-241300" algn="l" rtl="0" eaLnBrk="0" fontAlgn="base" hangingPunct="0">
        <a:spcBef>
          <a:spcPts val="300"/>
        </a:spcBef>
        <a:spcAft>
          <a:spcPct val="0"/>
        </a:spcAft>
        <a:buSzPct val="100000"/>
        <a:buChar char="–"/>
        <a:defRPr sz="1600" kern="1200">
          <a:solidFill>
            <a:srgbClr val="000000"/>
          </a:solidFill>
          <a:latin typeface="+mn-lt"/>
          <a:ea typeface="+mn-ea"/>
          <a:cs typeface="+mn-cs"/>
          <a:sym typeface="Arial" pitchFamily="34" charset="0"/>
        </a:defRPr>
      </a:lvl4pPr>
      <a:lvl5pPr marL="1227138" indent="-238125" algn="l" rtl="0" eaLnBrk="0" fontAlgn="base" hangingPunct="0">
        <a:spcBef>
          <a:spcPts val="300"/>
        </a:spcBef>
        <a:spcAft>
          <a:spcPct val="0"/>
        </a:spcAft>
        <a:buSzPct val="100000"/>
        <a:buChar char="–"/>
        <a:defRPr sz="1600" kern="1200">
          <a:solidFill>
            <a:srgbClr val="000000"/>
          </a:solidFill>
          <a:latin typeface="+mn-lt"/>
          <a:ea typeface="+mn-ea"/>
          <a:cs typeface="+mn-cs"/>
          <a:sym typeface="Arial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ickl@uni-frankfurt.d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ssenschaft-weltoffen.de/" TargetMode="External"/><Relationship Id="rId2" Type="http://schemas.openxmlformats.org/officeDocument/2006/relationships/hyperlink" Target="http://www.hepi.ac.uk/wp-content/uploads/2015/09/HEPI-Keeping-Up-WEB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ctrTitle"/>
          </p:nvPr>
        </p:nvSpPr>
        <p:spPr bwMode="auto">
          <a:xfrm>
            <a:off x="630238" y="1611313"/>
            <a:ext cx="8280400" cy="289718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/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German-British </a:t>
            </a:r>
            <a:r>
              <a:rPr lang="de-DE" dirty="0" err="1" smtClean="0"/>
              <a:t>Cooperation</a:t>
            </a:r>
            <a:r>
              <a:rPr lang="de-DE" dirty="0" smtClean="0"/>
              <a:t> post-</a:t>
            </a:r>
            <a:r>
              <a:rPr lang="de-DE" dirty="0" err="1" smtClean="0"/>
              <a:t>Brexit</a:t>
            </a:r>
            <a:r>
              <a:rPr lang="de-DE" dirty="0"/>
              <a:t/>
            </a:r>
            <a:br>
              <a:rPr lang="de-DE" dirty="0"/>
            </a:br>
            <a:r>
              <a:rPr lang="de-DE" dirty="0" err="1"/>
              <a:t>S</a:t>
            </a:r>
            <a:r>
              <a:rPr lang="de-DE" dirty="0" err="1" smtClean="0"/>
              <a:t>ome</a:t>
            </a:r>
            <a:r>
              <a:rPr lang="de-DE" dirty="0" smtClean="0"/>
              <a:t> </a:t>
            </a:r>
            <a:r>
              <a:rPr lang="de-DE" dirty="0"/>
              <a:t>F</a:t>
            </a:r>
            <a:r>
              <a:rPr lang="de-DE" dirty="0" smtClean="0"/>
              <a:t>acts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/>
              <a:t>O</a:t>
            </a:r>
            <a:r>
              <a:rPr lang="de-DE" dirty="0" err="1" smtClean="0"/>
              <a:t>pinions</a:t>
            </a:r>
            <a:endParaRPr lang="de-DE" dirty="0" smtClean="0"/>
          </a:p>
        </p:txBody>
      </p:sp>
      <p:sp>
        <p:nvSpPr>
          <p:cNvPr id="13315" name="Untertitel 2"/>
          <p:cNvSpPr>
            <a:spLocks noGrp="1"/>
          </p:cNvSpPr>
          <p:nvPr>
            <p:ph type="subTitle" idx="1"/>
          </p:nvPr>
        </p:nvSpPr>
        <p:spPr bwMode="auto">
          <a:xfrm>
            <a:off x="630238" y="4581128"/>
            <a:ext cx="8280400" cy="17287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dirty="0" smtClean="0"/>
              <a:t>Martin Bickl</a:t>
            </a:r>
          </a:p>
          <a:p>
            <a:r>
              <a:rPr lang="de-DE" dirty="0" smtClean="0"/>
              <a:t>DAIA 2017 Annual Conference</a:t>
            </a:r>
          </a:p>
          <a:p>
            <a:r>
              <a:rPr lang="de-DE" dirty="0" smtClean="0"/>
              <a:t>Berlin</a:t>
            </a:r>
          </a:p>
          <a:p>
            <a:r>
              <a:rPr lang="de-DE" dirty="0" smtClean="0"/>
              <a:t>2 March </a:t>
            </a:r>
            <a:r>
              <a:rPr lang="de-DE" dirty="0" smtClean="0"/>
              <a:t>2017</a:t>
            </a:r>
          </a:p>
          <a:p>
            <a:endParaRPr lang="de-DE" dirty="0"/>
          </a:p>
          <a:p>
            <a:r>
              <a:rPr lang="de-DE" dirty="0" smtClean="0">
                <a:hlinkClick r:id="rId2"/>
              </a:rPr>
              <a:t>bickl@uni-frankfurt.de</a:t>
            </a:r>
            <a:endParaRPr lang="de-DE" dirty="0" smtClean="0"/>
          </a:p>
          <a:p>
            <a:endParaRPr lang="de-DE" dirty="0" smtClean="0"/>
          </a:p>
        </p:txBody>
      </p:sp>
      <p:sp>
        <p:nvSpPr>
          <p:cNvPr id="13316" name="Textplatzhalter 3"/>
          <p:cNvSpPr>
            <a:spLocks noGrp="1"/>
          </p:cNvSpPr>
          <p:nvPr>
            <p:ph type="body" sz="quarter" idx="12"/>
          </p:nvPr>
        </p:nvSpPr>
        <p:spPr bwMode="auto">
          <a:xfrm>
            <a:off x="630238" y="404813"/>
            <a:ext cx="8280400" cy="1206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marL="0" indent="0"/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6598854" cy="792088"/>
          </a:xfrm>
        </p:spPr>
        <p:txBody>
          <a:bodyPr/>
          <a:lstStyle/>
          <a:p>
            <a:r>
              <a:rPr lang="de-DE" sz="3200" dirty="0" smtClean="0"/>
              <a:t>UK </a:t>
            </a:r>
            <a:r>
              <a:rPr lang="de-DE" sz="3200" dirty="0" err="1" smtClean="0"/>
              <a:t>and</a:t>
            </a:r>
            <a:r>
              <a:rPr lang="de-DE" sz="3200" dirty="0" smtClean="0"/>
              <a:t> German Higher Education</a:t>
            </a:r>
            <a:br>
              <a:rPr lang="de-DE" sz="3200" dirty="0" smtClean="0"/>
            </a:br>
            <a:r>
              <a:rPr lang="de-DE" sz="3200" dirty="0" smtClean="0"/>
              <a:t>Same but different?</a:t>
            </a:r>
            <a:endParaRPr lang="de-DE" sz="3200" dirty="0"/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2616325"/>
              </p:ext>
            </p:extLst>
          </p:nvPr>
        </p:nvGraphicFramePr>
        <p:xfrm>
          <a:off x="323751" y="1255910"/>
          <a:ext cx="8640960" cy="5195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3348"/>
                <a:gridCol w="1861228"/>
                <a:gridCol w="3456384"/>
              </a:tblGrid>
              <a:tr h="363557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Germany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UK</a:t>
                      </a:r>
                      <a:endParaRPr lang="de-DE" dirty="0"/>
                    </a:p>
                  </a:txBody>
                  <a:tcPr/>
                </a:tc>
              </a:tr>
              <a:tr h="362123"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solidFill>
                            <a:srgbClr val="000000"/>
                          </a:solidFill>
                        </a:rPr>
                        <a:t>Population</a:t>
                      </a:r>
                      <a:endParaRPr lang="de-DE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solidFill>
                            <a:srgbClr val="000000"/>
                          </a:solidFill>
                        </a:rPr>
                        <a:t>82m</a:t>
                      </a:r>
                      <a:endParaRPr lang="de-DE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solidFill>
                            <a:srgbClr val="000000"/>
                          </a:solidFill>
                        </a:rPr>
                        <a:t>65m</a:t>
                      </a:r>
                      <a:endParaRPr lang="de-DE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62123">
                <a:tc>
                  <a:txBody>
                    <a:bodyPr/>
                    <a:lstStyle/>
                    <a:p>
                      <a:r>
                        <a:rPr lang="de-DE" sz="1700" dirty="0" err="1" smtClean="0">
                          <a:solidFill>
                            <a:srgbClr val="000000"/>
                          </a:solidFill>
                        </a:rPr>
                        <a:t>Universities</a:t>
                      </a:r>
                      <a:r>
                        <a:rPr lang="de-DE" sz="1700" dirty="0" smtClean="0">
                          <a:solidFill>
                            <a:srgbClr val="000000"/>
                          </a:solidFill>
                        </a:rPr>
                        <a:t> (</a:t>
                      </a:r>
                      <a:r>
                        <a:rPr lang="de-DE" sz="1700" dirty="0" err="1" smtClean="0">
                          <a:solidFill>
                            <a:srgbClr val="000000"/>
                          </a:solidFill>
                        </a:rPr>
                        <a:t>degree-awarding</a:t>
                      </a:r>
                      <a:r>
                        <a:rPr lang="de-DE" sz="1700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de-DE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solidFill>
                            <a:srgbClr val="000000"/>
                          </a:solidFill>
                        </a:rPr>
                        <a:t>381</a:t>
                      </a:r>
                      <a:endParaRPr lang="de-DE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solidFill>
                            <a:srgbClr val="000000"/>
                          </a:solidFill>
                        </a:rPr>
                        <a:t>151</a:t>
                      </a:r>
                      <a:endParaRPr lang="de-DE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62123">
                <a:tc>
                  <a:txBody>
                    <a:bodyPr/>
                    <a:lstStyle/>
                    <a:p>
                      <a:r>
                        <a:rPr lang="de-DE" sz="1700" dirty="0" err="1" smtClean="0">
                          <a:solidFill>
                            <a:srgbClr val="000000"/>
                          </a:solidFill>
                        </a:rPr>
                        <a:t>Students</a:t>
                      </a:r>
                      <a:endParaRPr lang="de-DE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solidFill>
                            <a:srgbClr val="000000"/>
                          </a:solidFill>
                        </a:rPr>
                        <a:t>2,6 m</a:t>
                      </a:r>
                      <a:endParaRPr lang="de-DE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solidFill>
                            <a:srgbClr val="000000"/>
                          </a:solidFill>
                        </a:rPr>
                        <a:t>2,3 m</a:t>
                      </a:r>
                      <a:endParaRPr lang="de-DE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605927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rgbClr val="000000"/>
                          </a:solidFill>
                        </a:rPr>
                        <a:t>People aged 25-34 with a tertiary qualification</a:t>
                      </a:r>
                      <a:endParaRPr lang="de-DE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solidFill>
                            <a:srgbClr val="000000"/>
                          </a:solidFill>
                        </a:rPr>
                        <a:t>28 %</a:t>
                      </a:r>
                      <a:endParaRPr lang="de-DE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solidFill>
                            <a:srgbClr val="000000"/>
                          </a:solidFill>
                        </a:rPr>
                        <a:t>48</a:t>
                      </a:r>
                      <a:r>
                        <a:rPr lang="de-DE" sz="1700" baseline="0" dirty="0" smtClean="0">
                          <a:solidFill>
                            <a:srgbClr val="000000"/>
                          </a:solidFill>
                        </a:rPr>
                        <a:t> %</a:t>
                      </a:r>
                      <a:endParaRPr lang="de-DE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595270"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solidFill>
                            <a:srgbClr val="000000"/>
                          </a:solidFill>
                        </a:rPr>
                        <a:t>International </a:t>
                      </a:r>
                      <a:r>
                        <a:rPr lang="de-DE" sz="1700" dirty="0" err="1" smtClean="0">
                          <a:solidFill>
                            <a:srgbClr val="000000"/>
                          </a:solidFill>
                        </a:rPr>
                        <a:t>students</a:t>
                      </a:r>
                      <a:r>
                        <a:rPr lang="de-DE" sz="1700" dirty="0" smtClean="0">
                          <a:solidFill>
                            <a:srgbClr val="000000"/>
                          </a:solidFill>
                        </a:rPr>
                        <a:t> (Berlin / London)</a:t>
                      </a:r>
                      <a:endParaRPr lang="de-DE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solidFill>
                            <a:srgbClr val="000000"/>
                          </a:solidFill>
                        </a:rPr>
                        <a:t>11 (13)</a:t>
                      </a:r>
                      <a:endParaRPr lang="de-DE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solidFill>
                            <a:srgbClr val="000000"/>
                          </a:solidFill>
                        </a:rPr>
                        <a:t>18 (26)</a:t>
                      </a:r>
                      <a:endParaRPr lang="de-DE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62123">
                <a:tc>
                  <a:txBody>
                    <a:bodyPr/>
                    <a:lstStyle/>
                    <a:p>
                      <a:r>
                        <a:rPr lang="de-DE" sz="1700" dirty="0" err="1" smtClean="0">
                          <a:solidFill>
                            <a:srgbClr val="000000"/>
                          </a:solidFill>
                        </a:rPr>
                        <a:t>Staff</a:t>
                      </a:r>
                      <a:r>
                        <a:rPr lang="de-DE" sz="1700" dirty="0" smtClean="0">
                          <a:solidFill>
                            <a:srgbClr val="000000"/>
                          </a:solidFill>
                        </a:rPr>
                        <a:t> (</a:t>
                      </a:r>
                      <a:r>
                        <a:rPr lang="de-DE" sz="1700" dirty="0" err="1" smtClean="0">
                          <a:solidFill>
                            <a:srgbClr val="000000"/>
                          </a:solidFill>
                        </a:rPr>
                        <a:t>academic</a:t>
                      </a:r>
                      <a:r>
                        <a:rPr lang="de-DE" sz="170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DE" sz="1700" dirty="0" err="1" smtClean="0">
                          <a:solidFill>
                            <a:srgbClr val="000000"/>
                          </a:solidFill>
                        </a:rPr>
                        <a:t>staff</a:t>
                      </a:r>
                      <a:r>
                        <a:rPr lang="de-DE" sz="1700" dirty="0" smtClean="0">
                          <a:solidFill>
                            <a:srgbClr val="000000"/>
                          </a:solidFill>
                        </a:rPr>
                        <a:t>) </a:t>
                      </a:r>
                      <a:endParaRPr lang="de-DE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solidFill>
                            <a:srgbClr val="000000"/>
                          </a:solidFill>
                        </a:rPr>
                        <a:t>620,000 (337,000)</a:t>
                      </a:r>
                      <a:endParaRPr lang="de-DE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solidFill>
                            <a:srgbClr val="000000"/>
                          </a:solidFill>
                        </a:rPr>
                        <a:t>275,000 (127,000)</a:t>
                      </a:r>
                      <a:endParaRPr lang="de-DE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605927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rgbClr val="000000"/>
                          </a:solidFill>
                        </a:rPr>
                        <a:t>HE spending as % of GDP (</a:t>
                      </a:r>
                      <a:r>
                        <a:rPr lang="en-US" sz="1700" dirty="0" err="1" smtClean="0">
                          <a:solidFill>
                            <a:srgbClr val="000000"/>
                          </a:solidFill>
                        </a:rPr>
                        <a:t>public:private</a:t>
                      </a:r>
                      <a:r>
                        <a:rPr lang="en-US" sz="1700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de-DE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solidFill>
                            <a:srgbClr val="000000"/>
                          </a:solidFill>
                        </a:rPr>
                        <a:t>1.3% (1.1%:0.2%)</a:t>
                      </a:r>
                      <a:endParaRPr lang="de-DE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solidFill>
                            <a:srgbClr val="000000"/>
                          </a:solidFill>
                        </a:rPr>
                        <a:t>1.2% (0.9%:0.3%)</a:t>
                      </a:r>
                      <a:endParaRPr lang="de-DE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605927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rgbClr val="000000"/>
                          </a:solidFill>
                        </a:rPr>
                        <a:t>Total R&amp;D as % of GDP (public spending)</a:t>
                      </a:r>
                      <a:endParaRPr lang="de-DE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solidFill>
                            <a:srgbClr val="000000"/>
                          </a:solidFill>
                        </a:rPr>
                        <a:t>3% (0.9%)</a:t>
                      </a:r>
                      <a:endParaRPr lang="de-DE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solidFill>
                            <a:srgbClr val="000000"/>
                          </a:solidFill>
                        </a:rPr>
                        <a:t>1.7% (0.5%)</a:t>
                      </a:r>
                      <a:endParaRPr lang="de-DE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62123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rgbClr val="000000"/>
                          </a:solidFill>
                        </a:rPr>
                        <a:t>Top 10 universities (THE / Shanghai)</a:t>
                      </a:r>
                      <a:endParaRPr lang="de-DE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solidFill>
                            <a:srgbClr val="000000"/>
                          </a:solidFill>
                        </a:rPr>
                        <a:t>0 /</a:t>
                      </a:r>
                      <a:r>
                        <a:rPr lang="de-DE" sz="1700" baseline="0" dirty="0" smtClean="0">
                          <a:solidFill>
                            <a:srgbClr val="000000"/>
                          </a:solidFill>
                        </a:rPr>
                        <a:t> 0</a:t>
                      </a:r>
                      <a:endParaRPr lang="de-DE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solidFill>
                            <a:srgbClr val="000000"/>
                          </a:solidFill>
                        </a:rPr>
                        <a:t>3 /2</a:t>
                      </a:r>
                      <a:endParaRPr lang="de-DE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595270">
                <a:tc>
                  <a:txBody>
                    <a:bodyPr/>
                    <a:lstStyle/>
                    <a:p>
                      <a:r>
                        <a:rPr lang="de-DE" sz="1700" dirty="0" err="1" smtClean="0">
                          <a:solidFill>
                            <a:srgbClr val="000000"/>
                          </a:solidFill>
                        </a:rPr>
                        <a:t>Tuition</a:t>
                      </a:r>
                      <a:r>
                        <a:rPr lang="de-DE" sz="17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DE" sz="1700" baseline="0" dirty="0" err="1" smtClean="0">
                          <a:solidFill>
                            <a:srgbClr val="000000"/>
                          </a:solidFill>
                        </a:rPr>
                        <a:t>f</a:t>
                      </a:r>
                      <a:r>
                        <a:rPr lang="de-DE" sz="1700" dirty="0" err="1" smtClean="0">
                          <a:solidFill>
                            <a:srgbClr val="000000"/>
                          </a:solidFill>
                        </a:rPr>
                        <a:t>ees</a:t>
                      </a:r>
                      <a:r>
                        <a:rPr lang="de-DE" sz="1700" dirty="0" smtClean="0">
                          <a:solidFill>
                            <a:srgbClr val="000000"/>
                          </a:solidFill>
                        </a:rPr>
                        <a:t> p.a.</a:t>
                      </a:r>
                      <a:endParaRPr lang="de-DE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de-DE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700" dirty="0" err="1" smtClean="0">
                          <a:solidFill>
                            <a:srgbClr val="000000"/>
                          </a:solidFill>
                        </a:rPr>
                        <a:t>Up</a:t>
                      </a:r>
                      <a:r>
                        <a:rPr lang="de-DE" sz="170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DE" sz="1700" dirty="0" err="1" smtClean="0">
                          <a:solidFill>
                            <a:srgbClr val="000000"/>
                          </a:solidFill>
                        </a:rPr>
                        <a:t>to</a:t>
                      </a:r>
                      <a:r>
                        <a:rPr lang="de-DE" sz="1700" dirty="0" smtClean="0">
                          <a:solidFill>
                            <a:srgbClr val="000000"/>
                          </a:solidFill>
                        </a:rPr>
                        <a:t> EUR 11,000 </a:t>
                      </a:r>
                      <a:r>
                        <a:rPr lang="de-DE" sz="1700" dirty="0" err="1" smtClean="0">
                          <a:solidFill>
                            <a:srgbClr val="000000"/>
                          </a:solidFill>
                        </a:rPr>
                        <a:t>for</a:t>
                      </a:r>
                      <a:r>
                        <a:rPr lang="de-DE" sz="1700" dirty="0" smtClean="0">
                          <a:solidFill>
                            <a:srgbClr val="000000"/>
                          </a:solidFill>
                        </a:rPr>
                        <a:t> British/EU</a:t>
                      </a:r>
                      <a:r>
                        <a:rPr lang="de-DE" sz="17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DE" sz="1700" baseline="0" dirty="0" err="1" smtClean="0">
                          <a:solidFill>
                            <a:srgbClr val="000000"/>
                          </a:solidFill>
                        </a:rPr>
                        <a:t>students</a:t>
                      </a:r>
                      <a:endParaRPr lang="de-DE" sz="17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24061-EFD7-4DDD-98A0-BFBD0B12394A}" type="slidenum">
              <a:rPr lang="de-DE" altLang="de-DE" smtClean="0"/>
              <a:pPr/>
              <a:t>2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DAIA-Tagung 2017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 rot="16200000">
            <a:off x="7255809" y="3409487"/>
            <a:ext cx="2922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smtClean="0">
                <a:solidFill>
                  <a:srgbClr val="000000"/>
                </a:solidFill>
                <a:latin typeface="+mn-lt"/>
              </a:rPr>
              <a:t>Nach Hillman (2015, aktualisiert)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6179" y="287586"/>
            <a:ext cx="6598854" cy="792088"/>
          </a:xfrm>
        </p:spPr>
        <p:txBody>
          <a:bodyPr/>
          <a:lstStyle/>
          <a:p>
            <a:r>
              <a:rPr lang="de-DE" sz="2800" dirty="0" err="1" smtClean="0"/>
              <a:t>Largest</a:t>
            </a:r>
            <a:r>
              <a:rPr lang="de-DE" sz="2800" dirty="0" smtClean="0"/>
              <a:t> </a:t>
            </a:r>
            <a:r>
              <a:rPr lang="de-DE" sz="2800" dirty="0" err="1"/>
              <a:t>bone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contention</a:t>
            </a:r>
            <a:r>
              <a:rPr lang="de-DE" sz="2800" dirty="0"/>
              <a:t>: </a:t>
            </a:r>
            <a:r>
              <a:rPr lang="de-DE" sz="2800" dirty="0" err="1"/>
              <a:t>tuition</a:t>
            </a:r>
            <a:r>
              <a:rPr lang="de-DE" sz="2800" dirty="0"/>
              <a:t> </a:t>
            </a:r>
            <a:r>
              <a:rPr lang="de-DE" sz="2800" dirty="0" err="1"/>
              <a:t>fees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en-US" i="1" dirty="0" smtClean="0"/>
              <a:t>“We </a:t>
            </a:r>
            <a:r>
              <a:rPr lang="en-US" i="1" dirty="0"/>
              <a:t>have created a system where everybody feels like they</a:t>
            </a:r>
          </a:p>
          <a:p>
            <a:r>
              <a:rPr lang="en-US" i="1" dirty="0"/>
              <a:t>are getting a bad deal. This is not sustainable</a:t>
            </a:r>
            <a:r>
              <a:rPr lang="en-US" i="1" dirty="0" smtClean="0"/>
              <a:t>.”</a:t>
            </a:r>
          </a:p>
          <a:p>
            <a:r>
              <a:rPr lang="en-US" sz="1600" dirty="0" smtClean="0"/>
              <a:t>The </a:t>
            </a:r>
            <a:r>
              <a:rPr lang="de-DE" sz="1600" dirty="0" smtClean="0"/>
              <a:t>Higher </a:t>
            </a:r>
            <a:r>
              <a:rPr lang="de-DE" sz="1600" dirty="0"/>
              <a:t>Education </a:t>
            </a:r>
            <a:r>
              <a:rPr lang="de-DE" sz="1600" dirty="0" err="1" smtClean="0"/>
              <a:t>Commission</a:t>
            </a:r>
            <a:r>
              <a:rPr lang="de-DE" sz="1600" dirty="0" smtClean="0"/>
              <a:t> on </a:t>
            </a:r>
            <a:r>
              <a:rPr lang="de-DE" sz="1600" dirty="0" err="1" smtClean="0"/>
              <a:t>Britain‘s</a:t>
            </a:r>
            <a:r>
              <a:rPr lang="de-DE" sz="1600" dirty="0" smtClean="0"/>
              <a:t> </a:t>
            </a:r>
            <a:r>
              <a:rPr lang="en-US" sz="1600" dirty="0" smtClean="0"/>
              <a:t>high </a:t>
            </a:r>
            <a:r>
              <a:rPr lang="en-US" sz="1600" dirty="0"/>
              <a:t>fees, high debt and relatively high non-repayment </a:t>
            </a:r>
            <a:r>
              <a:rPr lang="en-US" sz="1600" dirty="0" smtClean="0"/>
              <a:t>rates of student loans</a:t>
            </a:r>
          </a:p>
          <a:p>
            <a:endParaRPr lang="en-US" dirty="0"/>
          </a:p>
          <a:p>
            <a:r>
              <a:rPr lang="en-US" i="1" dirty="0" smtClean="0"/>
              <a:t>“ […] Germany says</a:t>
            </a:r>
            <a:r>
              <a:rPr lang="en-US" i="1" dirty="0"/>
              <a:t> </a:t>
            </a:r>
            <a:r>
              <a:rPr lang="en-US" i="1" dirty="0" smtClean="0"/>
              <a:t>higher </a:t>
            </a:r>
            <a:r>
              <a:rPr lang="en-US" i="1" dirty="0"/>
              <a:t>education is important, but </a:t>
            </a:r>
            <a:r>
              <a:rPr lang="en-US" i="1" dirty="0" smtClean="0"/>
              <a:t>its government is</a:t>
            </a:r>
            <a:endParaRPr lang="en-US" i="1" dirty="0"/>
          </a:p>
          <a:p>
            <a:r>
              <a:rPr lang="en-US" i="1" dirty="0"/>
              <a:t>neither willing to put in the required funds nor allowing</a:t>
            </a:r>
          </a:p>
          <a:p>
            <a:r>
              <a:rPr lang="en-US" i="1" dirty="0"/>
              <a:t>universities to charge tuition. </a:t>
            </a:r>
            <a:r>
              <a:rPr lang="en-US" i="1" dirty="0" smtClean="0"/>
              <a:t>The government ends </a:t>
            </a:r>
            <a:r>
              <a:rPr lang="en-US" i="1" dirty="0"/>
              <a:t>up compromising</a:t>
            </a:r>
          </a:p>
          <a:p>
            <a:r>
              <a:rPr lang="en-US" i="1" dirty="0"/>
              <a:t>quality and restricting access, with the effect that all workers</a:t>
            </a:r>
          </a:p>
          <a:p>
            <a:r>
              <a:rPr lang="en-US" i="1" dirty="0"/>
              <a:t>end up paying for the university education of the rich parents’</a:t>
            </a:r>
          </a:p>
          <a:p>
            <a:r>
              <a:rPr lang="de-DE" i="1" dirty="0" err="1" smtClean="0"/>
              <a:t>children</a:t>
            </a:r>
            <a:r>
              <a:rPr lang="de-DE" i="1" dirty="0" smtClean="0"/>
              <a:t>.“</a:t>
            </a:r>
          </a:p>
          <a:p>
            <a:r>
              <a:rPr lang="de-DE" sz="1600" dirty="0" smtClean="0"/>
              <a:t>The </a:t>
            </a:r>
            <a:r>
              <a:rPr lang="de-DE" sz="1600" dirty="0" err="1" smtClean="0"/>
              <a:t>OECD‘s</a:t>
            </a:r>
            <a:r>
              <a:rPr lang="de-DE" sz="1600" dirty="0" smtClean="0"/>
              <a:t> Andreas Schleicher on </a:t>
            </a:r>
            <a:r>
              <a:rPr lang="de-DE" sz="1600" dirty="0" err="1" smtClean="0"/>
              <a:t>Germany‘s</a:t>
            </a:r>
            <a:r>
              <a:rPr lang="de-DE" sz="1600" dirty="0" smtClean="0"/>
              <a:t> </a:t>
            </a:r>
            <a:r>
              <a:rPr lang="de-DE" sz="1600" dirty="0" err="1" smtClean="0"/>
              <a:t>low</a:t>
            </a:r>
            <a:r>
              <a:rPr lang="de-DE" sz="1600" dirty="0" smtClean="0"/>
              <a:t> per-</a:t>
            </a:r>
            <a:r>
              <a:rPr lang="de-DE" sz="1600" dirty="0" err="1" smtClean="0"/>
              <a:t>capita</a:t>
            </a:r>
            <a:r>
              <a:rPr lang="de-DE" sz="1600" dirty="0" smtClean="0"/>
              <a:t> </a:t>
            </a:r>
            <a:r>
              <a:rPr lang="de-DE" sz="1600" dirty="0" err="1" smtClean="0"/>
              <a:t>investment</a:t>
            </a:r>
            <a:r>
              <a:rPr lang="de-DE" sz="1600" dirty="0" smtClean="0"/>
              <a:t> in </a:t>
            </a:r>
            <a:r>
              <a:rPr lang="de-DE" sz="1600" dirty="0" err="1" smtClean="0"/>
              <a:t>higher</a:t>
            </a:r>
            <a:r>
              <a:rPr lang="de-DE" sz="1600" dirty="0" smtClean="0"/>
              <a:t> </a:t>
            </a:r>
            <a:r>
              <a:rPr lang="de-DE" sz="1600" dirty="0" err="1" smtClean="0"/>
              <a:t>education</a:t>
            </a:r>
            <a:endParaRPr lang="de-DE" sz="1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24061-EFD7-4DDD-98A0-BFBD0B12394A}" type="slidenum">
              <a:rPr lang="de-DE" altLang="de-DE" smtClean="0"/>
              <a:pPr/>
              <a:t>3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DAIA-Tagung 2017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607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7"/>
          <p:cNvSpPr>
            <a:spLocks noGrp="1"/>
          </p:cNvSpPr>
          <p:nvPr>
            <p:ph type="title"/>
          </p:nvPr>
        </p:nvSpPr>
        <p:spPr bwMode="auto">
          <a:xfrm>
            <a:off x="638175" y="115888"/>
            <a:ext cx="6597650" cy="7921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de-DE" sz="3200" dirty="0" err="1" smtClean="0"/>
              <a:t>Success</a:t>
            </a:r>
            <a:endParaRPr lang="de-DE" sz="3200" dirty="0" smtClean="0"/>
          </a:p>
        </p:txBody>
      </p:sp>
      <p:sp>
        <p:nvSpPr>
          <p:cNvPr id="14339" name="Inhaltsplatzhalter 8"/>
          <p:cNvSpPr>
            <a:spLocks noGrp="1"/>
          </p:cNvSpPr>
          <p:nvPr>
            <p:ph idx="1"/>
          </p:nvPr>
        </p:nvSpPr>
        <p:spPr bwMode="auto">
          <a:xfrm>
            <a:off x="638175" y="1229483"/>
            <a:ext cx="8120063" cy="50403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sz="2000" dirty="0" err="1" smtClean="0"/>
              <a:t>Britain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Germany – </a:t>
            </a:r>
            <a:r>
              <a:rPr lang="de-DE" sz="2000" dirty="0" err="1" smtClean="0"/>
              <a:t>Europe‘s</a:t>
            </a:r>
            <a:r>
              <a:rPr lang="de-DE" sz="2000" dirty="0" smtClean="0"/>
              <a:t> </a:t>
            </a:r>
            <a:r>
              <a:rPr lang="de-DE" sz="2000" dirty="0" err="1" smtClean="0"/>
              <a:t>research</a:t>
            </a:r>
            <a:r>
              <a:rPr lang="de-DE" sz="2000" dirty="0" smtClean="0"/>
              <a:t> </a:t>
            </a:r>
            <a:r>
              <a:rPr lang="de-DE" sz="2000" dirty="0" err="1" smtClean="0"/>
              <a:t>powerhouse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a </a:t>
            </a:r>
            <a:r>
              <a:rPr lang="de-DE" sz="2000" dirty="0" err="1" smtClean="0"/>
              <a:t>leading</a:t>
            </a:r>
            <a:r>
              <a:rPr lang="de-DE" sz="2000" dirty="0" smtClean="0"/>
              <a:t> </a:t>
            </a:r>
            <a:r>
              <a:rPr lang="de-DE" sz="2000" dirty="0" err="1" smtClean="0"/>
              <a:t>example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added</a:t>
            </a:r>
            <a:r>
              <a:rPr lang="de-DE" sz="2000" dirty="0" smtClean="0"/>
              <a:t> </a:t>
            </a:r>
            <a:r>
              <a:rPr lang="de-DE" sz="2000" dirty="0" err="1" smtClean="0"/>
              <a:t>value</a:t>
            </a:r>
            <a:r>
              <a:rPr lang="de-DE" sz="2000" dirty="0" smtClean="0"/>
              <a:t> </a:t>
            </a:r>
            <a:r>
              <a:rPr lang="de-DE" sz="2000" dirty="0" err="1" smtClean="0"/>
              <a:t>two</a:t>
            </a:r>
            <a:r>
              <a:rPr lang="de-DE" sz="2000" dirty="0" smtClean="0"/>
              <a:t> countries </a:t>
            </a:r>
            <a:r>
              <a:rPr lang="de-DE" sz="2000" dirty="0" err="1" smtClean="0"/>
              <a:t>can</a:t>
            </a:r>
            <a:r>
              <a:rPr lang="de-DE" sz="2000" dirty="0" smtClean="0"/>
              <a:t> </a:t>
            </a:r>
            <a:r>
              <a:rPr lang="de-DE" sz="2000" dirty="0" err="1" smtClean="0"/>
              <a:t>produce</a:t>
            </a:r>
            <a:r>
              <a:rPr lang="de-DE" sz="2000" dirty="0" smtClean="0"/>
              <a:t> </a:t>
            </a:r>
            <a:r>
              <a:rPr lang="de-DE" sz="2000" dirty="0" err="1" smtClean="0"/>
              <a:t>collaboratively</a:t>
            </a:r>
            <a:endParaRPr lang="de-DE" sz="2000" dirty="0" smtClean="0"/>
          </a:p>
          <a:p>
            <a:endParaRPr lang="de-DE" sz="2000" dirty="0" smtClean="0"/>
          </a:p>
          <a:p>
            <a:r>
              <a:rPr lang="en-US" sz="2000" dirty="0"/>
              <a:t>Hochschulkompass.de lists 1.780 collaborative projects between D and </a:t>
            </a:r>
            <a:r>
              <a:rPr lang="en-US" sz="2000" dirty="0" smtClean="0"/>
              <a:t>UK</a:t>
            </a:r>
          </a:p>
          <a:p>
            <a:endParaRPr lang="de-DE" sz="2000" dirty="0" smtClean="0"/>
          </a:p>
          <a:p>
            <a:r>
              <a:rPr lang="en-US" sz="2000" dirty="0"/>
              <a:t>German and UK researchers co-author more papers with each other than with any other country apart from the </a:t>
            </a:r>
            <a:r>
              <a:rPr lang="en-US" sz="2000" dirty="0" smtClean="0"/>
              <a:t>US</a:t>
            </a:r>
          </a:p>
          <a:p>
            <a:endParaRPr lang="en-US" sz="2000" dirty="0" smtClean="0"/>
          </a:p>
          <a:p>
            <a:r>
              <a:rPr lang="en-US" sz="2000" dirty="0" smtClean="0"/>
              <a:t>In most </a:t>
            </a:r>
            <a:r>
              <a:rPr lang="en-US" sz="2000" dirty="0"/>
              <a:t>EU-financed funding </a:t>
            </a:r>
            <a:r>
              <a:rPr lang="en-US" sz="2000" dirty="0" err="1"/>
              <a:t>programmes</a:t>
            </a:r>
            <a:r>
              <a:rPr lang="en-US" sz="2000" dirty="0"/>
              <a:t>, </a:t>
            </a:r>
            <a:r>
              <a:rPr lang="en-US" sz="2000" dirty="0" smtClean="0"/>
              <a:t>German </a:t>
            </a:r>
            <a:r>
              <a:rPr lang="en-US" sz="2000" dirty="0"/>
              <a:t>and British HE institutions occupy the two top </a:t>
            </a:r>
            <a:r>
              <a:rPr lang="en-US" sz="2000" dirty="0" smtClean="0"/>
              <a:t>spots. Together, Germany and took one third of the </a:t>
            </a:r>
            <a:r>
              <a:rPr lang="en-US" sz="2000" dirty="0"/>
              <a:t>recently completed </a:t>
            </a:r>
            <a:r>
              <a:rPr lang="en-US" sz="2000" dirty="0" smtClean="0"/>
              <a:t>FP7’s 50 million Euro budget and are performing just as well with Horizon 2020</a:t>
            </a:r>
          </a:p>
          <a:p>
            <a:endParaRPr lang="en-US" sz="2000" dirty="0" smtClean="0"/>
          </a:p>
          <a:p>
            <a:r>
              <a:rPr lang="en-US" sz="2000" dirty="0"/>
              <a:t>UK is one of the most popular destinations for German students studying </a:t>
            </a:r>
            <a:r>
              <a:rPr lang="en-US" sz="2000" dirty="0" smtClean="0"/>
              <a:t>abroad (not quite so the other way around)</a:t>
            </a:r>
          </a:p>
          <a:p>
            <a:endParaRPr lang="en-US" sz="2000" dirty="0"/>
          </a:p>
          <a:p>
            <a:endParaRPr lang="en-US" dirty="0" smtClean="0"/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fld id="{B2ABF3CD-9BD7-40EA-BCA8-727DEFD022F8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14341" name="Fußzeilenplatzhalt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dirty="0" smtClean="0"/>
              <a:t>DAIA-Tagung 2017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7"/>
          <p:cNvSpPr>
            <a:spLocks noGrp="1"/>
          </p:cNvSpPr>
          <p:nvPr>
            <p:ph type="title"/>
          </p:nvPr>
        </p:nvSpPr>
        <p:spPr bwMode="auto">
          <a:xfrm>
            <a:off x="638175" y="115888"/>
            <a:ext cx="6597650" cy="7921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de-DE" sz="3200" dirty="0" err="1" smtClean="0"/>
              <a:t>Challenges</a:t>
            </a:r>
            <a:endParaRPr lang="de-DE" sz="3200" dirty="0" smtClean="0"/>
          </a:p>
        </p:txBody>
      </p:sp>
      <p:sp>
        <p:nvSpPr>
          <p:cNvPr id="14339" name="Inhaltsplatzhalter 8"/>
          <p:cNvSpPr>
            <a:spLocks noGrp="1"/>
          </p:cNvSpPr>
          <p:nvPr>
            <p:ph idx="1"/>
          </p:nvPr>
        </p:nvSpPr>
        <p:spPr bwMode="auto">
          <a:xfrm>
            <a:off x="611560" y="1628800"/>
            <a:ext cx="8120063" cy="50403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sz="2000" dirty="0" err="1" smtClean="0"/>
              <a:t>Severe</a:t>
            </a:r>
            <a:r>
              <a:rPr lang="de-DE" sz="2000" dirty="0" smtClean="0"/>
              <a:t> </a:t>
            </a:r>
            <a:r>
              <a:rPr lang="de-DE" sz="2000" dirty="0" err="1" smtClean="0"/>
              <a:t>imbalance</a:t>
            </a:r>
            <a:r>
              <a:rPr lang="de-DE" sz="2000" dirty="0" smtClean="0"/>
              <a:t> in </a:t>
            </a:r>
            <a:r>
              <a:rPr lang="de-DE" sz="2000" dirty="0" err="1" smtClean="0"/>
              <a:t>exchange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students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early-career</a:t>
            </a:r>
            <a:r>
              <a:rPr lang="de-DE" sz="2000" dirty="0" smtClean="0"/>
              <a:t> </a:t>
            </a:r>
            <a:r>
              <a:rPr lang="de-DE" sz="2000" dirty="0" err="1" smtClean="0"/>
              <a:t>scholars</a:t>
            </a:r>
            <a:endParaRPr lang="de-DE" sz="2000" dirty="0" smtClean="0"/>
          </a:p>
          <a:p>
            <a:endParaRPr lang="de-DE" sz="2000" dirty="0" smtClean="0"/>
          </a:p>
          <a:p>
            <a:r>
              <a:rPr lang="de-DE" sz="2000" dirty="0" smtClean="0"/>
              <a:t>(</a:t>
            </a:r>
            <a:r>
              <a:rPr lang="de-DE" sz="2000" dirty="0" smtClean="0">
                <a:sym typeface="Wingdings" pitchFamily="2" charset="2"/>
              </a:rPr>
              <a:t> </a:t>
            </a:r>
            <a:r>
              <a:rPr lang="de-DE" sz="2000" dirty="0" err="1" smtClean="0"/>
              <a:t>Finding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right</a:t>
            </a:r>
            <a:r>
              <a:rPr lang="de-DE" sz="2000" dirty="0" smtClean="0"/>
              <a:t> </a:t>
            </a:r>
            <a:r>
              <a:rPr lang="de-DE" sz="2000" dirty="0" err="1" smtClean="0"/>
              <a:t>formats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exchange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UG </a:t>
            </a:r>
            <a:r>
              <a:rPr lang="de-DE" sz="2000" dirty="0" err="1" smtClean="0"/>
              <a:t>students</a:t>
            </a:r>
            <a:r>
              <a:rPr lang="de-DE" sz="2000" dirty="0" smtClean="0"/>
              <a:t>)</a:t>
            </a:r>
          </a:p>
          <a:p>
            <a:endParaRPr lang="de-DE" sz="2000" dirty="0" smtClean="0"/>
          </a:p>
          <a:p>
            <a:r>
              <a:rPr lang="de-DE" sz="2000" dirty="0" err="1" smtClean="0"/>
              <a:t>Changes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/>
              <a:t>Europe‘s</a:t>
            </a:r>
            <a:r>
              <a:rPr lang="de-DE" sz="2000" dirty="0"/>
              <a:t> excellence-</a:t>
            </a:r>
            <a:r>
              <a:rPr lang="de-DE" sz="2000" dirty="0" err="1"/>
              <a:t>based</a:t>
            </a:r>
            <a:r>
              <a:rPr lang="de-DE" sz="2000" dirty="0"/>
              <a:t> </a:t>
            </a:r>
            <a:r>
              <a:rPr lang="de-DE" sz="2000" dirty="0" err="1"/>
              <a:t>research</a:t>
            </a:r>
            <a:r>
              <a:rPr lang="de-DE" sz="2000" dirty="0"/>
              <a:t> </a:t>
            </a:r>
            <a:r>
              <a:rPr lang="de-DE" sz="2000" dirty="0" err="1"/>
              <a:t>funding</a:t>
            </a:r>
            <a:r>
              <a:rPr lang="de-DE" sz="2000" dirty="0"/>
              <a:t> </a:t>
            </a:r>
            <a:r>
              <a:rPr lang="de-DE" sz="2000" dirty="0" err="1"/>
              <a:t>mechanisms</a:t>
            </a:r>
            <a:r>
              <a:rPr lang="de-DE" sz="2000" dirty="0"/>
              <a:t> </a:t>
            </a:r>
            <a:r>
              <a:rPr lang="de-DE" sz="2000" dirty="0" smtClean="0"/>
              <a:t>(</a:t>
            </a:r>
            <a:r>
              <a:rPr lang="de-DE" sz="2000" dirty="0" err="1" smtClean="0"/>
              <a:t>quotas</a:t>
            </a:r>
            <a:r>
              <a:rPr lang="de-DE" sz="2000" dirty="0" smtClean="0"/>
              <a:t>?)</a:t>
            </a:r>
          </a:p>
          <a:p>
            <a:endParaRPr lang="de-DE" sz="2000" dirty="0" smtClean="0"/>
          </a:p>
          <a:p>
            <a:r>
              <a:rPr lang="de-DE" sz="2000" dirty="0" err="1" smtClean="0"/>
              <a:t>Rise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competitors</a:t>
            </a:r>
            <a:r>
              <a:rPr lang="de-DE" sz="2000" dirty="0" smtClean="0"/>
              <a:t> in </a:t>
            </a:r>
            <a:r>
              <a:rPr lang="de-DE" sz="2000" dirty="0" err="1" smtClean="0"/>
              <a:t>Asia</a:t>
            </a:r>
            <a:endParaRPr lang="de-DE" sz="2000" dirty="0" smtClean="0"/>
          </a:p>
          <a:p>
            <a:endParaRPr lang="de-DE" sz="2000" dirty="0"/>
          </a:p>
          <a:p>
            <a:r>
              <a:rPr lang="de-DE" sz="2000" dirty="0" err="1" smtClean="0"/>
              <a:t>Brexit</a:t>
            </a:r>
            <a:r>
              <a:rPr lang="de-DE" sz="2000" dirty="0" smtClean="0"/>
              <a:t>!?</a:t>
            </a:r>
            <a:endParaRPr lang="de-DE" sz="2000" dirty="0"/>
          </a:p>
          <a:p>
            <a:endParaRPr lang="en-US" dirty="0" smtClean="0"/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fld id="{B2ABF3CD-9BD7-40EA-BCA8-727DEFD022F8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14341" name="Fußzeilenplatzhalt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dirty="0" smtClean="0"/>
              <a:t>DAIA-Tagung 2017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5932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0"/>
            <a:ext cx="6598854" cy="792088"/>
          </a:xfrm>
        </p:spPr>
        <p:txBody>
          <a:bodyPr/>
          <a:lstStyle/>
          <a:p>
            <a:r>
              <a:rPr lang="de-DE" sz="3200" dirty="0" err="1" smtClean="0"/>
              <a:t>Sources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560" y="908720"/>
            <a:ext cx="8119814" cy="5040000"/>
          </a:xfrm>
        </p:spPr>
        <p:txBody>
          <a:bodyPr/>
          <a:lstStyle/>
          <a:p>
            <a:r>
              <a:rPr lang="en-US" dirty="0" smtClean="0"/>
              <a:t>DAAD (2015), </a:t>
            </a:r>
            <a:r>
              <a:rPr lang="en-US" i="1" dirty="0" smtClean="0"/>
              <a:t>German-British </a:t>
            </a:r>
            <a:r>
              <a:rPr lang="en-US" i="1" dirty="0"/>
              <a:t>Seminar on HE Research </a:t>
            </a:r>
            <a:r>
              <a:rPr lang="en-US" i="1" dirty="0" smtClean="0"/>
              <a:t>Co-operation</a:t>
            </a:r>
            <a:r>
              <a:rPr lang="en-US" dirty="0" smtClean="0"/>
              <a:t>, a seminar at DAAD </a:t>
            </a:r>
            <a:r>
              <a:rPr lang="en-US" dirty="0"/>
              <a:t>London </a:t>
            </a:r>
            <a:r>
              <a:rPr lang="en-US" dirty="0" smtClean="0"/>
              <a:t>Office, 21-22/09/2015</a:t>
            </a:r>
          </a:p>
          <a:p>
            <a:endParaRPr lang="en-US" sz="1600" dirty="0"/>
          </a:p>
          <a:p>
            <a:r>
              <a:rPr lang="en-US" dirty="0" err="1" smtClean="0"/>
              <a:t>Hillmann</a:t>
            </a:r>
            <a:r>
              <a:rPr lang="en-US" dirty="0" smtClean="0"/>
              <a:t>, N. (2015), </a:t>
            </a:r>
            <a:r>
              <a:rPr lang="en-US" i="1" dirty="0" smtClean="0"/>
              <a:t>Keeping up with </a:t>
            </a:r>
            <a:r>
              <a:rPr lang="en-US" i="1" dirty="0"/>
              <a:t>the </a:t>
            </a:r>
            <a:r>
              <a:rPr lang="en-US" i="1" dirty="0" smtClean="0"/>
              <a:t>Germans</a:t>
            </a:r>
            <a:r>
              <a:rPr lang="en-US" i="1" dirty="0"/>
              <a:t>. A comparison of student funding, </a:t>
            </a:r>
            <a:r>
              <a:rPr lang="en-US" i="1" dirty="0" err="1"/>
              <a:t>internationalisation</a:t>
            </a:r>
            <a:r>
              <a:rPr lang="en-US" i="1" dirty="0"/>
              <a:t> and research in UK and German </a:t>
            </a:r>
            <a:r>
              <a:rPr lang="en-US" i="1" dirty="0" smtClean="0"/>
              <a:t>universities</a:t>
            </a:r>
            <a:r>
              <a:rPr lang="en-US" dirty="0" smtClean="0"/>
              <a:t>. </a:t>
            </a:r>
            <a:r>
              <a:rPr lang="en-US" dirty="0"/>
              <a:t>Higher Education Policy Institute </a:t>
            </a:r>
            <a:r>
              <a:rPr lang="en-US" dirty="0" smtClean="0"/>
              <a:t>Report 77.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www.hepi.ac.uk/wp-content/uploads/2015/09/HEPI-Keeping-Up-WEB.pdf</a:t>
            </a:r>
            <a:endParaRPr lang="en-US" dirty="0" smtClean="0"/>
          </a:p>
          <a:p>
            <a:endParaRPr lang="en-US" sz="1600" dirty="0"/>
          </a:p>
          <a:p>
            <a:r>
              <a:rPr lang="en-US" dirty="0"/>
              <a:t>Higher Education </a:t>
            </a:r>
            <a:r>
              <a:rPr lang="en-US" dirty="0" smtClean="0"/>
              <a:t>Commission (2014), </a:t>
            </a:r>
            <a:r>
              <a:rPr lang="en-US" i="1" dirty="0"/>
              <a:t>Too Good to Fail: The Financial Sustainability</a:t>
            </a:r>
          </a:p>
          <a:p>
            <a:r>
              <a:rPr lang="en-US" i="1" dirty="0"/>
              <a:t>of Higher Education in </a:t>
            </a:r>
            <a:r>
              <a:rPr lang="en-US" i="1" dirty="0" smtClean="0"/>
              <a:t>England</a:t>
            </a:r>
            <a:endParaRPr lang="en-US" i="1" dirty="0"/>
          </a:p>
          <a:p>
            <a:endParaRPr lang="en-US" sz="1600" dirty="0" smtClean="0"/>
          </a:p>
          <a:p>
            <a:r>
              <a:rPr lang="en-US" i="1" dirty="0" smtClean="0"/>
              <a:t>Royal Society (2016), UK research and the European Union. The role of the EU in international research collaboration and researcher mobility, </a:t>
            </a:r>
            <a:r>
              <a:rPr lang="en-US" dirty="0" smtClean="0"/>
              <a:t>Royal Society Working Paper </a:t>
            </a:r>
          </a:p>
          <a:p>
            <a:endParaRPr lang="en-US" sz="1600" dirty="0" smtClean="0"/>
          </a:p>
          <a:p>
            <a:r>
              <a:rPr lang="en-US" dirty="0" smtClean="0"/>
              <a:t>Schleicher</a:t>
            </a:r>
            <a:r>
              <a:rPr lang="en-US" dirty="0"/>
              <a:t>, </a:t>
            </a:r>
            <a:r>
              <a:rPr lang="en-US" dirty="0" smtClean="0"/>
              <a:t>Andreas (2015), </a:t>
            </a:r>
            <a:r>
              <a:rPr lang="en-US" i="1" dirty="0" smtClean="0"/>
              <a:t>The </a:t>
            </a:r>
            <a:r>
              <a:rPr lang="en-US" i="1" dirty="0"/>
              <a:t>sustainability of the UK’s higher education </a:t>
            </a:r>
            <a:r>
              <a:rPr lang="en-US" i="1" dirty="0" smtClean="0"/>
              <a:t>system</a:t>
            </a:r>
            <a:r>
              <a:rPr lang="en-US" dirty="0" smtClean="0"/>
              <a:t>,</a:t>
            </a:r>
            <a:endParaRPr lang="en-US" dirty="0"/>
          </a:p>
          <a:p>
            <a:r>
              <a:rPr lang="en-US" dirty="0"/>
              <a:t>6 January 2015 (http://oecdeducationtoday.blogspot.co.uk/2015/01/</a:t>
            </a:r>
          </a:p>
          <a:p>
            <a:r>
              <a:rPr lang="de-DE" dirty="0"/>
              <a:t>the-sustainability-of-uks-higher.html</a:t>
            </a:r>
            <a:r>
              <a:rPr lang="de-DE" dirty="0" smtClean="0"/>
              <a:t>)</a:t>
            </a:r>
          </a:p>
          <a:p>
            <a:r>
              <a:rPr lang="de-DE" dirty="0" smtClean="0"/>
              <a:t> </a:t>
            </a:r>
          </a:p>
          <a:p>
            <a:r>
              <a:rPr lang="en-US" dirty="0" smtClean="0">
                <a:hlinkClick r:id="rId3"/>
              </a:rPr>
              <a:t>www.wissenschaft-weltoffen.de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24061-EFD7-4DDD-98A0-BFBD0B12394A}" type="slidenum">
              <a:rPr lang="de-DE" altLang="de-DE" smtClean="0"/>
              <a:pPr/>
              <a:t>6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DAIA-Tagung 2017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327118"/>
      </p:ext>
    </p:extLst>
  </p:cSld>
  <p:clrMapOvr>
    <a:masterClrMapping/>
  </p:clrMapOvr>
</p:sld>
</file>

<file path=ppt/theme/theme1.xml><?xml version="1.0" encoding="utf-8"?>
<a:theme xmlns:a="http://schemas.openxmlformats.org/drawingml/2006/main" name="GU Design">
  <a:themeElements>
    <a:clrScheme name="GU Farben">
      <a:dk1>
        <a:srgbClr val="00618F"/>
      </a:dk1>
      <a:lt1>
        <a:srgbClr val="FFFFFF"/>
      </a:lt1>
      <a:dk2>
        <a:srgbClr val="4D4B46"/>
      </a:dk2>
      <a:lt2>
        <a:srgbClr val="F8F6F5"/>
      </a:lt2>
      <a:accent1>
        <a:srgbClr val="00618F"/>
      </a:accent1>
      <a:accent2>
        <a:srgbClr val="E4E3DD"/>
      </a:accent2>
      <a:accent3>
        <a:srgbClr val="A5AB52"/>
      </a:accent3>
      <a:accent4>
        <a:srgbClr val="4D4B46"/>
      </a:accent4>
      <a:accent5>
        <a:srgbClr val="B3062C"/>
      </a:accent5>
      <a:accent6>
        <a:srgbClr val="C96215"/>
      </a:accent6>
      <a:hlink>
        <a:srgbClr val="48A9DA"/>
      </a:hlink>
      <a:folHlink>
        <a:srgbClr val="00618F"/>
      </a:folHlink>
    </a:clrScheme>
    <a:fontScheme name="Benutzerdefiniert 1">
      <a:majorFont>
        <a:latin typeface="Arial Narrow"/>
        <a:ea typeface="Arial Narrow"/>
        <a:cs typeface="Arial Narrow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004F8F"/>
          </a:solidFill>
          <a:prstDash val="solid"/>
          <a:bevel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1400" b="0" i="0" u="none" strike="noStrike" cap="none" normalizeH="0" baseline="0" smtClean="0">
            <a:ln>
              <a:noFill/>
            </a:ln>
            <a:solidFill>
              <a:srgbClr val="004F8F"/>
            </a:solidFill>
            <a:effectLst/>
            <a:latin typeface="Georgia" panose="02040502050405020303" pitchFamily="18" charset="0"/>
            <a:ea typeface="Georgia" panose="02040502050405020303" pitchFamily="18" charset="0"/>
            <a:cs typeface="Georgia" panose="02040502050405020303" pitchFamily="18" charset="0"/>
            <a:sym typeface="Georgia" panose="02040502050405020303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004F8F"/>
          </a:solidFill>
          <a:prstDash val="solid"/>
          <a:bevel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1400" b="0" i="0" u="none" strike="noStrike" cap="none" normalizeH="0" baseline="0" smtClean="0">
            <a:ln>
              <a:noFill/>
            </a:ln>
            <a:solidFill>
              <a:srgbClr val="004F8F"/>
            </a:solidFill>
            <a:effectLst/>
            <a:latin typeface="Georgia" panose="02040502050405020303" pitchFamily="18" charset="0"/>
            <a:ea typeface="Georgia" panose="02040502050405020303" pitchFamily="18" charset="0"/>
            <a:cs typeface="Georgia" panose="02040502050405020303" pitchFamily="18" charset="0"/>
            <a:sym typeface="Georgia" panose="02040502050405020303" pitchFamily="18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1800" dirty="0" smtClean="0">
            <a:solidFill>
              <a:srgbClr val="000000"/>
            </a:solidFill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U Design ohne Goethekopf">
  <a:themeElements>
    <a:clrScheme name="GU Farben 2">
      <a:dk1>
        <a:srgbClr val="00618F"/>
      </a:dk1>
      <a:lt1>
        <a:srgbClr val="FFFFFF"/>
      </a:lt1>
      <a:dk2>
        <a:srgbClr val="4D4B46"/>
      </a:dk2>
      <a:lt2>
        <a:srgbClr val="F8F6F5"/>
      </a:lt2>
      <a:accent1>
        <a:srgbClr val="48A9DA"/>
      </a:accent1>
      <a:accent2>
        <a:srgbClr val="E4E3DD"/>
      </a:accent2>
      <a:accent3>
        <a:srgbClr val="737C45"/>
      </a:accent3>
      <a:accent4>
        <a:srgbClr val="4D4B46"/>
      </a:accent4>
      <a:accent5>
        <a:srgbClr val="E3BA0F"/>
      </a:accent5>
      <a:accent6>
        <a:srgbClr val="F7D926"/>
      </a:accent6>
      <a:hlink>
        <a:srgbClr val="860047"/>
      </a:hlink>
      <a:folHlink>
        <a:srgbClr val="AD3B76"/>
      </a:folHlink>
    </a:clrScheme>
    <a:fontScheme name="Benutzerdefiniert 1">
      <a:majorFont>
        <a:latin typeface="Arial Narrow"/>
        <a:ea typeface="Arial Narrow"/>
        <a:cs typeface="Arial Narrow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004F8F"/>
          </a:solidFill>
          <a:prstDash val="solid"/>
          <a:bevel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1400" b="0" i="0" u="none" strike="noStrike" cap="none" normalizeH="0" baseline="0" smtClean="0">
            <a:ln>
              <a:noFill/>
            </a:ln>
            <a:solidFill>
              <a:srgbClr val="004F8F"/>
            </a:solidFill>
            <a:effectLst/>
            <a:latin typeface="Georgia" panose="02040502050405020303" pitchFamily="18" charset="0"/>
            <a:ea typeface="Georgia" panose="02040502050405020303" pitchFamily="18" charset="0"/>
            <a:cs typeface="Georgia" panose="02040502050405020303" pitchFamily="18" charset="0"/>
            <a:sym typeface="Georgia" panose="02040502050405020303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004F8F"/>
          </a:solidFill>
          <a:prstDash val="solid"/>
          <a:bevel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1400" b="0" i="0" u="none" strike="noStrike" cap="none" normalizeH="0" baseline="0" smtClean="0">
            <a:ln>
              <a:noFill/>
            </a:ln>
            <a:solidFill>
              <a:srgbClr val="004F8F"/>
            </a:solidFill>
            <a:effectLst/>
            <a:latin typeface="Georgia" panose="02040502050405020303" pitchFamily="18" charset="0"/>
            <a:ea typeface="Georgia" panose="02040502050405020303" pitchFamily="18" charset="0"/>
            <a:cs typeface="Georgia" panose="02040502050405020303" pitchFamily="18" charset="0"/>
            <a:sym typeface="Georgia" panose="02040502050405020303" pitchFamily="18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1800" dirty="0" smtClean="0">
            <a:solidFill>
              <a:srgbClr val="000000"/>
            </a:solidFill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4F8F"/>
      </a:accent1>
      <a:accent2>
        <a:srgbClr val="E4E3DD"/>
      </a:accent2>
      <a:accent3>
        <a:srgbClr val="FFFFFF"/>
      </a:accent3>
      <a:accent4>
        <a:srgbClr val="000000"/>
      </a:accent4>
      <a:accent5>
        <a:srgbClr val="AAB2C6"/>
      </a:accent5>
      <a:accent6>
        <a:srgbClr val="CFCEC8"/>
      </a:accent6>
      <a:hlink>
        <a:srgbClr val="0000FF"/>
      </a:hlink>
      <a:folHlink>
        <a:srgbClr val="FF00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518</Words>
  <Application>Microsoft Office PowerPoint</Application>
  <PresentationFormat>Bildschirmpräsentation (4:3)</PresentationFormat>
  <Paragraphs>108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Arial</vt:lpstr>
      <vt:lpstr>Arial Narrow</vt:lpstr>
      <vt:lpstr>Avenir Roman</vt:lpstr>
      <vt:lpstr>Georgia</vt:lpstr>
      <vt:lpstr>Wingdings</vt:lpstr>
      <vt:lpstr>GU Design</vt:lpstr>
      <vt:lpstr>GU Design ohne Goethekopf</vt:lpstr>
      <vt:lpstr> German-British Cooperation post-Brexit Some Facts and Opinions</vt:lpstr>
      <vt:lpstr>UK and German Higher Education Same but different?</vt:lpstr>
      <vt:lpstr>Largest bone of contention: tuition fees </vt:lpstr>
      <vt:lpstr>Success</vt:lpstr>
      <vt:lpstr>Challenges</vt:lpstr>
      <vt:lpstr>Sources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Goethe-Universität</dc:creator>
  <cp:lastModifiedBy>Bickl, Martin</cp:lastModifiedBy>
  <cp:revision>74</cp:revision>
  <dcterms:modified xsi:type="dcterms:W3CDTF">2017-03-22T08:15:56Z</dcterms:modified>
</cp:coreProperties>
</file>