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sldIdLst>
    <p:sldId id="256" r:id="rId2"/>
    <p:sldId id="312" r:id="rId3"/>
    <p:sldId id="314" r:id="rId4"/>
    <p:sldId id="345" r:id="rId5"/>
    <p:sldId id="348" r:id="rId6"/>
    <p:sldId id="360" r:id="rId7"/>
    <p:sldId id="361" r:id="rId8"/>
    <p:sldId id="351" r:id="rId9"/>
    <p:sldId id="352" r:id="rId10"/>
    <p:sldId id="362" r:id="rId11"/>
    <p:sldId id="298" r:id="rId12"/>
  </p:sldIdLst>
  <p:sldSz cx="9144000" cy="6858000" type="screen4x3"/>
  <p:notesSz cx="6858000" cy="9144000"/>
  <p:defaultTextStyle>
    <a:defPPr>
      <a:defRPr lang="de-DE"/>
    </a:defPPr>
    <a:lvl1pPr algn="l" rtl="0" fontAlgn="base">
      <a:spcBef>
        <a:spcPct val="0"/>
      </a:spcBef>
      <a:spcAft>
        <a:spcPct val="0"/>
      </a:spcAft>
      <a:defRPr sz="2400"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5pPr>
    <a:lvl6pPr marL="2286000" algn="l" defTabSz="914400" rtl="0" eaLnBrk="1" latinLnBrk="0" hangingPunct="1">
      <a:defRPr sz="2400" kern="1200">
        <a:solidFill>
          <a:schemeClr val="tx1"/>
        </a:solidFill>
        <a:latin typeface="Arial" pitchFamily="34" charset="0"/>
        <a:ea typeface="ヒラギノ角ゴ Pro W3"/>
        <a:cs typeface="ヒラギノ角ゴ Pro W3"/>
      </a:defRPr>
    </a:lvl6pPr>
    <a:lvl7pPr marL="2743200" algn="l" defTabSz="914400" rtl="0" eaLnBrk="1" latinLnBrk="0" hangingPunct="1">
      <a:defRPr sz="2400" kern="1200">
        <a:solidFill>
          <a:schemeClr val="tx1"/>
        </a:solidFill>
        <a:latin typeface="Arial" pitchFamily="34" charset="0"/>
        <a:ea typeface="ヒラギノ角ゴ Pro W3"/>
        <a:cs typeface="ヒラギノ角ゴ Pro W3"/>
      </a:defRPr>
    </a:lvl7pPr>
    <a:lvl8pPr marL="3200400" algn="l" defTabSz="914400" rtl="0" eaLnBrk="1" latinLnBrk="0" hangingPunct="1">
      <a:defRPr sz="2400" kern="1200">
        <a:solidFill>
          <a:schemeClr val="tx1"/>
        </a:solidFill>
        <a:latin typeface="Arial" pitchFamily="34" charset="0"/>
        <a:ea typeface="ヒラギノ角ゴ Pro W3"/>
        <a:cs typeface="ヒラギノ角ゴ Pro W3"/>
      </a:defRPr>
    </a:lvl8pPr>
    <a:lvl9pPr marL="3657600" algn="l" defTabSz="914400" rtl="0" eaLnBrk="1" latinLnBrk="0" hangingPunct="1">
      <a:defRPr sz="2400" kern="1200">
        <a:solidFill>
          <a:schemeClr val="tx1"/>
        </a:solidFill>
        <a:latin typeface="Arial" pitchFamily="34" charset="0"/>
        <a:ea typeface="ヒラギノ角ゴ Pro W3"/>
        <a:cs typeface="ヒラギノ角ゴ Pro W3"/>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009BD2"/>
    <a:srgbClr val="A5C300"/>
    <a:srgbClr val="FF0000"/>
    <a:srgbClr val="414141"/>
    <a:srgbClr val="D22CA7"/>
    <a:srgbClr val="A8CC2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62" autoAdjust="0"/>
    <p:restoredTop sz="90929"/>
  </p:normalViewPr>
  <p:slideViewPr>
    <p:cSldViewPr>
      <p:cViewPr>
        <p:scale>
          <a:sx n="90" d="100"/>
          <a:sy n="90" d="100"/>
        </p:scale>
        <p:origin x="-1476" y="36"/>
      </p:cViewPr>
      <p:guideLst>
        <p:guide orient="horz" pos="1296"/>
        <p:guide pos="4464"/>
      </p:guideLst>
    </p:cSldViewPr>
  </p:slideViewPr>
  <p:outlineViewPr>
    <p:cViewPr>
      <p:scale>
        <a:sx n="30" d="100"/>
        <a:sy n="30" d="100"/>
      </p:scale>
      <p:origin x="0" y="0"/>
    </p:cViewPr>
  </p:outlin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9B9560-9134-4A32-9B22-EFA340C9A987}"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de-DE"/>
        </a:p>
      </dgm:t>
    </dgm:pt>
    <dgm:pt modelId="{669199EA-810B-4E48-9419-54A38E7BFE3A}">
      <dgm:prSet phldrT="[Text]"/>
      <dgm:spPr>
        <a:solidFill>
          <a:schemeClr val="bg1"/>
        </a:solidFill>
      </dgm:spPr>
      <dgm:t>
        <a:bodyPr/>
        <a:lstStyle/>
        <a:p>
          <a:r>
            <a:rPr lang="de-DE" b="1" dirty="0" smtClean="0">
              <a:solidFill>
                <a:srgbClr val="FF33CC"/>
              </a:solidFill>
            </a:rPr>
            <a:t>GESTALTUNGSPARAMETER</a:t>
          </a:r>
          <a:endParaRPr lang="de-DE" b="1" dirty="0">
            <a:solidFill>
              <a:srgbClr val="FF33CC"/>
            </a:solidFill>
          </a:endParaRPr>
        </a:p>
      </dgm:t>
    </dgm:pt>
    <dgm:pt modelId="{A3BC220E-D05E-4370-93F8-3876628C503D}" type="parTrans" cxnId="{A341664B-05AF-47C5-85F0-0FB7B16FE60B}">
      <dgm:prSet/>
      <dgm:spPr/>
      <dgm:t>
        <a:bodyPr/>
        <a:lstStyle/>
        <a:p>
          <a:endParaRPr lang="de-DE"/>
        </a:p>
      </dgm:t>
    </dgm:pt>
    <dgm:pt modelId="{FC0CCC72-4F84-4386-ACF4-5A60AB825BDA}" type="sibTrans" cxnId="{A341664B-05AF-47C5-85F0-0FB7B16FE60B}">
      <dgm:prSet/>
      <dgm:spPr/>
      <dgm:t>
        <a:bodyPr/>
        <a:lstStyle/>
        <a:p>
          <a:endParaRPr lang="de-DE"/>
        </a:p>
      </dgm:t>
    </dgm:pt>
    <dgm:pt modelId="{B98F4B12-618B-423E-B3BC-421B661914F0}">
      <dgm:prSet phldrT="[Text]" custT="1"/>
      <dgm:spPr>
        <a:solidFill>
          <a:srgbClr val="A5C300"/>
        </a:solidFill>
      </dgm:spPr>
      <dgm:t>
        <a:bodyPr/>
        <a:lstStyle/>
        <a:p>
          <a:r>
            <a:rPr lang="de-DE" sz="2000" b="1" dirty="0" smtClean="0">
              <a:solidFill>
                <a:schemeClr val="tx1"/>
              </a:solidFill>
            </a:rPr>
            <a:t>Dauer</a:t>
          </a:r>
        </a:p>
        <a:p>
          <a:r>
            <a:rPr lang="de-DE" sz="1500" dirty="0" smtClean="0">
              <a:solidFill>
                <a:schemeClr val="tx1"/>
              </a:solidFill>
            </a:rPr>
            <a:t>zeitlich begrenzte Zusammenarbeit zur Erreichung vereinbarter Ziele</a:t>
          </a:r>
          <a:endParaRPr lang="de-DE" sz="1500" dirty="0">
            <a:solidFill>
              <a:schemeClr val="tx1"/>
            </a:solidFill>
          </a:endParaRPr>
        </a:p>
      </dgm:t>
    </dgm:pt>
    <dgm:pt modelId="{9FAB8FF1-8060-4143-B5AF-2621C8A38618}" type="parTrans" cxnId="{F549D23E-CB36-4CBF-BBCE-2421A10DA1C0}">
      <dgm:prSet/>
      <dgm:spPr/>
      <dgm:t>
        <a:bodyPr/>
        <a:lstStyle/>
        <a:p>
          <a:endParaRPr lang="de-DE"/>
        </a:p>
      </dgm:t>
    </dgm:pt>
    <dgm:pt modelId="{B22603D5-57AB-4E91-A0BA-C303380CD52A}" type="sibTrans" cxnId="{F549D23E-CB36-4CBF-BBCE-2421A10DA1C0}">
      <dgm:prSet/>
      <dgm:spPr/>
      <dgm:t>
        <a:bodyPr/>
        <a:lstStyle/>
        <a:p>
          <a:endParaRPr lang="de-DE"/>
        </a:p>
      </dgm:t>
    </dgm:pt>
    <dgm:pt modelId="{FF5DC2BF-1C2E-4915-B2ED-B3C63E2B4C91}">
      <dgm:prSet phldrT="[Text]" custT="1"/>
      <dgm:spPr>
        <a:solidFill>
          <a:srgbClr val="A5C300"/>
        </a:solidFill>
      </dgm:spPr>
      <dgm:t>
        <a:bodyPr/>
        <a:lstStyle/>
        <a:p>
          <a:r>
            <a:rPr lang="de-DE" sz="2000" b="1" dirty="0" smtClean="0">
              <a:solidFill>
                <a:schemeClr val="tx1"/>
              </a:solidFill>
            </a:rPr>
            <a:t>Reichweite</a:t>
          </a:r>
        </a:p>
        <a:p>
          <a:r>
            <a:rPr lang="de-DE" sz="1500" b="0" dirty="0" smtClean="0">
              <a:solidFill>
                <a:schemeClr val="tx1"/>
              </a:solidFill>
            </a:rPr>
            <a:t>Anzahl der Schnittstellen</a:t>
          </a:r>
          <a:endParaRPr lang="de-DE" sz="1500" b="0" dirty="0">
            <a:solidFill>
              <a:schemeClr val="tx1"/>
            </a:solidFill>
          </a:endParaRPr>
        </a:p>
      </dgm:t>
    </dgm:pt>
    <dgm:pt modelId="{E364ACEB-4BBF-4EEE-8173-426A8380A91E}" type="parTrans" cxnId="{5099F646-D083-4A01-A155-D49C6F36792D}">
      <dgm:prSet/>
      <dgm:spPr/>
      <dgm:t>
        <a:bodyPr/>
        <a:lstStyle/>
        <a:p>
          <a:endParaRPr lang="de-DE"/>
        </a:p>
      </dgm:t>
    </dgm:pt>
    <dgm:pt modelId="{AD55A60E-C58F-4855-A67E-F3172A604634}" type="sibTrans" cxnId="{5099F646-D083-4A01-A155-D49C6F36792D}">
      <dgm:prSet/>
      <dgm:spPr/>
      <dgm:t>
        <a:bodyPr/>
        <a:lstStyle/>
        <a:p>
          <a:endParaRPr lang="de-DE"/>
        </a:p>
      </dgm:t>
    </dgm:pt>
    <dgm:pt modelId="{4DFF9448-E19A-4B58-87CB-70BE88EE7E92}">
      <dgm:prSet phldrT="[Text]" custT="1"/>
      <dgm:spPr>
        <a:solidFill>
          <a:srgbClr val="A5C300"/>
        </a:solidFill>
      </dgm:spPr>
      <dgm:t>
        <a:bodyPr/>
        <a:lstStyle/>
        <a:p>
          <a:r>
            <a:rPr lang="de-DE" sz="2000" b="1" dirty="0" smtClean="0">
              <a:solidFill>
                <a:schemeClr val="tx1"/>
              </a:solidFill>
            </a:rPr>
            <a:t>Intensität</a:t>
          </a:r>
        </a:p>
        <a:p>
          <a:r>
            <a:rPr lang="de-DE" sz="1500" b="0" dirty="0" smtClean="0">
              <a:solidFill>
                <a:schemeClr val="tx1"/>
              </a:solidFill>
            </a:rPr>
            <a:t>vertraglich geregelter Grad der Zusammenarbeit</a:t>
          </a:r>
          <a:endParaRPr lang="de-DE" sz="1500" b="0" dirty="0">
            <a:solidFill>
              <a:schemeClr val="tx1"/>
            </a:solidFill>
          </a:endParaRPr>
        </a:p>
      </dgm:t>
    </dgm:pt>
    <dgm:pt modelId="{BC778102-1607-4839-B3A5-69AC34525D4D}" type="parTrans" cxnId="{4A2D35D6-FEF2-4EDC-BFBE-485381E5DAEE}">
      <dgm:prSet/>
      <dgm:spPr/>
      <dgm:t>
        <a:bodyPr/>
        <a:lstStyle/>
        <a:p>
          <a:endParaRPr lang="de-DE"/>
        </a:p>
      </dgm:t>
    </dgm:pt>
    <dgm:pt modelId="{471DFDB0-23D0-49F5-83A8-D2102F655BB7}" type="sibTrans" cxnId="{4A2D35D6-FEF2-4EDC-BFBE-485381E5DAEE}">
      <dgm:prSet/>
      <dgm:spPr/>
      <dgm:t>
        <a:bodyPr/>
        <a:lstStyle/>
        <a:p>
          <a:endParaRPr lang="de-DE"/>
        </a:p>
      </dgm:t>
    </dgm:pt>
    <dgm:pt modelId="{E954165B-8184-4C10-A088-E4346AC700E0}">
      <dgm:prSet phldrT="[Text]" custT="1"/>
      <dgm:spPr>
        <a:solidFill>
          <a:srgbClr val="A5C300"/>
        </a:solidFill>
      </dgm:spPr>
      <dgm:t>
        <a:bodyPr/>
        <a:lstStyle/>
        <a:p>
          <a:r>
            <a:rPr lang="de-DE" sz="2000" b="1" dirty="0" smtClean="0">
              <a:solidFill>
                <a:schemeClr val="tx1"/>
              </a:solidFill>
            </a:rPr>
            <a:t>Symmetrie</a:t>
          </a:r>
        </a:p>
        <a:p>
          <a:r>
            <a:rPr lang="de-DE" sz="1500" b="0" dirty="0" smtClean="0">
              <a:solidFill>
                <a:schemeClr val="tx1"/>
              </a:solidFill>
            </a:rPr>
            <a:t>Übereinstimmung verschiedener Faktoren (fundamentaler, strategischer, kultureller Fit)</a:t>
          </a:r>
          <a:endParaRPr lang="de-DE" sz="1500" b="0" dirty="0">
            <a:solidFill>
              <a:schemeClr val="tx1"/>
            </a:solidFill>
          </a:endParaRPr>
        </a:p>
      </dgm:t>
    </dgm:pt>
    <dgm:pt modelId="{C40BCA64-A448-4969-8618-2361D9145896}" type="parTrans" cxnId="{279F4F19-E93D-44F1-A4DB-03FB4D641056}">
      <dgm:prSet/>
      <dgm:spPr/>
      <dgm:t>
        <a:bodyPr/>
        <a:lstStyle/>
        <a:p>
          <a:endParaRPr lang="de-DE"/>
        </a:p>
      </dgm:t>
    </dgm:pt>
    <dgm:pt modelId="{61E9ADA4-7D1A-41E2-BDE4-1CEC6B11D276}" type="sibTrans" cxnId="{279F4F19-E93D-44F1-A4DB-03FB4D641056}">
      <dgm:prSet/>
      <dgm:spPr/>
      <dgm:t>
        <a:bodyPr/>
        <a:lstStyle/>
        <a:p>
          <a:endParaRPr lang="de-DE"/>
        </a:p>
      </dgm:t>
    </dgm:pt>
    <dgm:pt modelId="{495237C9-D6C6-402F-B8A9-66744E03AA1D}" type="pres">
      <dgm:prSet presAssocID="{119B9560-9134-4A32-9B22-EFA340C9A987}" presName="diagram" presStyleCnt="0">
        <dgm:presLayoutVars>
          <dgm:chMax val="1"/>
          <dgm:dir/>
          <dgm:animLvl val="ctr"/>
          <dgm:resizeHandles val="exact"/>
        </dgm:presLayoutVars>
      </dgm:prSet>
      <dgm:spPr/>
      <dgm:t>
        <a:bodyPr/>
        <a:lstStyle/>
        <a:p>
          <a:endParaRPr lang="de-DE"/>
        </a:p>
      </dgm:t>
    </dgm:pt>
    <dgm:pt modelId="{066D60F7-9A38-404C-8B1A-438B8419D64A}" type="pres">
      <dgm:prSet presAssocID="{119B9560-9134-4A32-9B22-EFA340C9A987}" presName="matrix" presStyleCnt="0"/>
      <dgm:spPr/>
    </dgm:pt>
    <dgm:pt modelId="{9E9623C7-BFFE-4355-B994-E6F31A5E62D0}" type="pres">
      <dgm:prSet presAssocID="{119B9560-9134-4A32-9B22-EFA340C9A987}" presName="tile1" presStyleLbl="node1" presStyleIdx="0" presStyleCnt="4"/>
      <dgm:spPr/>
      <dgm:t>
        <a:bodyPr/>
        <a:lstStyle/>
        <a:p>
          <a:endParaRPr lang="de-DE"/>
        </a:p>
      </dgm:t>
    </dgm:pt>
    <dgm:pt modelId="{DEC781B0-7C44-442C-A7BE-FB532BAC43D6}" type="pres">
      <dgm:prSet presAssocID="{119B9560-9134-4A32-9B22-EFA340C9A987}" presName="tile1text" presStyleLbl="node1" presStyleIdx="0" presStyleCnt="4">
        <dgm:presLayoutVars>
          <dgm:chMax val="0"/>
          <dgm:chPref val="0"/>
          <dgm:bulletEnabled val="1"/>
        </dgm:presLayoutVars>
      </dgm:prSet>
      <dgm:spPr/>
      <dgm:t>
        <a:bodyPr/>
        <a:lstStyle/>
        <a:p>
          <a:endParaRPr lang="de-DE"/>
        </a:p>
      </dgm:t>
    </dgm:pt>
    <dgm:pt modelId="{C838AC72-2725-46ED-9DC4-84B2FD49E8DA}" type="pres">
      <dgm:prSet presAssocID="{119B9560-9134-4A32-9B22-EFA340C9A987}" presName="tile2" presStyleLbl="node1" presStyleIdx="1" presStyleCnt="4"/>
      <dgm:spPr/>
      <dgm:t>
        <a:bodyPr/>
        <a:lstStyle/>
        <a:p>
          <a:endParaRPr lang="de-DE"/>
        </a:p>
      </dgm:t>
    </dgm:pt>
    <dgm:pt modelId="{5A66D638-D6C1-4D7A-A9FB-1C355D0BF419}" type="pres">
      <dgm:prSet presAssocID="{119B9560-9134-4A32-9B22-EFA340C9A987}" presName="tile2text" presStyleLbl="node1" presStyleIdx="1" presStyleCnt="4">
        <dgm:presLayoutVars>
          <dgm:chMax val="0"/>
          <dgm:chPref val="0"/>
          <dgm:bulletEnabled val="1"/>
        </dgm:presLayoutVars>
      </dgm:prSet>
      <dgm:spPr/>
      <dgm:t>
        <a:bodyPr/>
        <a:lstStyle/>
        <a:p>
          <a:endParaRPr lang="de-DE"/>
        </a:p>
      </dgm:t>
    </dgm:pt>
    <dgm:pt modelId="{CF7EB47F-CD93-44E2-B746-FA3DF18EFD8C}" type="pres">
      <dgm:prSet presAssocID="{119B9560-9134-4A32-9B22-EFA340C9A987}" presName="tile3" presStyleLbl="node1" presStyleIdx="2" presStyleCnt="4"/>
      <dgm:spPr/>
      <dgm:t>
        <a:bodyPr/>
        <a:lstStyle/>
        <a:p>
          <a:endParaRPr lang="de-DE"/>
        </a:p>
      </dgm:t>
    </dgm:pt>
    <dgm:pt modelId="{D22C111B-17E2-467C-8162-0317AF478CF6}" type="pres">
      <dgm:prSet presAssocID="{119B9560-9134-4A32-9B22-EFA340C9A987}" presName="tile3text" presStyleLbl="node1" presStyleIdx="2" presStyleCnt="4">
        <dgm:presLayoutVars>
          <dgm:chMax val="0"/>
          <dgm:chPref val="0"/>
          <dgm:bulletEnabled val="1"/>
        </dgm:presLayoutVars>
      </dgm:prSet>
      <dgm:spPr/>
      <dgm:t>
        <a:bodyPr/>
        <a:lstStyle/>
        <a:p>
          <a:endParaRPr lang="de-DE"/>
        </a:p>
      </dgm:t>
    </dgm:pt>
    <dgm:pt modelId="{287FCD5B-2B4D-4B49-BF17-8A6727D70786}" type="pres">
      <dgm:prSet presAssocID="{119B9560-9134-4A32-9B22-EFA340C9A987}" presName="tile4" presStyleLbl="node1" presStyleIdx="3" presStyleCnt="4"/>
      <dgm:spPr/>
      <dgm:t>
        <a:bodyPr/>
        <a:lstStyle/>
        <a:p>
          <a:endParaRPr lang="de-DE"/>
        </a:p>
      </dgm:t>
    </dgm:pt>
    <dgm:pt modelId="{FC0D9913-9302-4E81-82B6-96C2DB3CA581}" type="pres">
      <dgm:prSet presAssocID="{119B9560-9134-4A32-9B22-EFA340C9A987}" presName="tile4text" presStyleLbl="node1" presStyleIdx="3" presStyleCnt="4">
        <dgm:presLayoutVars>
          <dgm:chMax val="0"/>
          <dgm:chPref val="0"/>
          <dgm:bulletEnabled val="1"/>
        </dgm:presLayoutVars>
      </dgm:prSet>
      <dgm:spPr/>
      <dgm:t>
        <a:bodyPr/>
        <a:lstStyle/>
        <a:p>
          <a:endParaRPr lang="de-DE"/>
        </a:p>
      </dgm:t>
    </dgm:pt>
    <dgm:pt modelId="{A56634BD-4142-4797-82A4-A7EE187C7005}" type="pres">
      <dgm:prSet presAssocID="{119B9560-9134-4A32-9B22-EFA340C9A987}" presName="centerTile" presStyleLbl="fgShp" presStyleIdx="0" presStyleCnt="1" custScaleX="152104" custScaleY="89464">
        <dgm:presLayoutVars>
          <dgm:chMax val="0"/>
          <dgm:chPref val="0"/>
        </dgm:presLayoutVars>
      </dgm:prSet>
      <dgm:spPr/>
      <dgm:t>
        <a:bodyPr/>
        <a:lstStyle/>
        <a:p>
          <a:endParaRPr lang="de-DE"/>
        </a:p>
      </dgm:t>
    </dgm:pt>
  </dgm:ptLst>
  <dgm:cxnLst>
    <dgm:cxn modelId="{C6EC47B8-540B-40C0-BA01-27612B3B4DC4}" type="presOf" srcId="{4DFF9448-E19A-4B58-87CB-70BE88EE7E92}" destId="{D22C111B-17E2-467C-8162-0317AF478CF6}" srcOrd="1" destOrd="0" presId="urn:microsoft.com/office/officeart/2005/8/layout/matrix1"/>
    <dgm:cxn modelId="{2CF6974B-6A41-4828-9038-4449925E903D}" type="presOf" srcId="{E954165B-8184-4C10-A088-E4346AC700E0}" destId="{287FCD5B-2B4D-4B49-BF17-8A6727D70786}" srcOrd="0" destOrd="0" presId="urn:microsoft.com/office/officeart/2005/8/layout/matrix1"/>
    <dgm:cxn modelId="{279F4F19-E93D-44F1-A4DB-03FB4D641056}" srcId="{669199EA-810B-4E48-9419-54A38E7BFE3A}" destId="{E954165B-8184-4C10-A088-E4346AC700E0}" srcOrd="3" destOrd="0" parTransId="{C40BCA64-A448-4969-8618-2361D9145896}" sibTransId="{61E9ADA4-7D1A-41E2-BDE4-1CEC6B11D276}"/>
    <dgm:cxn modelId="{5099F646-D083-4A01-A155-D49C6F36792D}" srcId="{669199EA-810B-4E48-9419-54A38E7BFE3A}" destId="{FF5DC2BF-1C2E-4915-B2ED-B3C63E2B4C91}" srcOrd="1" destOrd="0" parTransId="{E364ACEB-4BBF-4EEE-8173-426A8380A91E}" sibTransId="{AD55A60E-C58F-4855-A67E-F3172A604634}"/>
    <dgm:cxn modelId="{5F00E423-6FC8-4AB1-AF23-D231E2354BEC}" type="presOf" srcId="{E954165B-8184-4C10-A088-E4346AC700E0}" destId="{FC0D9913-9302-4E81-82B6-96C2DB3CA581}" srcOrd="1" destOrd="0" presId="urn:microsoft.com/office/officeart/2005/8/layout/matrix1"/>
    <dgm:cxn modelId="{71342A4A-A123-4C0D-A071-05A35AABD8F5}" type="presOf" srcId="{B98F4B12-618B-423E-B3BC-421B661914F0}" destId="{9E9623C7-BFFE-4355-B994-E6F31A5E62D0}" srcOrd="0" destOrd="0" presId="urn:microsoft.com/office/officeart/2005/8/layout/matrix1"/>
    <dgm:cxn modelId="{F68B64B0-3EAA-4E4B-A853-85BE307EA462}" type="presOf" srcId="{FF5DC2BF-1C2E-4915-B2ED-B3C63E2B4C91}" destId="{5A66D638-D6C1-4D7A-A9FB-1C355D0BF419}" srcOrd="1" destOrd="0" presId="urn:microsoft.com/office/officeart/2005/8/layout/matrix1"/>
    <dgm:cxn modelId="{A341664B-05AF-47C5-85F0-0FB7B16FE60B}" srcId="{119B9560-9134-4A32-9B22-EFA340C9A987}" destId="{669199EA-810B-4E48-9419-54A38E7BFE3A}" srcOrd="0" destOrd="0" parTransId="{A3BC220E-D05E-4370-93F8-3876628C503D}" sibTransId="{FC0CCC72-4F84-4386-ACF4-5A60AB825BDA}"/>
    <dgm:cxn modelId="{12E9E2FE-832F-4F56-91BB-FABD060D1FCC}" type="presOf" srcId="{FF5DC2BF-1C2E-4915-B2ED-B3C63E2B4C91}" destId="{C838AC72-2725-46ED-9DC4-84B2FD49E8DA}" srcOrd="0" destOrd="0" presId="urn:microsoft.com/office/officeart/2005/8/layout/matrix1"/>
    <dgm:cxn modelId="{175E79FF-91D4-40C0-A074-DACA97AC61CA}" type="presOf" srcId="{4DFF9448-E19A-4B58-87CB-70BE88EE7E92}" destId="{CF7EB47F-CD93-44E2-B746-FA3DF18EFD8C}" srcOrd="0" destOrd="0" presId="urn:microsoft.com/office/officeart/2005/8/layout/matrix1"/>
    <dgm:cxn modelId="{CECA2B63-F178-4F7D-BE43-6D7A20FCEC91}" type="presOf" srcId="{119B9560-9134-4A32-9B22-EFA340C9A987}" destId="{495237C9-D6C6-402F-B8A9-66744E03AA1D}" srcOrd="0" destOrd="0" presId="urn:microsoft.com/office/officeart/2005/8/layout/matrix1"/>
    <dgm:cxn modelId="{56954F1D-0FEB-41F5-8D0F-1B57F85147DD}" type="presOf" srcId="{B98F4B12-618B-423E-B3BC-421B661914F0}" destId="{DEC781B0-7C44-442C-A7BE-FB532BAC43D6}" srcOrd="1" destOrd="0" presId="urn:microsoft.com/office/officeart/2005/8/layout/matrix1"/>
    <dgm:cxn modelId="{F549D23E-CB36-4CBF-BBCE-2421A10DA1C0}" srcId="{669199EA-810B-4E48-9419-54A38E7BFE3A}" destId="{B98F4B12-618B-423E-B3BC-421B661914F0}" srcOrd="0" destOrd="0" parTransId="{9FAB8FF1-8060-4143-B5AF-2621C8A38618}" sibTransId="{B22603D5-57AB-4E91-A0BA-C303380CD52A}"/>
    <dgm:cxn modelId="{21AFA799-9CF7-4E5F-B11F-9AD1DD7F97BC}" type="presOf" srcId="{669199EA-810B-4E48-9419-54A38E7BFE3A}" destId="{A56634BD-4142-4797-82A4-A7EE187C7005}" srcOrd="0" destOrd="0" presId="urn:microsoft.com/office/officeart/2005/8/layout/matrix1"/>
    <dgm:cxn modelId="{4A2D35D6-FEF2-4EDC-BFBE-485381E5DAEE}" srcId="{669199EA-810B-4E48-9419-54A38E7BFE3A}" destId="{4DFF9448-E19A-4B58-87CB-70BE88EE7E92}" srcOrd="2" destOrd="0" parTransId="{BC778102-1607-4839-B3A5-69AC34525D4D}" sibTransId="{471DFDB0-23D0-49F5-83A8-D2102F655BB7}"/>
    <dgm:cxn modelId="{B5B6FAAA-1330-4E27-A2AA-C840B3EC802E}" type="presParOf" srcId="{495237C9-D6C6-402F-B8A9-66744E03AA1D}" destId="{066D60F7-9A38-404C-8B1A-438B8419D64A}" srcOrd="0" destOrd="0" presId="urn:microsoft.com/office/officeart/2005/8/layout/matrix1"/>
    <dgm:cxn modelId="{E6E665F9-EEEC-4219-85A2-B332E690B00A}" type="presParOf" srcId="{066D60F7-9A38-404C-8B1A-438B8419D64A}" destId="{9E9623C7-BFFE-4355-B994-E6F31A5E62D0}" srcOrd="0" destOrd="0" presId="urn:microsoft.com/office/officeart/2005/8/layout/matrix1"/>
    <dgm:cxn modelId="{2F326223-4791-40A4-B24A-F40DD3D109D9}" type="presParOf" srcId="{066D60F7-9A38-404C-8B1A-438B8419D64A}" destId="{DEC781B0-7C44-442C-A7BE-FB532BAC43D6}" srcOrd="1" destOrd="0" presId="urn:microsoft.com/office/officeart/2005/8/layout/matrix1"/>
    <dgm:cxn modelId="{6C1C93E4-F974-4109-9A09-1816F94B649B}" type="presParOf" srcId="{066D60F7-9A38-404C-8B1A-438B8419D64A}" destId="{C838AC72-2725-46ED-9DC4-84B2FD49E8DA}" srcOrd="2" destOrd="0" presId="urn:microsoft.com/office/officeart/2005/8/layout/matrix1"/>
    <dgm:cxn modelId="{34F25A5A-31E6-4CE3-84C3-3A4492038566}" type="presParOf" srcId="{066D60F7-9A38-404C-8B1A-438B8419D64A}" destId="{5A66D638-D6C1-4D7A-A9FB-1C355D0BF419}" srcOrd="3" destOrd="0" presId="urn:microsoft.com/office/officeart/2005/8/layout/matrix1"/>
    <dgm:cxn modelId="{2E6C50C9-2224-4CA4-829D-295D97394AE8}" type="presParOf" srcId="{066D60F7-9A38-404C-8B1A-438B8419D64A}" destId="{CF7EB47F-CD93-44E2-B746-FA3DF18EFD8C}" srcOrd="4" destOrd="0" presId="urn:microsoft.com/office/officeart/2005/8/layout/matrix1"/>
    <dgm:cxn modelId="{36B6FF49-89E4-4CBB-B67B-C44FCB61B4C1}" type="presParOf" srcId="{066D60F7-9A38-404C-8B1A-438B8419D64A}" destId="{D22C111B-17E2-467C-8162-0317AF478CF6}" srcOrd="5" destOrd="0" presId="urn:microsoft.com/office/officeart/2005/8/layout/matrix1"/>
    <dgm:cxn modelId="{0B842CC1-4F32-4246-8484-A72C897E093A}" type="presParOf" srcId="{066D60F7-9A38-404C-8B1A-438B8419D64A}" destId="{287FCD5B-2B4D-4B49-BF17-8A6727D70786}" srcOrd="6" destOrd="0" presId="urn:microsoft.com/office/officeart/2005/8/layout/matrix1"/>
    <dgm:cxn modelId="{DDC9DBA9-D452-4FF7-81C1-F6A13FCE83E1}" type="presParOf" srcId="{066D60F7-9A38-404C-8B1A-438B8419D64A}" destId="{FC0D9913-9302-4E81-82B6-96C2DB3CA581}" srcOrd="7" destOrd="0" presId="urn:microsoft.com/office/officeart/2005/8/layout/matrix1"/>
    <dgm:cxn modelId="{C194DC4B-61A9-4B35-A9E1-6963418CBD6F}" type="presParOf" srcId="{495237C9-D6C6-402F-B8A9-66744E03AA1D}" destId="{A56634BD-4142-4797-82A4-A7EE187C7005}"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AAAF7E-3379-4666-A2BD-1F9B18478E85}"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de-DE"/>
        </a:p>
      </dgm:t>
    </dgm:pt>
    <dgm:pt modelId="{8CF8187C-7078-44F9-8E91-981F38AA522C}">
      <dgm:prSet phldrT="[Text]" custT="1"/>
      <dgm:spPr>
        <a:solidFill>
          <a:srgbClr val="A5C300"/>
        </a:solidFill>
      </dgm:spPr>
      <dgm:t>
        <a:bodyPr/>
        <a:lstStyle/>
        <a:p>
          <a:r>
            <a:rPr lang="de-DE" sz="1500" b="1" dirty="0" smtClean="0">
              <a:solidFill>
                <a:schemeClr val="tx1"/>
              </a:solidFill>
            </a:rPr>
            <a:t>Einbindung in die Internationalisierungsstrategie</a:t>
          </a:r>
          <a:endParaRPr lang="de-DE" sz="1500" b="1" dirty="0">
            <a:solidFill>
              <a:schemeClr val="tx1"/>
            </a:solidFill>
          </a:endParaRPr>
        </a:p>
      </dgm:t>
    </dgm:pt>
    <dgm:pt modelId="{AECCCEAE-FE02-4C1A-A300-FC679E5B47B9}" type="parTrans" cxnId="{1335DE90-E856-4787-961B-9A0BF9D9878E}">
      <dgm:prSet/>
      <dgm:spPr/>
      <dgm:t>
        <a:bodyPr/>
        <a:lstStyle/>
        <a:p>
          <a:endParaRPr lang="de-DE"/>
        </a:p>
      </dgm:t>
    </dgm:pt>
    <dgm:pt modelId="{8A006499-BF73-4668-BF3E-BFE2682B65ED}" type="sibTrans" cxnId="{1335DE90-E856-4787-961B-9A0BF9D9878E}">
      <dgm:prSet/>
      <dgm:spPr>
        <a:solidFill>
          <a:schemeClr val="accent1"/>
        </a:solidFill>
        <a:ln>
          <a:solidFill>
            <a:schemeClr val="tx1"/>
          </a:solidFill>
        </a:ln>
      </dgm:spPr>
      <dgm:t>
        <a:bodyPr/>
        <a:lstStyle/>
        <a:p>
          <a:endParaRPr lang="de-DE"/>
        </a:p>
      </dgm:t>
    </dgm:pt>
    <dgm:pt modelId="{35ADCC2D-DEBD-4DB9-A375-B7ABAE572F5C}">
      <dgm:prSet phldrT="[Text]" custT="1"/>
      <dgm:spPr>
        <a:solidFill>
          <a:srgbClr val="A5C300"/>
        </a:solidFill>
      </dgm:spPr>
      <dgm:t>
        <a:bodyPr/>
        <a:lstStyle/>
        <a:p>
          <a:r>
            <a:rPr lang="de-DE" sz="1500" b="1" dirty="0" smtClean="0">
              <a:solidFill>
                <a:schemeClr val="tx1"/>
              </a:solidFill>
            </a:rPr>
            <a:t>Auswahl der Kooperationspartner</a:t>
          </a:r>
          <a:endParaRPr lang="de-DE" sz="1500" b="1" dirty="0">
            <a:solidFill>
              <a:schemeClr val="tx1"/>
            </a:solidFill>
          </a:endParaRPr>
        </a:p>
      </dgm:t>
    </dgm:pt>
    <dgm:pt modelId="{B998F9A8-FBB1-460A-BCB5-F99434C758AD}" type="parTrans" cxnId="{FA2861FA-4A6F-47A4-AFB3-280032464775}">
      <dgm:prSet/>
      <dgm:spPr/>
      <dgm:t>
        <a:bodyPr/>
        <a:lstStyle/>
        <a:p>
          <a:endParaRPr lang="de-DE"/>
        </a:p>
      </dgm:t>
    </dgm:pt>
    <dgm:pt modelId="{910110E0-DB0B-402F-956B-C95A0EF8712D}" type="sibTrans" cxnId="{FA2861FA-4A6F-47A4-AFB3-280032464775}">
      <dgm:prSet/>
      <dgm:spPr>
        <a:solidFill>
          <a:schemeClr val="accent1"/>
        </a:solidFill>
        <a:ln>
          <a:solidFill>
            <a:schemeClr val="tx1"/>
          </a:solidFill>
        </a:ln>
      </dgm:spPr>
      <dgm:t>
        <a:bodyPr/>
        <a:lstStyle/>
        <a:p>
          <a:endParaRPr lang="de-DE"/>
        </a:p>
      </dgm:t>
    </dgm:pt>
    <dgm:pt modelId="{BA24E052-1B19-4EB5-9673-0A996A5AFF60}">
      <dgm:prSet phldrT="[Text]" custT="1"/>
      <dgm:spPr>
        <a:solidFill>
          <a:srgbClr val="A5C300"/>
        </a:solidFill>
      </dgm:spPr>
      <dgm:t>
        <a:bodyPr/>
        <a:lstStyle/>
        <a:p>
          <a:r>
            <a:rPr lang="de-DE" sz="1500" b="1" dirty="0" smtClean="0">
              <a:solidFill>
                <a:schemeClr val="tx1"/>
              </a:solidFill>
            </a:rPr>
            <a:t>Schaffung institutioneller Rahmenbedingungen</a:t>
          </a:r>
          <a:endParaRPr lang="de-DE" sz="1500" b="1" dirty="0">
            <a:solidFill>
              <a:schemeClr val="tx1"/>
            </a:solidFill>
          </a:endParaRPr>
        </a:p>
      </dgm:t>
    </dgm:pt>
    <dgm:pt modelId="{259A082E-4C06-477A-B399-50FB3E3A51F5}" type="parTrans" cxnId="{B5F79034-2F0F-4E07-B4CB-FD1CE69C5044}">
      <dgm:prSet/>
      <dgm:spPr/>
      <dgm:t>
        <a:bodyPr/>
        <a:lstStyle/>
        <a:p>
          <a:endParaRPr lang="de-DE"/>
        </a:p>
      </dgm:t>
    </dgm:pt>
    <dgm:pt modelId="{9E1245AF-4650-4720-B93C-37BE1603E242}" type="sibTrans" cxnId="{B5F79034-2F0F-4E07-B4CB-FD1CE69C5044}">
      <dgm:prSet/>
      <dgm:spPr>
        <a:ln>
          <a:solidFill>
            <a:schemeClr val="tx1"/>
          </a:solidFill>
        </a:ln>
      </dgm:spPr>
      <dgm:t>
        <a:bodyPr/>
        <a:lstStyle/>
        <a:p>
          <a:endParaRPr lang="de-DE"/>
        </a:p>
      </dgm:t>
    </dgm:pt>
    <dgm:pt modelId="{73D0F9D2-6CE0-41BD-B2ED-0359DCBD9F7D}">
      <dgm:prSet phldrT="[Text]" custT="1"/>
      <dgm:spPr>
        <a:solidFill>
          <a:srgbClr val="A5C300"/>
        </a:solidFill>
      </dgm:spPr>
      <dgm:t>
        <a:bodyPr/>
        <a:lstStyle/>
        <a:p>
          <a:r>
            <a:rPr lang="de-DE" sz="1500" b="1" dirty="0" smtClean="0">
              <a:solidFill>
                <a:schemeClr val="tx1"/>
              </a:solidFill>
            </a:rPr>
            <a:t>kooperationsinterne/           -externe Kommunikation</a:t>
          </a:r>
          <a:endParaRPr lang="de-DE" sz="1500" b="1" dirty="0">
            <a:solidFill>
              <a:schemeClr val="tx1"/>
            </a:solidFill>
          </a:endParaRPr>
        </a:p>
      </dgm:t>
    </dgm:pt>
    <dgm:pt modelId="{7AE8DF2E-28BB-4B6C-9093-36554DED3660}" type="parTrans" cxnId="{C12D3FE9-6866-4F8A-8F31-F062876E7F24}">
      <dgm:prSet/>
      <dgm:spPr/>
      <dgm:t>
        <a:bodyPr/>
        <a:lstStyle/>
        <a:p>
          <a:endParaRPr lang="de-DE"/>
        </a:p>
      </dgm:t>
    </dgm:pt>
    <dgm:pt modelId="{D14BD5FF-4E83-40FA-88CB-40B4DF4D8307}" type="sibTrans" cxnId="{C12D3FE9-6866-4F8A-8F31-F062876E7F24}">
      <dgm:prSet/>
      <dgm:spPr>
        <a:solidFill>
          <a:schemeClr val="accent1"/>
        </a:solidFill>
        <a:ln>
          <a:solidFill>
            <a:schemeClr val="tx1"/>
          </a:solidFill>
        </a:ln>
      </dgm:spPr>
      <dgm:t>
        <a:bodyPr/>
        <a:lstStyle/>
        <a:p>
          <a:endParaRPr lang="de-DE"/>
        </a:p>
      </dgm:t>
    </dgm:pt>
    <dgm:pt modelId="{EE30A515-4108-431B-9C58-D59665E388E6}">
      <dgm:prSet phldrT="[Text]" custT="1"/>
      <dgm:spPr>
        <a:solidFill>
          <a:srgbClr val="A5C300"/>
        </a:solidFill>
      </dgm:spPr>
      <dgm:t>
        <a:bodyPr/>
        <a:lstStyle/>
        <a:p>
          <a:r>
            <a:rPr lang="de-DE" sz="1500" b="1" dirty="0" smtClean="0">
              <a:solidFill>
                <a:schemeClr val="tx1"/>
              </a:solidFill>
            </a:rPr>
            <a:t>Qualitätssicherung und Evaluation</a:t>
          </a:r>
          <a:endParaRPr lang="de-DE" sz="1500" b="1" dirty="0">
            <a:solidFill>
              <a:schemeClr val="tx1"/>
            </a:solidFill>
          </a:endParaRPr>
        </a:p>
      </dgm:t>
    </dgm:pt>
    <dgm:pt modelId="{F442782E-A9E7-431C-8483-56061F5738AA}" type="parTrans" cxnId="{5B049ECC-D90E-44F7-86F0-B07C6610E33C}">
      <dgm:prSet/>
      <dgm:spPr/>
      <dgm:t>
        <a:bodyPr/>
        <a:lstStyle/>
        <a:p>
          <a:endParaRPr lang="de-DE"/>
        </a:p>
      </dgm:t>
    </dgm:pt>
    <dgm:pt modelId="{41D31E6F-8F53-4100-9B7E-9A23F9C31E54}" type="sibTrans" cxnId="{5B049ECC-D90E-44F7-86F0-B07C6610E33C}">
      <dgm:prSet/>
      <dgm:spPr>
        <a:ln>
          <a:solidFill>
            <a:schemeClr val="tx1"/>
          </a:solidFill>
        </a:ln>
      </dgm:spPr>
      <dgm:t>
        <a:bodyPr/>
        <a:lstStyle/>
        <a:p>
          <a:endParaRPr lang="de-DE"/>
        </a:p>
      </dgm:t>
    </dgm:pt>
    <dgm:pt modelId="{17BD145A-E1D4-433D-B91F-004A75AB7DEC}" type="pres">
      <dgm:prSet presAssocID="{15AAAF7E-3379-4666-A2BD-1F9B18478E85}" presName="cycle" presStyleCnt="0">
        <dgm:presLayoutVars>
          <dgm:dir/>
          <dgm:resizeHandles val="exact"/>
        </dgm:presLayoutVars>
      </dgm:prSet>
      <dgm:spPr/>
      <dgm:t>
        <a:bodyPr/>
        <a:lstStyle/>
        <a:p>
          <a:endParaRPr lang="de-DE"/>
        </a:p>
      </dgm:t>
    </dgm:pt>
    <dgm:pt modelId="{0A4EFE30-703B-496F-8DE6-D7C735A41F53}" type="pres">
      <dgm:prSet presAssocID="{8CF8187C-7078-44F9-8E91-981F38AA522C}" presName="node" presStyleLbl="node1" presStyleIdx="0" presStyleCnt="5" custScaleX="186886">
        <dgm:presLayoutVars>
          <dgm:bulletEnabled val="1"/>
        </dgm:presLayoutVars>
      </dgm:prSet>
      <dgm:spPr/>
      <dgm:t>
        <a:bodyPr/>
        <a:lstStyle/>
        <a:p>
          <a:endParaRPr lang="de-DE"/>
        </a:p>
      </dgm:t>
    </dgm:pt>
    <dgm:pt modelId="{340B485D-E05A-4A9A-997A-7CA34AEA50BF}" type="pres">
      <dgm:prSet presAssocID="{8CF8187C-7078-44F9-8E91-981F38AA522C}" presName="spNode" presStyleCnt="0"/>
      <dgm:spPr/>
    </dgm:pt>
    <dgm:pt modelId="{E847C0B0-61E0-4549-B677-617B58BE1B96}" type="pres">
      <dgm:prSet presAssocID="{8A006499-BF73-4668-BF3E-BFE2682B65ED}" presName="sibTrans" presStyleLbl="sibTrans1D1" presStyleIdx="0" presStyleCnt="5"/>
      <dgm:spPr/>
      <dgm:t>
        <a:bodyPr/>
        <a:lstStyle/>
        <a:p>
          <a:endParaRPr lang="de-DE"/>
        </a:p>
      </dgm:t>
    </dgm:pt>
    <dgm:pt modelId="{DC92B3DA-2BEE-48F1-8C03-9623A9D19955}" type="pres">
      <dgm:prSet presAssocID="{35ADCC2D-DEBD-4DB9-A375-B7ABAE572F5C}" presName="node" presStyleLbl="node1" presStyleIdx="1" presStyleCnt="5" custScaleX="169536">
        <dgm:presLayoutVars>
          <dgm:bulletEnabled val="1"/>
        </dgm:presLayoutVars>
      </dgm:prSet>
      <dgm:spPr/>
      <dgm:t>
        <a:bodyPr/>
        <a:lstStyle/>
        <a:p>
          <a:endParaRPr lang="de-DE"/>
        </a:p>
      </dgm:t>
    </dgm:pt>
    <dgm:pt modelId="{3801AE9A-01A9-4EA6-9B2F-499732245A97}" type="pres">
      <dgm:prSet presAssocID="{35ADCC2D-DEBD-4DB9-A375-B7ABAE572F5C}" presName="spNode" presStyleCnt="0"/>
      <dgm:spPr/>
    </dgm:pt>
    <dgm:pt modelId="{AB4792EA-2610-43F6-84A9-FA6A04D8C1CF}" type="pres">
      <dgm:prSet presAssocID="{910110E0-DB0B-402F-956B-C95A0EF8712D}" presName="sibTrans" presStyleLbl="sibTrans1D1" presStyleIdx="1" presStyleCnt="5"/>
      <dgm:spPr/>
      <dgm:t>
        <a:bodyPr/>
        <a:lstStyle/>
        <a:p>
          <a:endParaRPr lang="de-DE"/>
        </a:p>
      </dgm:t>
    </dgm:pt>
    <dgm:pt modelId="{1C755088-2126-4E20-A4E2-9C2BE76246D2}" type="pres">
      <dgm:prSet presAssocID="{BA24E052-1B19-4EB5-9673-0A996A5AFF60}" presName="node" presStyleLbl="node1" presStyleIdx="2" presStyleCnt="5" custScaleX="138265">
        <dgm:presLayoutVars>
          <dgm:bulletEnabled val="1"/>
        </dgm:presLayoutVars>
      </dgm:prSet>
      <dgm:spPr/>
      <dgm:t>
        <a:bodyPr/>
        <a:lstStyle/>
        <a:p>
          <a:endParaRPr lang="de-DE"/>
        </a:p>
      </dgm:t>
    </dgm:pt>
    <dgm:pt modelId="{B04E9D0F-31F7-4F94-AAD4-BF2254018F83}" type="pres">
      <dgm:prSet presAssocID="{BA24E052-1B19-4EB5-9673-0A996A5AFF60}" presName="spNode" presStyleCnt="0"/>
      <dgm:spPr/>
    </dgm:pt>
    <dgm:pt modelId="{2387C682-A1DB-4B47-9A78-E0D6EBAEAC69}" type="pres">
      <dgm:prSet presAssocID="{9E1245AF-4650-4720-B93C-37BE1603E242}" presName="sibTrans" presStyleLbl="sibTrans1D1" presStyleIdx="2" presStyleCnt="5"/>
      <dgm:spPr/>
      <dgm:t>
        <a:bodyPr/>
        <a:lstStyle/>
        <a:p>
          <a:endParaRPr lang="de-DE"/>
        </a:p>
      </dgm:t>
    </dgm:pt>
    <dgm:pt modelId="{D02C8D5F-7D41-468D-80E3-F0ADC10C2195}" type="pres">
      <dgm:prSet presAssocID="{73D0F9D2-6CE0-41BD-B2ED-0359DCBD9F7D}" presName="node" presStyleLbl="node1" presStyleIdx="3" presStyleCnt="5" custScaleX="137884">
        <dgm:presLayoutVars>
          <dgm:bulletEnabled val="1"/>
        </dgm:presLayoutVars>
      </dgm:prSet>
      <dgm:spPr/>
      <dgm:t>
        <a:bodyPr/>
        <a:lstStyle/>
        <a:p>
          <a:endParaRPr lang="de-DE"/>
        </a:p>
      </dgm:t>
    </dgm:pt>
    <dgm:pt modelId="{457C574A-D34B-48F3-8B3B-774B8B003C23}" type="pres">
      <dgm:prSet presAssocID="{73D0F9D2-6CE0-41BD-B2ED-0359DCBD9F7D}" presName="spNode" presStyleCnt="0"/>
      <dgm:spPr/>
    </dgm:pt>
    <dgm:pt modelId="{D8DC4D1F-E873-4FA7-9BD9-C494E74272F9}" type="pres">
      <dgm:prSet presAssocID="{D14BD5FF-4E83-40FA-88CB-40B4DF4D8307}" presName="sibTrans" presStyleLbl="sibTrans1D1" presStyleIdx="3" presStyleCnt="5"/>
      <dgm:spPr/>
      <dgm:t>
        <a:bodyPr/>
        <a:lstStyle/>
        <a:p>
          <a:endParaRPr lang="de-DE"/>
        </a:p>
      </dgm:t>
    </dgm:pt>
    <dgm:pt modelId="{99ED9808-9031-476D-A889-2F79EA27B86D}" type="pres">
      <dgm:prSet presAssocID="{EE30A515-4108-431B-9C58-D59665E388E6}" presName="node" presStyleLbl="node1" presStyleIdx="4" presStyleCnt="5" custScaleX="160471">
        <dgm:presLayoutVars>
          <dgm:bulletEnabled val="1"/>
        </dgm:presLayoutVars>
      </dgm:prSet>
      <dgm:spPr/>
      <dgm:t>
        <a:bodyPr/>
        <a:lstStyle/>
        <a:p>
          <a:endParaRPr lang="de-DE"/>
        </a:p>
      </dgm:t>
    </dgm:pt>
    <dgm:pt modelId="{3C936A4E-A2A7-4282-8715-0BEAB4A51512}" type="pres">
      <dgm:prSet presAssocID="{EE30A515-4108-431B-9C58-D59665E388E6}" presName="spNode" presStyleCnt="0"/>
      <dgm:spPr/>
    </dgm:pt>
    <dgm:pt modelId="{0991A0A9-559F-4172-A284-FF0E7162C404}" type="pres">
      <dgm:prSet presAssocID="{41D31E6F-8F53-4100-9B7E-9A23F9C31E54}" presName="sibTrans" presStyleLbl="sibTrans1D1" presStyleIdx="4" presStyleCnt="5"/>
      <dgm:spPr/>
      <dgm:t>
        <a:bodyPr/>
        <a:lstStyle/>
        <a:p>
          <a:endParaRPr lang="de-DE"/>
        </a:p>
      </dgm:t>
    </dgm:pt>
  </dgm:ptLst>
  <dgm:cxnLst>
    <dgm:cxn modelId="{F73A86D0-3E5C-459C-ADF5-4690A7FE5D8C}" type="presOf" srcId="{BA24E052-1B19-4EB5-9673-0A996A5AFF60}" destId="{1C755088-2126-4E20-A4E2-9C2BE76246D2}" srcOrd="0" destOrd="0" presId="urn:microsoft.com/office/officeart/2005/8/layout/cycle6"/>
    <dgm:cxn modelId="{D55E7DFB-1E5D-49C4-9B30-CF46192319DA}" type="presOf" srcId="{73D0F9D2-6CE0-41BD-B2ED-0359DCBD9F7D}" destId="{D02C8D5F-7D41-468D-80E3-F0ADC10C2195}" srcOrd="0" destOrd="0" presId="urn:microsoft.com/office/officeart/2005/8/layout/cycle6"/>
    <dgm:cxn modelId="{DB034882-E915-4B8A-A32D-35154A41C140}" type="presOf" srcId="{9E1245AF-4650-4720-B93C-37BE1603E242}" destId="{2387C682-A1DB-4B47-9A78-E0D6EBAEAC69}" srcOrd="0" destOrd="0" presId="urn:microsoft.com/office/officeart/2005/8/layout/cycle6"/>
    <dgm:cxn modelId="{1F51B904-4F19-4B79-B902-8E13ADBBC869}" type="presOf" srcId="{8A006499-BF73-4668-BF3E-BFE2682B65ED}" destId="{E847C0B0-61E0-4549-B677-617B58BE1B96}" srcOrd="0" destOrd="0" presId="urn:microsoft.com/office/officeart/2005/8/layout/cycle6"/>
    <dgm:cxn modelId="{4B5EFBB3-8D9E-4A47-8AC5-C6D3BD7F182A}" type="presOf" srcId="{15AAAF7E-3379-4666-A2BD-1F9B18478E85}" destId="{17BD145A-E1D4-433D-B91F-004A75AB7DEC}" srcOrd="0" destOrd="0" presId="urn:microsoft.com/office/officeart/2005/8/layout/cycle6"/>
    <dgm:cxn modelId="{1335DE90-E856-4787-961B-9A0BF9D9878E}" srcId="{15AAAF7E-3379-4666-A2BD-1F9B18478E85}" destId="{8CF8187C-7078-44F9-8E91-981F38AA522C}" srcOrd="0" destOrd="0" parTransId="{AECCCEAE-FE02-4C1A-A300-FC679E5B47B9}" sibTransId="{8A006499-BF73-4668-BF3E-BFE2682B65ED}"/>
    <dgm:cxn modelId="{E94B768E-5BC9-4961-B330-AF9195247D89}" type="presOf" srcId="{41D31E6F-8F53-4100-9B7E-9A23F9C31E54}" destId="{0991A0A9-559F-4172-A284-FF0E7162C404}" srcOrd="0" destOrd="0" presId="urn:microsoft.com/office/officeart/2005/8/layout/cycle6"/>
    <dgm:cxn modelId="{3DA0C98D-C2EE-4330-8E3F-07A78FAB26C0}" type="presOf" srcId="{8CF8187C-7078-44F9-8E91-981F38AA522C}" destId="{0A4EFE30-703B-496F-8DE6-D7C735A41F53}" srcOrd="0" destOrd="0" presId="urn:microsoft.com/office/officeart/2005/8/layout/cycle6"/>
    <dgm:cxn modelId="{E98C9852-FBEE-4B24-A9AD-A4C621AC09B0}" type="presOf" srcId="{35ADCC2D-DEBD-4DB9-A375-B7ABAE572F5C}" destId="{DC92B3DA-2BEE-48F1-8C03-9623A9D19955}" srcOrd="0" destOrd="0" presId="urn:microsoft.com/office/officeart/2005/8/layout/cycle6"/>
    <dgm:cxn modelId="{FA2861FA-4A6F-47A4-AFB3-280032464775}" srcId="{15AAAF7E-3379-4666-A2BD-1F9B18478E85}" destId="{35ADCC2D-DEBD-4DB9-A375-B7ABAE572F5C}" srcOrd="1" destOrd="0" parTransId="{B998F9A8-FBB1-460A-BCB5-F99434C758AD}" sibTransId="{910110E0-DB0B-402F-956B-C95A0EF8712D}"/>
    <dgm:cxn modelId="{C12D3FE9-6866-4F8A-8F31-F062876E7F24}" srcId="{15AAAF7E-3379-4666-A2BD-1F9B18478E85}" destId="{73D0F9D2-6CE0-41BD-B2ED-0359DCBD9F7D}" srcOrd="3" destOrd="0" parTransId="{7AE8DF2E-28BB-4B6C-9093-36554DED3660}" sibTransId="{D14BD5FF-4E83-40FA-88CB-40B4DF4D8307}"/>
    <dgm:cxn modelId="{862A796A-685F-46E9-A654-649B9719B14F}" type="presOf" srcId="{EE30A515-4108-431B-9C58-D59665E388E6}" destId="{99ED9808-9031-476D-A889-2F79EA27B86D}" srcOrd="0" destOrd="0" presId="urn:microsoft.com/office/officeart/2005/8/layout/cycle6"/>
    <dgm:cxn modelId="{B5F79034-2F0F-4E07-B4CB-FD1CE69C5044}" srcId="{15AAAF7E-3379-4666-A2BD-1F9B18478E85}" destId="{BA24E052-1B19-4EB5-9673-0A996A5AFF60}" srcOrd="2" destOrd="0" parTransId="{259A082E-4C06-477A-B399-50FB3E3A51F5}" sibTransId="{9E1245AF-4650-4720-B93C-37BE1603E242}"/>
    <dgm:cxn modelId="{5B049ECC-D90E-44F7-86F0-B07C6610E33C}" srcId="{15AAAF7E-3379-4666-A2BD-1F9B18478E85}" destId="{EE30A515-4108-431B-9C58-D59665E388E6}" srcOrd="4" destOrd="0" parTransId="{F442782E-A9E7-431C-8483-56061F5738AA}" sibTransId="{41D31E6F-8F53-4100-9B7E-9A23F9C31E54}"/>
    <dgm:cxn modelId="{49994F7B-6B1E-4E24-AC5C-77F2C1B9C415}" type="presOf" srcId="{D14BD5FF-4E83-40FA-88CB-40B4DF4D8307}" destId="{D8DC4D1F-E873-4FA7-9BD9-C494E74272F9}" srcOrd="0" destOrd="0" presId="urn:microsoft.com/office/officeart/2005/8/layout/cycle6"/>
    <dgm:cxn modelId="{A2361701-54BA-46FF-A351-F293895E7FCC}" type="presOf" srcId="{910110E0-DB0B-402F-956B-C95A0EF8712D}" destId="{AB4792EA-2610-43F6-84A9-FA6A04D8C1CF}" srcOrd="0" destOrd="0" presId="urn:microsoft.com/office/officeart/2005/8/layout/cycle6"/>
    <dgm:cxn modelId="{B14A5A08-1B80-47B9-9CA0-90F1F7CC4A64}" type="presParOf" srcId="{17BD145A-E1D4-433D-B91F-004A75AB7DEC}" destId="{0A4EFE30-703B-496F-8DE6-D7C735A41F53}" srcOrd="0" destOrd="0" presId="urn:microsoft.com/office/officeart/2005/8/layout/cycle6"/>
    <dgm:cxn modelId="{09EF6B79-A277-4612-804B-37BA6A007655}" type="presParOf" srcId="{17BD145A-E1D4-433D-B91F-004A75AB7DEC}" destId="{340B485D-E05A-4A9A-997A-7CA34AEA50BF}" srcOrd="1" destOrd="0" presId="urn:microsoft.com/office/officeart/2005/8/layout/cycle6"/>
    <dgm:cxn modelId="{DDA8D621-A338-4DAC-B6C9-9F23B8BD7010}" type="presParOf" srcId="{17BD145A-E1D4-433D-B91F-004A75AB7DEC}" destId="{E847C0B0-61E0-4549-B677-617B58BE1B96}" srcOrd="2" destOrd="0" presId="urn:microsoft.com/office/officeart/2005/8/layout/cycle6"/>
    <dgm:cxn modelId="{3332BD82-934F-4CE7-B9F6-C82F727E749D}" type="presParOf" srcId="{17BD145A-E1D4-433D-B91F-004A75AB7DEC}" destId="{DC92B3DA-2BEE-48F1-8C03-9623A9D19955}" srcOrd="3" destOrd="0" presId="urn:microsoft.com/office/officeart/2005/8/layout/cycle6"/>
    <dgm:cxn modelId="{A765DF09-B925-4D95-B859-01966BAB0025}" type="presParOf" srcId="{17BD145A-E1D4-433D-B91F-004A75AB7DEC}" destId="{3801AE9A-01A9-4EA6-9B2F-499732245A97}" srcOrd="4" destOrd="0" presId="urn:microsoft.com/office/officeart/2005/8/layout/cycle6"/>
    <dgm:cxn modelId="{B7F910D1-09D6-42F7-86AC-63FB27725427}" type="presParOf" srcId="{17BD145A-E1D4-433D-B91F-004A75AB7DEC}" destId="{AB4792EA-2610-43F6-84A9-FA6A04D8C1CF}" srcOrd="5" destOrd="0" presId="urn:microsoft.com/office/officeart/2005/8/layout/cycle6"/>
    <dgm:cxn modelId="{7B41DAE5-06BA-4224-94A0-F80D4200FC96}" type="presParOf" srcId="{17BD145A-E1D4-433D-B91F-004A75AB7DEC}" destId="{1C755088-2126-4E20-A4E2-9C2BE76246D2}" srcOrd="6" destOrd="0" presId="urn:microsoft.com/office/officeart/2005/8/layout/cycle6"/>
    <dgm:cxn modelId="{E06560AF-154B-4E35-A49F-90B06D555DBA}" type="presParOf" srcId="{17BD145A-E1D4-433D-B91F-004A75AB7DEC}" destId="{B04E9D0F-31F7-4F94-AAD4-BF2254018F83}" srcOrd="7" destOrd="0" presId="urn:microsoft.com/office/officeart/2005/8/layout/cycle6"/>
    <dgm:cxn modelId="{6829D9D2-9445-4DC7-9DBE-34FC9B67E19B}" type="presParOf" srcId="{17BD145A-E1D4-433D-B91F-004A75AB7DEC}" destId="{2387C682-A1DB-4B47-9A78-E0D6EBAEAC69}" srcOrd="8" destOrd="0" presId="urn:microsoft.com/office/officeart/2005/8/layout/cycle6"/>
    <dgm:cxn modelId="{8BF34768-8E6C-4799-B753-901A5DA47F98}" type="presParOf" srcId="{17BD145A-E1D4-433D-B91F-004A75AB7DEC}" destId="{D02C8D5F-7D41-468D-80E3-F0ADC10C2195}" srcOrd="9" destOrd="0" presId="urn:microsoft.com/office/officeart/2005/8/layout/cycle6"/>
    <dgm:cxn modelId="{DD1C8F72-8534-407C-A19F-769D42C2A288}" type="presParOf" srcId="{17BD145A-E1D4-433D-B91F-004A75AB7DEC}" destId="{457C574A-D34B-48F3-8B3B-774B8B003C23}" srcOrd="10" destOrd="0" presId="urn:microsoft.com/office/officeart/2005/8/layout/cycle6"/>
    <dgm:cxn modelId="{C7A20236-1A09-423F-BF2A-8789CB4A6EC2}" type="presParOf" srcId="{17BD145A-E1D4-433D-B91F-004A75AB7DEC}" destId="{D8DC4D1F-E873-4FA7-9BD9-C494E74272F9}" srcOrd="11" destOrd="0" presId="urn:microsoft.com/office/officeart/2005/8/layout/cycle6"/>
    <dgm:cxn modelId="{E105A4DE-F6B5-46A4-831C-2E6D857A58A7}" type="presParOf" srcId="{17BD145A-E1D4-433D-B91F-004A75AB7DEC}" destId="{99ED9808-9031-476D-A889-2F79EA27B86D}" srcOrd="12" destOrd="0" presId="urn:microsoft.com/office/officeart/2005/8/layout/cycle6"/>
    <dgm:cxn modelId="{58600D54-383E-4E77-9E22-3B161DE8165D}" type="presParOf" srcId="{17BD145A-E1D4-433D-B91F-004A75AB7DEC}" destId="{3C936A4E-A2A7-4282-8715-0BEAB4A51512}" srcOrd="13" destOrd="0" presId="urn:microsoft.com/office/officeart/2005/8/layout/cycle6"/>
    <dgm:cxn modelId="{5E94DE51-C463-4D7F-9284-E2DE333EEF59}" type="presParOf" srcId="{17BD145A-E1D4-433D-B91F-004A75AB7DEC}" destId="{0991A0A9-559F-4172-A284-FF0E7162C404}"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413573-802E-423E-8419-4B30D7B890EA}"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de-DE"/>
        </a:p>
      </dgm:t>
    </dgm:pt>
    <dgm:pt modelId="{A80B5032-75EC-4F33-8201-D6AA779A7BED}">
      <dgm:prSet phldrT="[Text]" custT="1"/>
      <dgm:spPr>
        <a:solidFill>
          <a:srgbClr val="A5C300"/>
        </a:solidFill>
      </dgm:spPr>
      <dgm:t>
        <a:bodyPr/>
        <a:lstStyle/>
        <a:p>
          <a:r>
            <a:rPr lang="de-DE" sz="1500" b="1" dirty="0" smtClean="0">
              <a:solidFill>
                <a:schemeClr val="bg1"/>
              </a:solidFill>
            </a:rPr>
            <a:t>GESAMTENTWICKLUNG DER HS</a:t>
          </a:r>
        </a:p>
        <a:p>
          <a:r>
            <a:rPr lang="de-DE" altLang="de-DE" sz="1400" dirty="0" smtClean="0">
              <a:solidFill>
                <a:schemeClr val="tx1"/>
              </a:solidFill>
            </a:rPr>
            <a:t>nachhaltige Integration der internationalen und interkulturellen Dimension in HS-Kernbereiche</a:t>
          </a:r>
        </a:p>
        <a:p>
          <a:r>
            <a:rPr lang="de-DE" altLang="de-DE" sz="1400" dirty="0" smtClean="0">
              <a:solidFill>
                <a:schemeClr val="tx1"/>
              </a:solidFill>
            </a:rPr>
            <a:t>systematische und zielorientierte Stärkung der Leistungsfähigkeit der HS</a:t>
          </a:r>
        </a:p>
        <a:p>
          <a:r>
            <a:rPr lang="de-DE" altLang="de-DE" sz="1400" dirty="0" smtClean="0">
              <a:solidFill>
                <a:schemeClr val="tx1"/>
              </a:solidFill>
            </a:rPr>
            <a:t>Erhöhung der Sichtbarkeit / Reputation im globalen Bildungssektor</a:t>
          </a:r>
          <a:endParaRPr lang="de-DE" sz="1400" dirty="0" smtClean="0">
            <a:solidFill>
              <a:schemeClr val="tx1"/>
            </a:solidFill>
          </a:endParaRPr>
        </a:p>
        <a:p>
          <a:endParaRPr lang="de-DE" sz="800" dirty="0"/>
        </a:p>
      </dgm:t>
    </dgm:pt>
    <dgm:pt modelId="{E348FF5E-DF2B-4B21-9F16-9F5242BBEE94}" type="parTrans" cxnId="{881956C4-1215-4C6A-8DC3-DB129D98F52D}">
      <dgm:prSet/>
      <dgm:spPr/>
      <dgm:t>
        <a:bodyPr/>
        <a:lstStyle/>
        <a:p>
          <a:endParaRPr lang="de-DE"/>
        </a:p>
      </dgm:t>
    </dgm:pt>
    <dgm:pt modelId="{9318A450-F737-4BBD-ACC4-B518ECCF74DE}" type="sibTrans" cxnId="{881956C4-1215-4C6A-8DC3-DB129D98F52D}">
      <dgm:prSet/>
      <dgm:spPr>
        <a:solidFill>
          <a:schemeClr val="accent3"/>
        </a:solidFill>
        <a:ln>
          <a:solidFill>
            <a:schemeClr val="tx1"/>
          </a:solidFill>
        </a:ln>
      </dgm:spPr>
      <dgm:t>
        <a:bodyPr/>
        <a:lstStyle/>
        <a:p>
          <a:endParaRPr lang="de-DE">
            <a:solidFill>
              <a:srgbClr val="A5C300"/>
            </a:solidFill>
          </a:endParaRPr>
        </a:p>
      </dgm:t>
    </dgm:pt>
    <dgm:pt modelId="{AB7B6EA6-EF52-45A6-B1A1-88A56BB445FB}">
      <dgm:prSet phldrT="[Text]" custT="1"/>
      <dgm:spPr>
        <a:solidFill>
          <a:srgbClr val="FF33CC"/>
        </a:solidFill>
      </dgm:spPr>
      <dgm:t>
        <a:bodyPr/>
        <a:lstStyle/>
        <a:p>
          <a:r>
            <a:rPr lang="de-DE" sz="1500" b="1" dirty="0" smtClean="0">
              <a:solidFill>
                <a:schemeClr val="bg1"/>
              </a:solidFill>
            </a:rPr>
            <a:t>FORSCHUNG</a:t>
          </a:r>
        </a:p>
        <a:p>
          <a:r>
            <a:rPr lang="de-DE" altLang="de-DE" sz="1400" dirty="0" smtClean="0">
              <a:solidFill>
                <a:schemeClr val="tx1"/>
              </a:solidFill>
            </a:rPr>
            <a:t>Umsetzung innovativer Forschungsvorhaben</a:t>
          </a:r>
        </a:p>
        <a:p>
          <a:r>
            <a:rPr lang="de-DE" altLang="de-DE" sz="1400" dirty="0" smtClean="0">
              <a:solidFill>
                <a:schemeClr val="tx1"/>
              </a:solidFill>
            </a:rPr>
            <a:t>Ausbau eigener Forschungsschwerpunkte in internationalem Kontext</a:t>
          </a:r>
        </a:p>
        <a:p>
          <a:r>
            <a:rPr lang="de-DE" altLang="de-DE" sz="1400" dirty="0" smtClean="0">
              <a:solidFill>
                <a:schemeClr val="tx1"/>
              </a:solidFill>
            </a:rPr>
            <a:t>Nutzung Synergieeffekte </a:t>
          </a:r>
          <a:r>
            <a:rPr lang="de-DE" altLang="de-DE" sz="1400" smtClean="0">
              <a:solidFill>
                <a:schemeClr val="tx1"/>
              </a:solidFill>
            </a:rPr>
            <a:t>und </a:t>
          </a:r>
          <a:r>
            <a:rPr lang="de-DE" altLang="de-DE" sz="1400" smtClean="0">
              <a:solidFill>
                <a:schemeClr val="tx1"/>
              </a:solidFill>
            </a:rPr>
            <a:t>externe </a:t>
          </a:r>
          <a:r>
            <a:rPr lang="de-DE" altLang="de-DE" sz="1400" dirty="0" smtClean="0">
              <a:solidFill>
                <a:schemeClr val="tx1"/>
              </a:solidFill>
            </a:rPr>
            <a:t>Ressourcen</a:t>
          </a:r>
        </a:p>
        <a:p>
          <a:r>
            <a:rPr lang="de-DE" altLang="de-DE" sz="1400" dirty="0" smtClean="0">
              <a:solidFill>
                <a:schemeClr val="tx1"/>
              </a:solidFill>
            </a:rPr>
            <a:t>Steigerung der Wissenschaftlermobilität</a:t>
          </a:r>
        </a:p>
        <a:p>
          <a:r>
            <a:rPr lang="de-DE" altLang="de-DE" sz="1400" dirty="0" smtClean="0">
              <a:solidFill>
                <a:schemeClr val="tx1"/>
              </a:solidFill>
            </a:rPr>
            <a:t>Optimierung der Rekrutierung von Wissenschaftlern</a:t>
          </a:r>
          <a:endParaRPr lang="de-DE" sz="1400" dirty="0">
            <a:solidFill>
              <a:schemeClr val="tx1"/>
            </a:solidFill>
          </a:endParaRPr>
        </a:p>
      </dgm:t>
    </dgm:pt>
    <dgm:pt modelId="{6D0136B2-8C2D-4165-88AE-5FEADD0BACB8}" type="parTrans" cxnId="{B152F95F-8254-458A-AD41-712AAB2BBBC2}">
      <dgm:prSet/>
      <dgm:spPr/>
      <dgm:t>
        <a:bodyPr/>
        <a:lstStyle/>
        <a:p>
          <a:endParaRPr lang="de-DE"/>
        </a:p>
      </dgm:t>
    </dgm:pt>
    <dgm:pt modelId="{FE8229A4-6E43-47F1-9006-44AED373C1CE}" type="sibTrans" cxnId="{B152F95F-8254-458A-AD41-712AAB2BBBC2}">
      <dgm:prSet/>
      <dgm:spPr>
        <a:solidFill>
          <a:schemeClr val="bg1"/>
        </a:solidFill>
        <a:ln>
          <a:solidFill>
            <a:schemeClr val="tx1"/>
          </a:solidFill>
        </a:ln>
      </dgm:spPr>
      <dgm:t>
        <a:bodyPr/>
        <a:lstStyle/>
        <a:p>
          <a:endParaRPr lang="de-DE"/>
        </a:p>
      </dgm:t>
    </dgm:pt>
    <dgm:pt modelId="{4EE1BDE3-C4D4-4295-A112-3D762E3A898A}">
      <dgm:prSet phldrT="[Text]" custT="1"/>
      <dgm:spPr>
        <a:solidFill>
          <a:srgbClr val="009BD2"/>
        </a:solidFill>
      </dgm:spPr>
      <dgm:t>
        <a:bodyPr/>
        <a:lstStyle/>
        <a:p>
          <a:endParaRPr lang="de-DE" sz="1500" b="1" dirty="0" smtClean="0"/>
        </a:p>
        <a:p>
          <a:r>
            <a:rPr lang="de-DE" sz="1500" b="1" dirty="0" smtClean="0">
              <a:solidFill>
                <a:schemeClr val="bg1"/>
              </a:solidFill>
            </a:rPr>
            <a:t>STUDIUM UND LEHRE</a:t>
          </a:r>
        </a:p>
        <a:p>
          <a:endParaRPr lang="de-DE" altLang="de-DE" sz="1200" dirty="0" smtClean="0"/>
        </a:p>
        <a:p>
          <a:r>
            <a:rPr lang="de-DE" altLang="de-DE" sz="1400" dirty="0" smtClean="0">
              <a:solidFill>
                <a:schemeClr val="tx1"/>
              </a:solidFill>
            </a:rPr>
            <a:t>Internationalisierung des eigenen Studienangebots</a:t>
          </a:r>
        </a:p>
        <a:p>
          <a:r>
            <a:rPr lang="de-DE" altLang="de-DE" sz="1400" dirty="0" smtClean="0">
              <a:solidFill>
                <a:schemeClr val="tx1"/>
              </a:solidFill>
            </a:rPr>
            <a:t>Etablierung gemeinsamer Studiengänge</a:t>
          </a:r>
        </a:p>
        <a:p>
          <a:r>
            <a:rPr lang="de-DE" altLang="de-DE" sz="1400" dirty="0" smtClean="0">
              <a:solidFill>
                <a:schemeClr val="tx1"/>
              </a:solidFill>
            </a:rPr>
            <a:t>Entwicklung passgenauer Integrations- und Betreuungsangebote</a:t>
          </a:r>
        </a:p>
        <a:p>
          <a:r>
            <a:rPr lang="de-DE" altLang="de-DE" sz="1400" dirty="0" smtClean="0">
              <a:solidFill>
                <a:schemeClr val="tx1"/>
              </a:solidFill>
            </a:rPr>
            <a:t>Erhöhung der Austauschzahlen </a:t>
          </a:r>
          <a:r>
            <a:rPr lang="de-DE" altLang="de-DE" sz="1400" dirty="0" smtClean="0">
              <a:solidFill>
                <a:schemeClr val="tx1"/>
              </a:solidFill>
              <a:sym typeface="Wingdings" pitchFamily="2" charset="2"/>
            </a:rPr>
            <a:t> </a:t>
          </a:r>
          <a:endParaRPr lang="de-DE" sz="1400" dirty="0" smtClean="0">
            <a:solidFill>
              <a:schemeClr val="tx1"/>
            </a:solidFill>
          </a:endParaRPr>
        </a:p>
        <a:p>
          <a:endParaRPr lang="de-DE" sz="1200" dirty="0" smtClean="0"/>
        </a:p>
        <a:p>
          <a:endParaRPr lang="de-DE" sz="1200" dirty="0"/>
        </a:p>
      </dgm:t>
    </dgm:pt>
    <dgm:pt modelId="{08A71F4A-1F70-4C22-9F10-6B48860AB655}" type="parTrans" cxnId="{0D622E0F-88F7-4AF6-92B3-B35D51D41ED4}">
      <dgm:prSet/>
      <dgm:spPr/>
      <dgm:t>
        <a:bodyPr/>
        <a:lstStyle/>
        <a:p>
          <a:endParaRPr lang="de-DE"/>
        </a:p>
      </dgm:t>
    </dgm:pt>
    <dgm:pt modelId="{036C29DD-EB1F-4467-8AA8-B4B20EC92C66}" type="sibTrans" cxnId="{0D622E0F-88F7-4AF6-92B3-B35D51D41ED4}">
      <dgm:prSet/>
      <dgm:spPr>
        <a:solidFill>
          <a:schemeClr val="bg1"/>
        </a:solidFill>
        <a:ln>
          <a:solidFill>
            <a:schemeClr val="tx1"/>
          </a:solidFill>
        </a:ln>
      </dgm:spPr>
      <dgm:t>
        <a:bodyPr/>
        <a:lstStyle/>
        <a:p>
          <a:endParaRPr lang="de-DE">
            <a:solidFill>
              <a:schemeClr val="bg1"/>
            </a:solidFill>
          </a:endParaRPr>
        </a:p>
      </dgm:t>
    </dgm:pt>
    <dgm:pt modelId="{32E4C760-9886-4F65-A288-F2CC8A1A5784}" type="pres">
      <dgm:prSet presAssocID="{92413573-802E-423E-8419-4B30D7B890EA}" presName="Name0" presStyleCnt="0">
        <dgm:presLayoutVars>
          <dgm:dir/>
          <dgm:resizeHandles val="exact"/>
        </dgm:presLayoutVars>
      </dgm:prSet>
      <dgm:spPr/>
      <dgm:t>
        <a:bodyPr/>
        <a:lstStyle/>
        <a:p>
          <a:endParaRPr lang="de-DE"/>
        </a:p>
      </dgm:t>
    </dgm:pt>
    <dgm:pt modelId="{4D983D33-B86B-4F81-AF6D-A4114BAEEB7B}" type="pres">
      <dgm:prSet presAssocID="{A80B5032-75EC-4F33-8201-D6AA779A7BED}" presName="node" presStyleLbl="node1" presStyleIdx="0" presStyleCnt="3" custScaleX="216838" custScaleY="141955" custRadScaleRad="91800" custRadScaleInc="409">
        <dgm:presLayoutVars>
          <dgm:bulletEnabled val="1"/>
        </dgm:presLayoutVars>
      </dgm:prSet>
      <dgm:spPr/>
      <dgm:t>
        <a:bodyPr/>
        <a:lstStyle/>
        <a:p>
          <a:endParaRPr lang="de-DE"/>
        </a:p>
      </dgm:t>
    </dgm:pt>
    <dgm:pt modelId="{596E1634-985C-4AC1-8DCA-38558CC62982}" type="pres">
      <dgm:prSet presAssocID="{9318A450-F737-4BBD-ACC4-B518ECCF74DE}" presName="sibTrans" presStyleLbl="sibTrans2D1" presStyleIdx="0" presStyleCnt="3"/>
      <dgm:spPr/>
      <dgm:t>
        <a:bodyPr/>
        <a:lstStyle/>
        <a:p>
          <a:endParaRPr lang="de-DE"/>
        </a:p>
      </dgm:t>
    </dgm:pt>
    <dgm:pt modelId="{243BD922-24BC-440D-852E-4BB9617E518D}" type="pres">
      <dgm:prSet presAssocID="{9318A450-F737-4BBD-ACC4-B518ECCF74DE}" presName="connectorText" presStyleLbl="sibTrans2D1" presStyleIdx="0" presStyleCnt="3"/>
      <dgm:spPr/>
      <dgm:t>
        <a:bodyPr/>
        <a:lstStyle/>
        <a:p>
          <a:endParaRPr lang="de-DE"/>
        </a:p>
      </dgm:t>
    </dgm:pt>
    <dgm:pt modelId="{04BC8EB0-49B3-4B66-8208-DFFA91472715}" type="pres">
      <dgm:prSet presAssocID="{AB7B6EA6-EF52-45A6-B1A1-88A56BB445FB}" presName="node" presStyleLbl="node1" presStyleIdx="1" presStyleCnt="3" custScaleX="139003" custScaleY="158897" custRadScaleRad="100551" custRadScaleInc="-18327">
        <dgm:presLayoutVars>
          <dgm:bulletEnabled val="1"/>
        </dgm:presLayoutVars>
      </dgm:prSet>
      <dgm:spPr/>
      <dgm:t>
        <a:bodyPr/>
        <a:lstStyle/>
        <a:p>
          <a:endParaRPr lang="de-DE"/>
        </a:p>
      </dgm:t>
    </dgm:pt>
    <dgm:pt modelId="{9097FA1A-1109-48A6-8171-0F8093A0774E}" type="pres">
      <dgm:prSet presAssocID="{FE8229A4-6E43-47F1-9006-44AED373C1CE}" presName="sibTrans" presStyleLbl="sibTrans2D1" presStyleIdx="1" presStyleCnt="3" custScaleX="99670" custScaleY="111456" custLinFactNeighborX="-662" custLinFactNeighborY="-9086"/>
      <dgm:spPr/>
      <dgm:t>
        <a:bodyPr/>
        <a:lstStyle/>
        <a:p>
          <a:endParaRPr lang="de-DE"/>
        </a:p>
      </dgm:t>
    </dgm:pt>
    <dgm:pt modelId="{65315A4C-A100-4AA6-9C9F-EBDBEAAB90EC}" type="pres">
      <dgm:prSet presAssocID="{FE8229A4-6E43-47F1-9006-44AED373C1CE}" presName="connectorText" presStyleLbl="sibTrans2D1" presStyleIdx="1" presStyleCnt="3"/>
      <dgm:spPr/>
      <dgm:t>
        <a:bodyPr/>
        <a:lstStyle/>
        <a:p>
          <a:endParaRPr lang="de-DE"/>
        </a:p>
      </dgm:t>
    </dgm:pt>
    <dgm:pt modelId="{7A1C82DD-0225-4589-84B7-816785BF2270}" type="pres">
      <dgm:prSet presAssocID="{4EE1BDE3-C4D4-4295-A112-3D762E3A898A}" presName="node" presStyleLbl="node1" presStyleIdx="2" presStyleCnt="3" custScaleX="132731" custScaleY="152981" custRadScaleRad="99984" custRadScaleInc="17797">
        <dgm:presLayoutVars>
          <dgm:bulletEnabled val="1"/>
        </dgm:presLayoutVars>
      </dgm:prSet>
      <dgm:spPr/>
      <dgm:t>
        <a:bodyPr/>
        <a:lstStyle/>
        <a:p>
          <a:endParaRPr lang="de-DE"/>
        </a:p>
      </dgm:t>
    </dgm:pt>
    <dgm:pt modelId="{83CEB37F-2181-4604-AD81-DE77D3B8F4F7}" type="pres">
      <dgm:prSet presAssocID="{036C29DD-EB1F-4467-8AA8-B4B20EC92C66}" presName="sibTrans" presStyleLbl="sibTrans2D1" presStyleIdx="2" presStyleCnt="3"/>
      <dgm:spPr/>
      <dgm:t>
        <a:bodyPr/>
        <a:lstStyle/>
        <a:p>
          <a:endParaRPr lang="de-DE"/>
        </a:p>
      </dgm:t>
    </dgm:pt>
    <dgm:pt modelId="{A7E87975-96AC-40B3-9DBB-39E827DEEC3C}" type="pres">
      <dgm:prSet presAssocID="{036C29DD-EB1F-4467-8AA8-B4B20EC92C66}" presName="connectorText" presStyleLbl="sibTrans2D1" presStyleIdx="2" presStyleCnt="3"/>
      <dgm:spPr/>
      <dgm:t>
        <a:bodyPr/>
        <a:lstStyle/>
        <a:p>
          <a:endParaRPr lang="de-DE"/>
        </a:p>
      </dgm:t>
    </dgm:pt>
  </dgm:ptLst>
  <dgm:cxnLst>
    <dgm:cxn modelId="{0D622E0F-88F7-4AF6-92B3-B35D51D41ED4}" srcId="{92413573-802E-423E-8419-4B30D7B890EA}" destId="{4EE1BDE3-C4D4-4295-A112-3D762E3A898A}" srcOrd="2" destOrd="0" parTransId="{08A71F4A-1F70-4C22-9F10-6B48860AB655}" sibTransId="{036C29DD-EB1F-4467-8AA8-B4B20EC92C66}"/>
    <dgm:cxn modelId="{A3D24D37-4018-44FF-A8F9-0482E0F34C73}" type="presOf" srcId="{FE8229A4-6E43-47F1-9006-44AED373C1CE}" destId="{65315A4C-A100-4AA6-9C9F-EBDBEAAB90EC}" srcOrd="1" destOrd="0" presId="urn:microsoft.com/office/officeart/2005/8/layout/cycle7"/>
    <dgm:cxn modelId="{F2814310-010B-4AF0-9C27-5E8262DD46EB}" type="presOf" srcId="{AB7B6EA6-EF52-45A6-B1A1-88A56BB445FB}" destId="{04BC8EB0-49B3-4B66-8208-DFFA91472715}" srcOrd="0" destOrd="0" presId="urn:microsoft.com/office/officeart/2005/8/layout/cycle7"/>
    <dgm:cxn modelId="{B152F95F-8254-458A-AD41-712AAB2BBBC2}" srcId="{92413573-802E-423E-8419-4B30D7B890EA}" destId="{AB7B6EA6-EF52-45A6-B1A1-88A56BB445FB}" srcOrd="1" destOrd="0" parTransId="{6D0136B2-8C2D-4165-88AE-5FEADD0BACB8}" sibTransId="{FE8229A4-6E43-47F1-9006-44AED373C1CE}"/>
    <dgm:cxn modelId="{84342AC1-ACBA-410E-96E0-A9F61171A67F}" type="presOf" srcId="{4EE1BDE3-C4D4-4295-A112-3D762E3A898A}" destId="{7A1C82DD-0225-4589-84B7-816785BF2270}" srcOrd="0" destOrd="0" presId="urn:microsoft.com/office/officeart/2005/8/layout/cycle7"/>
    <dgm:cxn modelId="{881956C4-1215-4C6A-8DC3-DB129D98F52D}" srcId="{92413573-802E-423E-8419-4B30D7B890EA}" destId="{A80B5032-75EC-4F33-8201-D6AA779A7BED}" srcOrd="0" destOrd="0" parTransId="{E348FF5E-DF2B-4B21-9F16-9F5242BBEE94}" sibTransId="{9318A450-F737-4BBD-ACC4-B518ECCF74DE}"/>
    <dgm:cxn modelId="{18D97383-F618-4D95-9A25-F958754D49F1}" type="presOf" srcId="{9318A450-F737-4BBD-ACC4-B518ECCF74DE}" destId="{243BD922-24BC-440D-852E-4BB9617E518D}" srcOrd="1" destOrd="0" presId="urn:microsoft.com/office/officeart/2005/8/layout/cycle7"/>
    <dgm:cxn modelId="{3AC7703E-B9B1-49E3-A0B0-1628F3C3DA72}" type="presOf" srcId="{92413573-802E-423E-8419-4B30D7B890EA}" destId="{32E4C760-9886-4F65-A288-F2CC8A1A5784}" srcOrd="0" destOrd="0" presId="urn:microsoft.com/office/officeart/2005/8/layout/cycle7"/>
    <dgm:cxn modelId="{4629C89C-D1E4-428A-BFEC-CE45E3709098}" type="presOf" srcId="{FE8229A4-6E43-47F1-9006-44AED373C1CE}" destId="{9097FA1A-1109-48A6-8171-0F8093A0774E}" srcOrd="0" destOrd="0" presId="urn:microsoft.com/office/officeart/2005/8/layout/cycle7"/>
    <dgm:cxn modelId="{F39CD5D0-CDB9-4363-9A4C-2313E85E0535}" type="presOf" srcId="{036C29DD-EB1F-4467-8AA8-B4B20EC92C66}" destId="{A7E87975-96AC-40B3-9DBB-39E827DEEC3C}" srcOrd="1" destOrd="0" presId="urn:microsoft.com/office/officeart/2005/8/layout/cycle7"/>
    <dgm:cxn modelId="{3BE563FA-2AC4-40F6-AF88-1AF41D9857F6}" type="presOf" srcId="{A80B5032-75EC-4F33-8201-D6AA779A7BED}" destId="{4D983D33-B86B-4F81-AF6D-A4114BAEEB7B}" srcOrd="0" destOrd="0" presId="urn:microsoft.com/office/officeart/2005/8/layout/cycle7"/>
    <dgm:cxn modelId="{A753C746-45E7-4462-8E38-5E2DBE482846}" type="presOf" srcId="{036C29DD-EB1F-4467-8AA8-B4B20EC92C66}" destId="{83CEB37F-2181-4604-AD81-DE77D3B8F4F7}" srcOrd="0" destOrd="0" presId="urn:microsoft.com/office/officeart/2005/8/layout/cycle7"/>
    <dgm:cxn modelId="{73610FF8-57D4-4907-9BD3-99EF903E7E94}" type="presOf" srcId="{9318A450-F737-4BBD-ACC4-B518ECCF74DE}" destId="{596E1634-985C-4AC1-8DCA-38558CC62982}" srcOrd="0" destOrd="0" presId="urn:microsoft.com/office/officeart/2005/8/layout/cycle7"/>
    <dgm:cxn modelId="{3318A467-DFD2-49C7-AA30-5919292234D1}" type="presParOf" srcId="{32E4C760-9886-4F65-A288-F2CC8A1A5784}" destId="{4D983D33-B86B-4F81-AF6D-A4114BAEEB7B}" srcOrd="0" destOrd="0" presId="urn:microsoft.com/office/officeart/2005/8/layout/cycle7"/>
    <dgm:cxn modelId="{F246A226-DAFD-4288-A508-10CB4E005DA8}" type="presParOf" srcId="{32E4C760-9886-4F65-A288-F2CC8A1A5784}" destId="{596E1634-985C-4AC1-8DCA-38558CC62982}" srcOrd="1" destOrd="0" presId="urn:microsoft.com/office/officeart/2005/8/layout/cycle7"/>
    <dgm:cxn modelId="{21A0775C-3F0D-4AEC-A997-15D59312B985}" type="presParOf" srcId="{596E1634-985C-4AC1-8DCA-38558CC62982}" destId="{243BD922-24BC-440D-852E-4BB9617E518D}" srcOrd="0" destOrd="0" presId="urn:microsoft.com/office/officeart/2005/8/layout/cycle7"/>
    <dgm:cxn modelId="{88B2EC37-2646-48B5-B496-75187CB6276E}" type="presParOf" srcId="{32E4C760-9886-4F65-A288-F2CC8A1A5784}" destId="{04BC8EB0-49B3-4B66-8208-DFFA91472715}" srcOrd="2" destOrd="0" presId="urn:microsoft.com/office/officeart/2005/8/layout/cycle7"/>
    <dgm:cxn modelId="{84955619-044F-4AA0-B3D7-A0726A9AA532}" type="presParOf" srcId="{32E4C760-9886-4F65-A288-F2CC8A1A5784}" destId="{9097FA1A-1109-48A6-8171-0F8093A0774E}" srcOrd="3" destOrd="0" presId="urn:microsoft.com/office/officeart/2005/8/layout/cycle7"/>
    <dgm:cxn modelId="{CAD5C6D0-9EFD-4E4F-BC74-29A081191DAA}" type="presParOf" srcId="{9097FA1A-1109-48A6-8171-0F8093A0774E}" destId="{65315A4C-A100-4AA6-9C9F-EBDBEAAB90EC}" srcOrd="0" destOrd="0" presId="urn:microsoft.com/office/officeart/2005/8/layout/cycle7"/>
    <dgm:cxn modelId="{92F9E5AB-75E8-4BA0-951F-8126F155FFE4}" type="presParOf" srcId="{32E4C760-9886-4F65-A288-F2CC8A1A5784}" destId="{7A1C82DD-0225-4589-84B7-816785BF2270}" srcOrd="4" destOrd="0" presId="urn:microsoft.com/office/officeart/2005/8/layout/cycle7"/>
    <dgm:cxn modelId="{366F1E01-BA00-4E26-91DE-68C01C3FDDAB}" type="presParOf" srcId="{32E4C760-9886-4F65-A288-F2CC8A1A5784}" destId="{83CEB37F-2181-4604-AD81-DE77D3B8F4F7}" srcOrd="5" destOrd="0" presId="urn:microsoft.com/office/officeart/2005/8/layout/cycle7"/>
    <dgm:cxn modelId="{3AB3197A-7AE4-446D-A1E7-CCF174FCD731}" type="presParOf" srcId="{83CEB37F-2181-4604-AD81-DE77D3B8F4F7}" destId="{A7E87975-96AC-40B3-9DBB-39E827DEEC3C}"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9623C7-BFFE-4355-B994-E6F31A5E62D0}">
      <dsp:nvSpPr>
        <dsp:cNvPr id="0" name=""/>
        <dsp:cNvSpPr/>
      </dsp:nvSpPr>
      <dsp:spPr>
        <a:xfrm rot="16200000">
          <a:off x="972108" y="-972108"/>
          <a:ext cx="2304256" cy="4248472"/>
        </a:xfrm>
        <a:prstGeom prst="round1Rect">
          <a:avLst/>
        </a:prstGeom>
        <a:solidFill>
          <a:srgbClr val="A5C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de-DE" sz="2000" b="1" kern="1200" dirty="0" smtClean="0">
              <a:solidFill>
                <a:schemeClr val="tx1"/>
              </a:solidFill>
            </a:rPr>
            <a:t>Dauer</a:t>
          </a:r>
        </a:p>
        <a:p>
          <a:pPr lvl="0" algn="ctr" defTabSz="889000">
            <a:lnSpc>
              <a:spcPct val="90000"/>
            </a:lnSpc>
            <a:spcBef>
              <a:spcPct val="0"/>
            </a:spcBef>
            <a:spcAft>
              <a:spcPct val="35000"/>
            </a:spcAft>
          </a:pPr>
          <a:r>
            <a:rPr lang="de-DE" sz="1500" kern="1200" dirty="0" smtClean="0">
              <a:solidFill>
                <a:schemeClr val="tx1"/>
              </a:solidFill>
            </a:rPr>
            <a:t>zeitlich begrenzte Zusammenarbeit zur Erreichung vereinbarter Ziele</a:t>
          </a:r>
          <a:endParaRPr lang="de-DE" sz="1500" kern="1200" dirty="0">
            <a:solidFill>
              <a:schemeClr val="tx1"/>
            </a:solidFill>
          </a:endParaRPr>
        </a:p>
      </dsp:txBody>
      <dsp:txXfrm rot="5400000">
        <a:off x="-1" y="1"/>
        <a:ext cx="4248472" cy="1728192"/>
      </dsp:txXfrm>
    </dsp:sp>
    <dsp:sp modelId="{C838AC72-2725-46ED-9DC4-84B2FD49E8DA}">
      <dsp:nvSpPr>
        <dsp:cNvPr id="0" name=""/>
        <dsp:cNvSpPr/>
      </dsp:nvSpPr>
      <dsp:spPr>
        <a:xfrm>
          <a:off x="4248472" y="0"/>
          <a:ext cx="4248472" cy="2304256"/>
        </a:xfrm>
        <a:prstGeom prst="round1Rect">
          <a:avLst/>
        </a:prstGeom>
        <a:solidFill>
          <a:srgbClr val="A5C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de-DE" sz="2000" b="1" kern="1200" dirty="0" smtClean="0">
              <a:solidFill>
                <a:schemeClr val="tx1"/>
              </a:solidFill>
            </a:rPr>
            <a:t>Reichweite</a:t>
          </a:r>
        </a:p>
        <a:p>
          <a:pPr lvl="0" algn="ctr" defTabSz="889000">
            <a:lnSpc>
              <a:spcPct val="90000"/>
            </a:lnSpc>
            <a:spcBef>
              <a:spcPct val="0"/>
            </a:spcBef>
            <a:spcAft>
              <a:spcPct val="35000"/>
            </a:spcAft>
          </a:pPr>
          <a:r>
            <a:rPr lang="de-DE" sz="1500" b="0" kern="1200" dirty="0" smtClean="0">
              <a:solidFill>
                <a:schemeClr val="tx1"/>
              </a:solidFill>
            </a:rPr>
            <a:t>Anzahl der Schnittstellen</a:t>
          </a:r>
          <a:endParaRPr lang="de-DE" sz="1500" b="0" kern="1200" dirty="0">
            <a:solidFill>
              <a:schemeClr val="tx1"/>
            </a:solidFill>
          </a:endParaRPr>
        </a:p>
      </dsp:txBody>
      <dsp:txXfrm>
        <a:off x="4248472" y="0"/>
        <a:ext cx="4248472" cy="1728192"/>
      </dsp:txXfrm>
    </dsp:sp>
    <dsp:sp modelId="{CF7EB47F-CD93-44E2-B746-FA3DF18EFD8C}">
      <dsp:nvSpPr>
        <dsp:cNvPr id="0" name=""/>
        <dsp:cNvSpPr/>
      </dsp:nvSpPr>
      <dsp:spPr>
        <a:xfrm rot="10800000">
          <a:off x="0" y="2304256"/>
          <a:ext cx="4248472" cy="2304256"/>
        </a:xfrm>
        <a:prstGeom prst="round1Rect">
          <a:avLst/>
        </a:prstGeom>
        <a:solidFill>
          <a:srgbClr val="A5C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de-DE" sz="2000" b="1" kern="1200" dirty="0" smtClean="0">
              <a:solidFill>
                <a:schemeClr val="tx1"/>
              </a:solidFill>
            </a:rPr>
            <a:t>Intensität</a:t>
          </a:r>
        </a:p>
        <a:p>
          <a:pPr lvl="0" algn="ctr" defTabSz="889000">
            <a:lnSpc>
              <a:spcPct val="90000"/>
            </a:lnSpc>
            <a:spcBef>
              <a:spcPct val="0"/>
            </a:spcBef>
            <a:spcAft>
              <a:spcPct val="35000"/>
            </a:spcAft>
          </a:pPr>
          <a:r>
            <a:rPr lang="de-DE" sz="1500" b="0" kern="1200" dirty="0" smtClean="0">
              <a:solidFill>
                <a:schemeClr val="tx1"/>
              </a:solidFill>
            </a:rPr>
            <a:t>vertraglich geregelter Grad der Zusammenarbeit</a:t>
          </a:r>
          <a:endParaRPr lang="de-DE" sz="1500" b="0" kern="1200" dirty="0">
            <a:solidFill>
              <a:schemeClr val="tx1"/>
            </a:solidFill>
          </a:endParaRPr>
        </a:p>
      </dsp:txBody>
      <dsp:txXfrm rot="10800000">
        <a:off x="0" y="2880320"/>
        <a:ext cx="4248472" cy="1728192"/>
      </dsp:txXfrm>
    </dsp:sp>
    <dsp:sp modelId="{287FCD5B-2B4D-4B49-BF17-8A6727D70786}">
      <dsp:nvSpPr>
        <dsp:cNvPr id="0" name=""/>
        <dsp:cNvSpPr/>
      </dsp:nvSpPr>
      <dsp:spPr>
        <a:xfrm rot="5400000">
          <a:off x="5220580" y="1332148"/>
          <a:ext cx="2304256" cy="4248472"/>
        </a:xfrm>
        <a:prstGeom prst="round1Rect">
          <a:avLst/>
        </a:prstGeom>
        <a:solidFill>
          <a:srgbClr val="A5C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de-DE" sz="2000" b="1" kern="1200" dirty="0" smtClean="0">
              <a:solidFill>
                <a:schemeClr val="tx1"/>
              </a:solidFill>
            </a:rPr>
            <a:t>Symmetrie</a:t>
          </a:r>
        </a:p>
        <a:p>
          <a:pPr lvl="0" algn="ctr" defTabSz="889000">
            <a:lnSpc>
              <a:spcPct val="90000"/>
            </a:lnSpc>
            <a:spcBef>
              <a:spcPct val="0"/>
            </a:spcBef>
            <a:spcAft>
              <a:spcPct val="35000"/>
            </a:spcAft>
          </a:pPr>
          <a:r>
            <a:rPr lang="de-DE" sz="1500" b="0" kern="1200" dirty="0" smtClean="0">
              <a:solidFill>
                <a:schemeClr val="tx1"/>
              </a:solidFill>
            </a:rPr>
            <a:t>Übereinstimmung verschiedener Faktoren (fundamentaler, strategischer, kultureller Fit)</a:t>
          </a:r>
          <a:endParaRPr lang="de-DE" sz="1500" b="0" kern="1200" dirty="0">
            <a:solidFill>
              <a:schemeClr val="tx1"/>
            </a:solidFill>
          </a:endParaRPr>
        </a:p>
      </dsp:txBody>
      <dsp:txXfrm rot="-5400000">
        <a:off x="4248472" y="2880320"/>
        <a:ext cx="4248472" cy="1728192"/>
      </dsp:txXfrm>
    </dsp:sp>
    <dsp:sp modelId="{A56634BD-4142-4797-82A4-A7EE187C7005}">
      <dsp:nvSpPr>
        <dsp:cNvPr id="0" name=""/>
        <dsp:cNvSpPr/>
      </dsp:nvSpPr>
      <dsp:spPr>
        <a:xfrm>
          <a:off x="2309843" y="1788886"/>
          <a:ext cx="3877257" cy="1030739"/>
        </a:xfrm>
        <a:prstGeom prst="round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b="1" kern="1200" dirty="0" smtClean="0">
              <a:solidFill>
                <a:srgbClr val="FF33CC"/>
              </a:solidFill>
            </a:rPr>
            <a:t>GESTALTUNGSPARAMETER</a:t>
          </a:r>
          <a:endParaRPr lang="de-DE" sz="2000" b="1" kern="1200" dirty="0">
            <a:solidFill>
              <a:srgbClr val="FF33CC"/>
            </a:solidFill>
          </a:endParaRPr>
        </a:p>
      </dsp:txBody>
      <dsp:txXfrm>
        <a:off x="2360160" y="1839203"/>
        <a:ext cx="3776623" cy="9301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4EFE30-703B-496F-8DE6-D7C735A41F53}">
      <dsp:nvSpPr>
        <dsp:cNvPr id="0" name=""/>
        <dsp:cNvSpPr/>
      </dsp:nvSpPr>
      <dsp:spPr>
        <a:xfrm>
          <a:off x="2229081" y="3120"/>
          <a:ext cx="3099512" cy="1078027"/>
        </a:xfrm>
        <a:prstGeom prst="roundRect">
          <a:avLst/>
        </a:prstGeom>
        <a:solidFill>
          <a:srgbClr val="A5C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de-DE" sz="1500" b="1" kern="1200" dirty="0" smtClean="0">
              <a:solidFill>
                <a:schemeClr val="tx1"/>
              </a:solidFill>
            </a:rPr>
            <a:t>Einbindung in die Internationalisierungsstrategie</a:t>
          </a:r>
          <a:endParaRPr lang="de-DE" sz="1500" b="1" kern="1200" dirty="0">
            <a:solidFill>
              <a:schemeClr val="tx1"/>
            </a:solidFill>
          </a:endParaRPr>
        </a:p>
      </dsp:txBody>
      <dsp:txXfrm>
        <a:off x="2281706" y="55745"/>
        <a:ext cx="2994262" cy="972777"/>
      </dsp:txXfrm>
    </dsp:sp>
    <dsp:sp modelId="{E847C0B0-61E0-4549-B677-617B58BE1B96}">
      <dsp:nvSpPr>
        <dsp:cNvPr id="0" name=""/>
        <dsp:cNvSpPr/>
      </dsp:nvSpPr>
      <dsp:spPr>
        <a:xfrm>
          <a:off x="1397613" y="852088"/>
          <a:ext cx="4312060" cy="4312060"/>
        </a:xfrm>
        <a:custGeom>
          <a:avLst/>
          <a:gdLst/>
          <a:ahLst/>
          <a:cxnLst/>
          <a:rect l="0" t="0" r="0" b="0"/>
          <a:pathLst>
            <a:path>
              <a:moveTo>
                <a:pt x="3129369" y="232212"/>
              </a:moveTo>
              <a:arcTo wR="2156030" hR="2156030" stAng="17810205" swAng="1099590"/>
            </a:path>
          </a:pathLst>
        </a:custGeom>
        <a:noFill/>
        <a:ln w="9525"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DC92B3DA-2BEE-48F1-8C03-9623A9D19955}">
      <dsp:nvSpPr>
        <dsp:cNvPr id="0" name=""/>
        <dsp:cNvSpPr/>
      </dsp:nvSpPr>
      <dsp:spPr>
        <a:xfrm>
          <a:off x="4423463" y="1492900"/>
          <a:ext cx="2811762" cy="1078027"/>
        </a:xfrm>
        <a:prstGeom prst="roundRect">
          <a:avLst/>
        </a:prstGeom>
        <a:solidFill>
          <a:srgbClr val="A5C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de-DE" sz="1500" b="1" kern="1200" dirty="0" smtClean="0">
              <a:solidFill>
                <a:schemeClr val="tx1"/>
              </a:solidFill>
            </a:rPr>
            <a:t>Auswahl der Kooperationspartner</a:t>
          </a:r>
          <a:endParaRPr lang="de-DE" sz="1500" b="1" kern="1200" dirty="0">
            <a:solidFill>
              <a:schemeClr val="tx1"/>
            </a:solidFill>
          </a:endParaRPr>
        </a:p>
      </dsp:txBody>
      <dsp:txXfrm>
        <a:off x="4476088" y="1545525"/>
        <a:ext cx="2706512" cy="972777"/>
      </dsp:txXfrm>
    </dsp:sp>
    <dsp:sp modelId="{AB4792EA-2610-43F6-84A9-FA6A04D8C1CF}">
      <dsp:nvSpPr>
        <dsp:cNvPr id="0" name=""/>
        <dsp:cNvSpPr/>
      </dsp:nvSpPr>
      <dsp:spPr>
        <a:xfrm>
          <a:off x="1622807" y="542134"/>
          <a:ext cx="4312060" cy="4312060"/>
        </a:xfrm>
        <a:custGeom>
          <a:avLst/>
          <a:gdLst/>
          <a:ahLst/>
          <a:cxnLst/>
          <a:rect l="0" t="0" r="0" b="0"/>
          <a:pathLst>
            <a:path>
              <a:moveTo>
                <a:pt x="4309073" y="2042587"/>
              </a:moveTo>
              <a:arcTo wR="2156030" hR="2156030" stAng="21419034" swAng="2198197"/>
            </a:path>
          </a:pathLst>
        </a:custGeom>
        <a:noFill/>
        <a:ln w="9525"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1C755088-2126-4E20-A4E2-9C2BE76246D2}">
      <dsp:nvSpPr>
        <dsp:cNvPr id="0" name=""/>
        <dsp:cNvSpPr/>
      </dsp:nvSpPr>
      <dsp:spPr>
        <a:xfrm>
          <a:off x="3899555" y="3903415"/>
          <a:ext cx="2293131" cy="1078027"/>
        </a:xfrm>
        <a:prstGeom prst="roundRect">
          <a:avLst/>
        </a:prstGeom>
        <a:solidFill>
          <a:srgbClr val="A5C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de-DE" sz="1500" b="1" kern="1200" dirty="0" smtClean="0">
              <a:solidFill>
                <a:schemeClr val="tx1"/>
              </a:solidFill>
            </a:rPr>
            <a:t>Schaffung institutioneller Rahmenbedingungen</a:t>
          </a:r>
          <a:endParaRPr lang="de-DE" sz="1500" b="1" kern="1200" dirty="0">
            <a:solidFill>
              <a:schemeClr val="tx1"/>
            </a:solidFill>
          </a:endParaRPr>
        </a:p>
      </dsp:txBody>
      <dsp:txXfrm>
        <a:off x="3952180" y="3956040"/>
        <a:ext cx="2187881" cy="972777"/>
      </dsp:txXfrm>
    </dsp:sp>
    <dsp:sp modelId="{2387C682-A1DB-4B47-9A78-E0D6EBAEAC69}">
      <dsp:nvSpPr>
        <dsp:cNvPr id="0" name=""/>
        <dsp:cNvSpPr/>
      </dsp:nvSpPr>
      <dsp:spPr>
        <a:xfrm>
          <a:off x="1622807" y="542134"/>
          <a:ext cx="4312060" cy="4312060"/>
        </a:xfrm>
        <a:custGeom>
          <a:avLst/>
          <a:gdLst/>
          <a:ahLst/>
          <a:cxnLst/>
          <a:rect l="0" t="0" r="0" b="0"/>
          <a:pathLst>
            <a:path>
              <a:moveTo>
                <a:pt x="2274305" y="4308813"/>
              </a:moveTo>
              <a:arcTo wR="2156030" hR="2156030" stAng="5211318" swAng="382409"/>
            </a:path>
          </a:pathLst>
        </a:custGeom>
        <a:noFill/>
        <a:ln w="9525"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D02C8D5F-7D41-468D-80E3-F0ADC10C2195}">
      <dsp:nvSpPr>
        <dsp:cNvPr id="0" name=""/>
        <dsp:cNvSpPr/>
      </dsp:nvSpPr>
      <dsp:spPr>
        <a:xfrm>
          <a:off x="1368149" y="3903415"/>
          <a:ext cx="2286812" cy="1078027"/>
        </a:xfrm>
        <a:prstGeom prst="roundRect">
          <a:avLst/>
        </a:prstGeom>
        <a:solidFill>
          <a:srgbClr val="A5C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de-DE" sz="1500" b="1" kern="1200" dirty="0" smtClean="0">
              <a:solidFill>
                <a:schemeClr val="tx1"/>
              </a:solidFill>
            </a:rPr>
            <a:t>kooperationsinterne/           -externe Kommunikation</a:t>
          </a:r>
          <a:endParaRPr lang="de-DE" sz="1500" b="1" kern="1200" dirty="0">
            <a:solidFill>
              <a:schemeClr val="tx1"/>
            </a:solidFill>
          </a:endParaRPr>
        </a:p>
      </dsp:txBody>
      <dsp:txXfrm>
        <a:off x="1420774" y="3956040"/>
        <a:ext cx="2181562" cy="972777"/>
      </dsp:txXfrm>
    </dsp:sp>
    <dsp:sp modelId="{D8DC4D1F-E873-4FA7-9BD9-C494E74272F9}">
      <dsp:nvSpPr>
        <dsp:cNvPr id="0" name=""/>
        <dsp:cNvSpPr/>
      </dsp:nvSpPr>
      <dsp:spPr>
        <a:xfrm>
          <a:off x="1622807" y="542134"/>
          <a:ext cx="4312060" cy="4312060"/>
        </a:xfrm>
        <a:custGeom>
          <a:avLst/>
          <a:gdLst/>
          <a:ahLst/>
          <a:cxnLst/>
          <a:rect l="0" t="0" r="0" b="0"/>
          <a:pathLst>
            <a:path>
              <a:moveTo>
                <a:pt x="360654" y="3349802"/>
              </a:moveTo>
              <a:arcTo wR="2156030" hR="2156030" stAng="8782769" swAng="2198197"/>
            </a:path>
          </a:pathLst>
        </a:custGeom>
        <a:noFill/>
        <a:ln w="9525"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99ED9808-9031-476D-A889-2F79EA27B86D}">
      <dsp:nvSpPr>
        <dsp:cNvPr id="0" name=""/>
        <dsp:cNvSpPr/>
      </dsp:nvSpPr>
      <dsp:spPr>
        <a:xfrm>
          <a:off x="397622" y="1492900"/>
          <a:ext cx="2661418" cy="1078027"/>
        </a:xfrm>
        <a:prstGeom prst="roundRect">
          <a:avLst/>
        </a:prstGeom>
        <a:solidFill>
          <a:srgbClr val="A5C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de-DE" sz="1500" b="1" kern="1200" dirty="0" smtClean="0">
              <a:solidFill>
                <a:schemeClr val="tx1"/>
              </a:solidFill>
            </a:rPr>
            <a:t>Qualitätssicherung und Evaluation</a:t>
          </a:r>
          <a:endParaRPr lang="de-DE" sz="1500" b="1" kern="1200" dirty="0">
            <a:solidFill>
              <a:schemeClr val="tx1"/>
            </a:solidFill>
          </a:endParaRPr>
        </a:p>
      </dsp:txBody>
      <dsp:txXfrm>
        <a:off x="450247" y="1545525"/>
        <a:ext cx="2556168" cy="972777"/>
      </dsp:txXfrm>
    </dsp:sp>
    <dsp:sp modelId="{0991A0A9-559F-4172-A284-FF0E7162C404}">
      <dsp:nvSpPr>
        <dsp:cNvPr id="0" name=""/>
        <dsp:cNvSpPr/>
      </dsp:nvSpPr>
      <dsp:spPr>
        <a:xfrm>
          <a:off x="1848002" y="852088"/>
          <a:ext cx="4312060" cy="4312060"/>
        </a:xfrm>
        <a:custGeom>
          <a:avLst/>
          <a:gdLst/>
          <a:ahLst/>
          <a:cxnLst/>
          <a:rect l="0" t="0" r="0" b="0"/>
          <a:pathLst>
            <a:path>
              <a:moveTo>
                <a:pt x="627149" y="635836"/>
              </a:moveTo>
              <a:arcTo wR="2156030" hR="2156030" stAng="13490205" swAng="1099590"/>
            </a:path>
          </a:pathLst>
        </a:custGeom>
        <a:noFill/>
        <a:ln w="9525"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983D33-B86B-4F81-AF6D-A4114BAEEB7B}">
      <dsp:nvSpPr>
        <dsp:cNvPr id="0" name=""/>
        <dsp:cNvSpPr/>
      </dsp:nvSpPr>
      <dsp:spPr>
        <a:xfrm>
          <a:off x="1404119" y="-130574"/>
          <a:ext cx="5982903" cy="1958381"/>
        </a:xfrm>
        <a:prstGeom prst="roundRect">
          <a:avLst>
            <a:gd name="adj" fmla="val 10000"/>
          </a:avLst>
        </a:prstGeom>
        <a:solidFill>
          <a:srgbClr val="A5C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de-DE" sz="1500" b="1" kern="1200" dirty="0" smtClean="0">
              <a:solidFill>
                <a:schemeClr val="bg1"/>
              </a:solidFill>
            </a:rPr>
            <a:t>GESAMTENTWICKLUNG DER HS</a:t>
          </a:r>
        </a:p>
        <a:p>
          <a:pPr lvl="0" algn="ctr" defTabSz="666750">
            <a:lnSpc>
              <a:spcPct val="90000"/>
            </a:lnSpc>
            <a:spcBef>
              <a:spcPct val="0"/>
            </a:spcBef>
            <a:spcAft>
              <a:spcPct val="35000"/>
            </a:spcAft>
          </a:pPr>
          <a:r>
            <a:rPr lang="de-DE" altLang="de-DE" sz="1400" kern="1200" dirty="0" smtClean="0">
              <a:solidFill>
                <a:schemeClr val="tx1"/>
              </a:solidFill>
            </a:rPr>
            <a:t>nachhaltige Integration der internationalen und interkulturellen Dimension in HS-Kernbereiche</a:t>
          </a:r>
        </a:p>
        <a:p>
          <a:pPr lvl="0" algn="ctr" defTabSz="666750">
            <a:lnSpc>
              <a:spcPct val="90000"/>
            </a:lnSpc>
            <a:spcBef>
              <a:spcPct val="0"/>
            </a:spcBef>
            <a:spcAft>
              <a:spcPct val="35000"/>
            </a:spcAft>
          </a:pPr>
          <a:r>
            <a:rPr lang="de-DE" altLang="de-DE" sz="1400" kern="1200" dirty="0" smtClean="0">
              <a:solidFill>
                <a:schemeClr val="tx1"/>
              </a:solidFill>
            </a:rPr>
            <a:t>systematische und zielorientierte Stärkung der Leistungsfähigkeit der HS</a:t>
          </a:r>
        </a:p>
        <a:p>
          <a:pPr lvl="0" algn="ctr" defTabSz="666750">
            <a:lnSpc>
              <a:spcPct val="90000"/>
            </a:lnSpc>
            <a:spcBef>
              <a:spcPct val="0"/>
            </a:spcBef>
            <a:spcAft>
              <a:spcPct val="35000"/>
            </a:spcAft>
          </a:pPr>
          <a:r>
            <a:rPr lang="de-DE" altLang="de-DE" sz="1400" kern="1200" dirty="0" smtClean="0">
              <a:solidFill>
                <a:schemeClr val="tx1"/>
              </a:solidFill>
            </a:rPr>
            <a:t>Erhöhung der Sichtbarkeit / Reputation im globalen Bildungssektor</a:t>
          </a:r>
          <a:endParaRPr lang="de-DE" sz="1400" kern="1200" dirty="0" smtClean="0">
            <a:solidFill>
              <a:schemeClr val="tx1"/>
            </a:solidFill>
          </a:endParaRPr>
        </a:p>
        <a:p>
          <a:pPr lvl="0" algn="ctr" defTabSz="666750">
            <a:lnSpc>
              <a:spcPct val="90000"/>
            </a:lnSpc>
            <a:spcBef>
              <a:spcPct val="0"/>
            </a:spcBef>
            <a:spcAft>
              <a:spcPct val="35000"/>
            </a:spcAft>
          </a:pPr>
          <a:endParaRPr lang="de-DE" sz="800" kern="1200" dirty="0"/>
        </a:p>
      </dsp:txBody>
      <dsp:txXfrm>
        <a:off x="1461478" y="-73215"/>
        <a:ext cx="5868185" cy="1843663"/>
      </dsp:txXfrm>
    </dsp:sp>
    <dsp:sp modelId="{596E1634-985C-4AC1-8DCA-38558CC62982}">
      <dsp:nvSpPr>
        <dsp:cNvPr id="0" name=""/>
        <dsp:cNvSpPr/>
      </dsp:nvSpPr>
      <dsp:spPr>
        <a:xfrm rot="3165458">
          <a:off x="5102759" y="2186881"/>
          <a:ext cx="987411" cy="482852"/>
        </a:xfrm>
        <a:prstGeom prst="leftRightArrow">
          <a:avLst>
            <a:gd name="adj1" fmla="val 60000"/>
            <a:gd name="adj2" fmla="val 50000"/>
          </a:avLst>
        </a:prstGeom>
        <a:solidFill>
          <a:schemeClr val="accent3"/>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de-DE" sz="2200" kern="1200">
            <a:solidFill>
              <a:srgbClr val="A5C300"/>
            </a:solidFill>
          </a:endParaRPr>
        </a:p>
      </dsp:txBody>
      <dsp:txXfrm>
        <a:off x="5247615" y="2283451"/>
        <a:ext cx="697699" cy="289712"/>
      </dsp:txXfrm>
    </dsp:sp>
    <dsp:sp modelId="{04BC8EB0-49B3-4B66-8208-DFFA91472715}">
      <dsp:nvSpPr>
        <dsp:cNvPr id="0" name=""/>
        <dsp:cNvSpPr/>
      </dsp:nvSpPr>
      <dsp:spPr>
        <a:xfrm>
          <a:off x="4968543" y="3028809"/>
          <a:ext cx="3835312" cy="2192109"/>
        </a:xfrm>
        <a:prstGeom prst="roundRect">
          <a:avLst>
            <a:gd name="adj" fmla="val 10000"/>
          </a:avLst>
        </a:prstGeom>
        <a:solidFill>
          <a:srgbClr val="FF33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de-DE" sz="1500" b="1" kern="1200" dirty="0" smtClean="0">
              <a:solidFill>
                <a:schemeClr val="bg1"/>
              </a:solidFill>
            </a:rPr>
            <a:t>FORSCHUNG</a:t>
          </a:r>
        </a:p>
        <a:p>
          <a:pPr lvl="0" algn="ctr" defTabSz="666750">
            <a:lnSpc>
              <a:spcPct val="90000"/>
            </a:lnSpc>
            <a:spcBef>
              <a:spcPct val="0"/>
            </a:spcBef>
            <a:spcAft>
              <a:spcPct val="35000"/>
            </a:spcAft>
          </a:pPr>
          <a:r>
            <a:rPr lang="de-DE" altLang="de-DE" sz="1400" kern="1200" dirty="0" smtClean="0">
              <a:solidFill>
                <a:schemeClr val="tx1"/>
              </a:solidFill>
            </a:rPr>
            <a:t>Umsetzung innovativer Forschungsvorhaben</a:t>
          </a:r>
        </a:p>
        <a:p>
          <a:pPr lvl="0" algn="ctr" defTabSz="666750">
            <a:lnSpc>
              <a:spcPct val="90000"/>
            </a:lnSpc>
            <a:spcBef>
              <a:spcPct val="0"/>
            </a:spcBef>
            <a:spcAft>
              <a:spcPct val="35000"/>
            </a:spcAft>
          </a:pPr>
          <a:r>
            <a:rPr lang="de-DE" altLang="de-DE" sz="1400" kern="1200" dirty="0" smtClean="0">
              <a:solidFill>
                <a:schemeClr val="tx1"/>
              </a:solidFill>
            </a:rPr>
            <a:t>Ausbau eigener Forschungsschwerpunkte in internationalem Kontext</a:t>
          </a:r>
        </a:p>
        <a:p>
          <a:pPr lvl="0" algn="ctr" defTabSz="666750">
            <a:lnSpc>
              <a:spcPct val="90000"/>
            </a:lnSpc>
            <a:spcBef>
              <a:spcPct val="0"/>
            </a:spcBef>
            <a:spcAft>
              <a:spcPct val="35000"/>
            </a:spcAft>
          </a:pPr>
          <a:r>
            <a:rPr lang="de-DE" altLang="de-DE" sz="1400" kern="1200" dirty="0" smtClean="0">
              <a:solidFill>
                <a:schemeClr val="tx1"/>
              </a:solidFill>
            </a:rPr>
            <a:t>Nutzung Synergieeffekte </a:t>
          </a:r>
          <a:r>
            <a:rPr lang="de-DE" altLang="de-DE" sz="1400" kern="1200" smtClean="0">
              <a:solidFill>
                <a:schemeClr val="tx1"/>
              </a:solidFill>
            </a:rPr>
            <a:t>und </a:t>
          </a:r>
          <a:r>
            <a:rPr lang="de-DE" altLang="de-DE" sz="1400" kern="1200" smtClean="0">
              <a:solidFill>
                <a:schemeClr val="tx1"/>
              </a:solidFill>
            </a:rPr>
            <a:t>externe </a:t>
          </a:r>
          <a:r>
            <a:rPr lang="de-DE" altLang="de-DE" sz="1400" kern="1200" dirty="0" smtClean="0">
              <a:solidFill>
                <a:schemeClr val="tx1"/>
              </a:solidFill>
            </a:rPr>
            <a:t>Ressourcen</a:t>
          </a:r>
        </a:p>
        <a:p>
          <a:pPr lvl="0" algn="ctr" defTabSz="666750">
            <a:lnSpc>
              <a:spcPct val="90000"/>
            </a:lnSpc>
            <a:spcBef>
              <a:spcPct val="0"/>
            </a:spcBef>
            <a:spcAft>
              <a:spcPct val="35000"/>
            </a:spcAft>
          </a:pPr>
          <a:r>
            <a:rPr lang="de-DE" altLang="de-DE" sz="1400" kern="1200" dirty="0" smtClean="0">
              <a:solidFill>
                <a:schemeClr val="tx1"/>
              </a:solidFill>
            </a:rPr>
            <a:t>Steigerung der Wissenschaftlermobilität</a:t>
          </a:r>
        </a:p>
        <a:p>
          <a:pPr lvl="0" algn="ctr" defTabSz="666750">
            <a:lnSpc>
              <a:spcPct val="90000"/>
            </a:lnSpc>
            <a:spcBef>
              <a:spcPct val="0"/>
            </a:spcBef>
            <a:spcAft>
              <a:spcPct val="35000"/>
            </a:spcAft>
          </a:pPr>
          <a:r>
            <a:rPr lang="de-DE" altLang="de-DE" sz="1400" kern="1200" dirty="0" smtClean="0">
              <a:solidFill>
                <a:schemeClr val="tx1"/>
              </a:solidFill>
            </a:rPr>
            <a:t>Optimierung der Rekrutierung von Wissenschaftlern</a:t>
          </a:r>
          <a:endParaRPr lang="de-DE" sz="1400" kern="1200" dirty="0">
            <a:solidFill>
              <a:schemeClr val="tx1"/>
            </a:solidFill>
          </a:endParaRPr>
        </a:p>
      </dsp:txBody>
      <dsp:txXfrm>
        <a:off x="5032748" y="3093014"/>
        <a:ext cx="3706902" cy="2063699"/>
      </dsp:txXfrm>
    </dsp:sp>
    <dsp:sp modelId="{9097FA1A-1109-48A6-8171-0F8093A0774E}">
      <dsp:nvSpPr>
        <dsp:cNvPr id="0" name=""/>
        <dsp:cNvSpPr/>
      </dsp:nvSpPr>
      <dsp:spPr>
        <a:xfrm rot="10793838">
          <a:off x="3852799" y="3816451"/>
          <a:ext cx="984152" cy="538168"/>
        </a:xfrm>
        <a:prstGeom prst="leftRightArrow">
          <a:avLst>
            <a:gd name="adj1" fmla="val 60000"/>
            <a:gd name="adj2" fmla="val 50000"/>
          </a:avLst>
        </a:prstGeom>
        <a:solidFill>
          <a:schemeClr val="bg1"/>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de-DE" sz="2400" kern="1200"/>
        </a:p>
      </dsp:txBody>
      <dsp:txXfrm rot="10800000">
        <a:off x="4014249" y="3924085"/>
        <a:ext cx="661252" cy="322900"/>
      </dsp:txXfrm>
    </dsp:sp>
    <dsp:sp modelId="{7A1C82DD-0225-4589-84B7-816785BF2270}">
      <dsp:nvSpPr>
        <dsp:cNvPr id="0" name=""/>
        <dsp:cNvSpPr/>
      </dsp:nvSpPr>
      <dsp:spPr>
        <a:xfrm>
          <a:off x="72022" y="3078549"/>
          <a:ext cx="3662258" cy="2110493"/>
        </a:xfrm>
        <a:prstGeom prst="roundRect">
          <a:avLst>
            <a:gd name="adj" fmla="val 10000"/>
          </a:avLst>
        </a:prstGeom>
        <a:solidFill>
          <a:srgbClr val="009BD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de-DE" sz="1500" b="1" kern="1200" dirty="0" smtClean="0"/>
        </a:p>
        <a:p>
          <a:pPr lvl="0" algn="ctr" defTabSz="666750">
            <a:lnSpc>
              <a:spcPct val="90000"/>
            </a:lnSpc>
            <a:spcBef>
              <a:spcPct val="0"/>
            </a:spcBef>
            <a:spcAft>
              <a:spcPct val="35000"/>
            </a:spcAft>
          </a:pPr>
          <a:r>
            <a:rPr lang="de-DE" sz="1500" b="1" kern="1200" dirty="0" smtClean="0">
              <a:solidFill>
                <a:schemeClr val="bg1"/>
              </a:solidFill>
            </a:rPr>
            <a:t>STUDIUM UND LEHRE</a:t>
          </a:r>
        </a:p>
        <a:p>
          <a:pPr lvl="0" algn="ctr" defTabSz="666750">
            <a:lnSpc>
              <a:spcPct val="90000"/>
            </a:lnSpc>
            <a:spcBef>
              <a:spcPct val="0"/>
            </a:spcBef>
            <a:spcAft>
              <a:spcPct val="35000"/>
            </a:spcAft>
          </a:pPr>
          <a:endParaRPr lang="de-DE" altLang="de-DE" sz="1200" kern="1200" dirty="0" smtClean="0"/>
        </a:p>
        <a:p>
          <a:pPr lvl="0" algn="ctr" defTabSz="666750">
            <a:lnSpc>
              <a:spcPct val="90000"/>
            </a:lnSpc>
            <a:spcBef>
              <a:spcPct val="0"/>
            </a:spcBef>
            <a:spcAft>
              <a:spcPct val="35000"/>
            </a:spcAft>
          </a:pPr>
          <a:r>
            <a:rPr lang="de-DE" altLang="de-DE" sz="1400" kern="1200" dirty="0" smtClean="0">
              <a:solidFill>
                <a:schemeClr val="tx1"/>
              </a:solidFill>
            </a:rPr>
            <a:t>Internationalisierung des eigenen Studienangebots</a:t>
          </a:r>
        </a:p>
        <a:p>
          <a:pPr lvl="0" algn="ctr" defTabSz="666750">
            <a:lnSpc>
              <a:spcPct val="90000"/>
            </a:lnSpc>
            <a:spcBef>
              <a:spcPct val="0"/>
            </a:spcBef>
            <a:spcAft>
              <a:spcPct val="35000"/>
            </a:spcAft>
          </a:pPr>
          <a:r>
            <a:rPr lang="de-DE" altLang="de-DE" sz="1400" kern="1200" dirty="0" smtClean="0">
              <a:solidFill>
                <a:schemeClr val="tx1"/>
              </a:solidFill>
            </a:rPr>
            <a:t>Etablierung gemeinsamer Studiengänge</a:t>
          </a:r>
        </a:p>
        <a:p>
          <a:pPr lvl="0" algn="ctr" defTabSz="666750">
            <a:lnSpc>
              <a:spcPct val="90000"/>
            </a:lnSpc>
            <a:spcBef>
              <a:spcPct val="0"/>
            </a:spcBef>
            <a:spcAft>
              <a:spcPct val="35000"/>
            </a:spcAft>
          </a:pPr>
          <a:r>
            <a:rPr lang="de-DE" altLang="de-DE" sz="1400" kern="1200" dirty="0" smtClean="0">
              <a:solidFill>
                <a:schemeClr val="tx1"/>
              </a:solidFill>
            </a:rPr>
            <a:t>Entwicklung passgenauer Integrations- und Betreuungsangebote</a:t>
          </a:r>
        </a:p>
        <a:p>
          <a:pPr lvl="0" algn="ctr" defTabSz="666750">
            <a:lnSpc>
              <a:spcPct val="90000"/>
            </a:lnSpc>
            <a:spcBef>
              <a:spcPct val="0"/>
            </a:spcBef>
            <a:spcAft>
              <a:spcPct val="35000"/>
            </a:spcAft>
          </a:pPr>
          <a:r>
            <a:rPr lang="de-DE" altLang="de-DE" sz="1400" kern="1200" dirty="0" smtClean="0">
              <a:solidFill>
                <a:schemeClr val="tx1"/>
              </a:solidFill>
            </a:rPr>
            <a:t>Erhöhung der Austauschzahlen </a:t>
          </a:r>
          <a:r>
            <a:rPr lang="de-DE" altLang="de-DE" sz="1400" kern="1200" dirty="0" smtClean="0">
              <a:solidFill>
                <a:schemeClr val="tx1"/>
              </a:solidFill>
              <a:sym typeface="Wingdings" pitchFamily="2" charset="2"/>
            </a:rPr>
            <a:t> </a:t>
          </a:r>
          <a:endParaRPr lang="de-DE" sz="1400" kern="1200" dirty="0" smtClean="0">
            <a:solidFill>
              <a:schemeClr val="tx1"/>
            </a:solidFill>
          </a:endParaRPr>
        </a:p>
        <a:p>
          <a:pPr lvl="0" algn="ctr" defTabSz="666750">
            <a:lnSpc>
              <a:spcPct val="90000"/>
            </a:lnSpc>
            <a:spcBef>
              <a:spcPct val="0"/>
            </a:spcBef>
            <a:spcAft>
              <a:spcPct val="35000"/>
            </a:spcAft>
          </a:pPr>
          <a:endParaRPr lang="de-DE" sz="1200" kern="1200" dirty="0" smtClean="0"/>
        </a:p>
        <a:p>
          <a:pPr lvl="0" algn="ctr" defTabSz="666750">
            <a:lnSpc>
              <a:spcPct val="90000"/>
            </a:lnSpc>
            <a:spcBef>
              <a:spcPct val="0"/>
            </a:spcBef>
            <a:spcAft>
              <a:spcPct val="35000"/>
            </a:spcAft>
          </a:pPr>
          <a:endParaRPr lang="de-DE" sz="1200" kern="1200" dirty="0"/>
        </a:p>
      </dsp:txBody>
      <dsp:txXfrm>
        <a:off x="133836" y="3140363"/>
        <a:ext cx="3538630" cy="1986865"/>
      </dsp:txXfrm>
    </dsp:sp>
    <dsp:sp modelId="{83CEB37F-2181-4604-AD81-DE77D3B8F4F7}">
      <dsp:nvSpPr>
        <dsp:cNvPr id="0" name=""/>
        <dsp:cNvSpPr/>
      </dsp:nvSpPr>
      <dsp:spPr>
        <a:xfrm rot="18431224">
          <a:off x="2684507" y="2211751"/>
          <a:ext cx="987411" cy="482852"/>
        </a:xfrm>
        <a:prstGeom prst="leftRightArrow">
          <a:avLst>
            <a:gd name="adj1" fmla="val 60000"/>
            <a:gd name="adj2" fmla="val 50000"/>
          </a:avLst>
        </a:prstGeom>
        <a:solidFill>
          <a:schemeClr val="bg1"/>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de-DE" sz="2200" kern="1200">
            <a:solidFill>
              <a:schemeClr val="bg1"/>
            </a:solidFill>
          </a:endParaRPr>
        </a:p>
      </dsp:txBody>
      <dsp:txXfrm>
        <a:off x="2829363" y="2308321"/>
        <a:ext cx="697699" cy="289712"/>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ヒラギノ角ゴ Pro W3" pitchFamily="48" charset="-128"/>
                <a:cs typeface="+mn-cs"/>
              </a:defRPr>
            </a:lvl1pPr>
          </a:lstStyle>
          <a:p>
            <a:pPr>
              <a:defRPr/>
            </a:pPr>
            <a:endParaRPr lang="de-DE"/>
          </a:p>
        </p:txBody>
      </p:sp>
      <p:sp>
        <p:nvSpPr>
          <p:cNvPr id="92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ヒラギノ角ゴ Pro W3" pitchFamily="48" charset="-128"/>
                <a:cs typeface="+mn-cs"/>
              </a:defRPr>
            </a:lvl1pPr>
          </a:lstStyle>
          <a:p>
            <a:pPr>
              <a:defRPr/>
            </a:pPr>
            <a:endParaRPr lang="de-DE"/>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noProof="0" smtClean="0"/>
              <a:t>Mastertextformat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922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ヒラギノ角ゴ Pro W3" pitchFamily="48" charset="-128"/>
                <a:cs typeface="+mn-cs"/>
              </a:defRPr>
            </a:lvl1pPr>
          </a:lstStyle>
          <a:p>
            <a:pPr>
              <a:defRPr/>
            </a:pPr>
            <a:endParaRPr lang="de-DE"/>
          </a:p>
        </p:txBody>
      </p:sp>
      <p:sp>
        <p:nvSpPr>
          <p:cNvPr id="922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ヒラギノ角ゴ Pro W3" pitchFamily="48" charset="-128"/>
                <a:cs typeface="+mn-cs"/>
              </a:defRPr>
            </a:lvl1pPr>
          </a:lstStyle>
          <a:p>
            <a:pPr>
              <a:defRPr/>
            </a:pPr>
            <a:fld id="{0824F06F-10D8-46F2-AC38-DB72D919AD8D}" type="slidenum">
              <a:rPr lang="de-DE"/>
              <a:pPr>
                <a:defRPr/>
              </a:pPr>
              <a:t>‹Nr.›</a:t>
            </a:fld>
            <a:endParaRPr lang="de-DE"/>
          </a:p>
        </p:txBody>
      </p:sp>
    </p:spTree>
    <p:extLst>
      <p:ext uri="{BB962C8B-B14F-4D97-AF65-F5344CB8AC3E}">
        <p14:creationId xmlns:p14="http://schemas.microsoft.com/office/powerpoint/2010/main" val="39444880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9" charset="0"/>
        <a:ea typeface="ヒラギノ角ゴ Pro W3" pitchFamily="-109" charset="-128"/>
        <a:cs typeface="ヒラギノ角ゴ Pro W3" pitchFamily="-109" charset="-128"/>
      </a:defRPr>
    </a:lvl1pPr>
    <a:lvl2pPr marL="457200" algn="l" rtl="0" eaLnBrk="0" fontAlgn="base" hangingPunct="0">
      <a:spcBef>
        <a:spcPct val="30000"/>
      </a:spcBef>
      <a:spcAft>
        <a:spcPct val="0"/>
      </a:spcAft>
      <a:defRPr sz="1200" kern="1200">
        <a:solidFill>
          <a:schemeClr val="tx1"/>
        </a:solidFill>
        <a:latin typeface="Arial" pitchFamily="-109" charset="0"/>
        <a:ea typeface="ヒラギノ角ゴ Pro W3" pitchFamily="-109" charset="-128"/>
        <a:cs typeface="ヒラギノ角ゴ Pro W3" pitchFamily="-109" charset="-128"/>
      </a:defRPr>
    </a:lvl2pPr>
    <a:lvl3pPr marL="914400" algn="l" rtl="0" eaLnBrk="0" fontAlgn="base" hangingPunct="0">
      <a:spcBef>
        <a:spcPct val="30000"/>
      </a:spcBef>
      <a:spcAft>
        <a:spcPct val="0"/>
      </a:spcAft>
      <a:defRPr sz="1200" kern="1200">
        <a:solidFill>
          <a:schemeClr val="tx1"/>
        </a:solidFill>
        <a:latin typeface="Arial" pitchFamily="-109" charset="0"/>
        <a:ea typeface="ヒラギノ角ゴ Pro W3" pitchFamily="-109" charset="-128"/>
        <a:cs typeface="ヒラギノ角ゴ Pro W3" pitchFamily="-109" charset="-128"/>
      </a:defRPr>
    </a:lvl3pPr>
    <a:lvl4pPr marL="1371600" algn="l" rtl="0" eaLnBrk="0" fontAlgn="base" hangingPunct="0">
      <a:spcBef>
        <a:spcPct val="30000"/>
      </a:spcBef>
      <a:spcAft>
        <a:spcPct val="0"/>
      </a:spcAft>
      <a:defRPr sz="1200" kern="1200">
        <a:solidFill>
          <a:schemeClr val="tx1"/>
        </a:solidFill>
        <a:latin typeface="Arial" pitchFamily="-109" charset="0"/>
        <a:ea typeface="ヒラギノ角ゴ Pro W3" pitchFamily="-109" charset="-128"/>
        <a:cs typeface="ヒラギノ角ゴ Pro W3" pitchFamily="-109" charset="-128"/>
      </a:defRPr>
    </a:lvl4pPr>
    <a:lvl5pPr marL="1828800" algn="l" rtl="0" eaLnBrk="0" fontAlgn="base" hangingPunct="0">
      <a:spcBef>
        <a:spcPct val="30000"/>
      </a:spcBef>
      <a:spcAft>
        <a:spcPct val="0"/>
      </a:spcAft>
      <a:defRPr sz="1200" kern="1200">
        <a:solidFill>
          <a:schemeClr val="tx1"/>
        </a:solidFill>
        <a:latin typeface="Arial" pitchFamily="-109" charset="0"/>
        <a:ea typeface="ヒラギノ角ゴ Pro W3" pitchFamily="-109" charset="-128"/>
        <a:cs typeface="ヒラギノ角ゴ Pro W3" pitchFamily="-109"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6B534A8-1A29-458F-BF09-BE01644E2270}" type="slidenum">
              <a:rPr lang="de-DE" altLang="de-DE" smtClean="0">
                <a:latin typeface="Arial" pitchFamily="34" charset="0"/>
                <a:ea typeface="ヒラギノ角ゴ Pro W3"/>
                <a:cs typeface="ヒラギノ角ゴ Pro W3"/>
              </a:rPr>
              <a:pPr/>
              <a:t>1</a:t>
            </a:fld>
            <a:endParaRPr lang="de-DE" altLang="de-DE" smtClean="0">
              <a:latin typeface="Arial" pitchFamily="34" charset="0"/>
              <a:ea typeface="ヒラギノ角ゴ Pro W3"/>
              <a:cs typeface="ヒラギノ角ゴ Pro W3"/>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de-DE" altLang="de-DE" smtClean="0">
              <a:latin typeface="Arial" pitchFamily="34" charset="0"/>
              <a:ea typeface="ヒラギノ角ゴ Pro W3"/>
              <a:cs typeface="ヒラギノ角ゴ Pro W3"/>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solidFill>
            <a:srgbClr val="FFFFFF"/>
          </a:solidFill>
          <a:ln/>
        </p:spPr>
      </p:sp>
      <p:sp>
        <p:nvSpPr>
          <p:cNvPr id="2662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de-DE" altLang="de-DE" smtClean="0">
              <a:latin typeface="Arial" pitchFamily="34" charset="0"/>
              <a:ea typeface="ヒラギノ角ゴ Pro W3"/>
              <a:cs typeface="ヒラギノ角ゴ Pro W3"/>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3884613" y="8686800"/>
            <a:ext cx="2973387" cy="457200"/>
          </a:xfrm>
          <a:prstGeom prst="rect">
            <a:avLst/>
          </a:prstGeom>
          <a:noFill/>
          <a:ln w="9525">
            <a:noFill/>
            <a:miter lim="800000"/>
            <a:headEnd/>
            <a:tailEnd/>
          </a:ln>
        </p:spPr>
        <p:txBody>
          <a:bodyPr lIns="91400" tIns="45702" rIns="91400" bIns="45702" anchor="b"/>
          <a:lstStyle/>
          <a:p>
            <a:pPr algn="r" defTabSz="989013" eaLnBrk="0" hangingPunct="0"/>
            <a:fld id="{958CA7E7-344B-4E42-9A93-F5443487E5CD}" type="slidenum">
              <a:rPr lang="de-DE" altLang="de-DE" sz="1200"/>
              <a:pPr algn="r" defTabSz="989013" eaLnBrk="0" hangingPunct="0"/>
              <a:t>11</a:t>
            </a:fld>
            <a:endParaRPr lang="de-DE" altLang="de-DE" sz="1200"/>
          </a:p>
        </p:txBody>
      </p:sp>
      <p:sp>
        <p:nvSpPr>
          <p:cNvPr id="27651" name="Rectangle 2"/>
          <p:cNvSpPr>
            <a:spLocks noGrp="1" noRot="1" noChangeAspect="1" noChangeArrowheads="1" noTextEdit="1"/>
          </p:cNvSpPr>
          <p:nvPr>
            <p:ph type="sldImg"/>
          </p:nvPr>
        </p:nvSpPr>
        <p:spPr>
          <a:solidFill>
            <a:srgbClr val="FFFFFF"/>
          </a:solidFill>
          <a:ln/>
        </p:spPr>
      </p:sp>
      <p:sp>
        <p:nvSpPr>
          <p:cNvPr id="27652" name="Rectangle 3"/>
          <p:cNvSpPr>
            <a:spLocks noGrp="1" noChangeArrowheads="1"/>
          </p:cNvSpPr>
          <p:nvPr>
            <p:ph type="body" idx="1"/>
          </p:nvPr>
        </p:nvSpPr>
        <p:spPr>
          <a:xfrm>
            <a:off x="914400" y="4344988"/>
            <a:ext cx="5029200" cy="4113212"/>
          </a:xfrm>
          <a:solidFill>
            <a:srgbClr val="FFFFFF"/>
          </a:solidFill>
          <a:ln>
            <a:solidFill>
              <a:srgbClr val="000000"/>
            </a:solidFill>
          </a:ln>
        </p:spPr>
        <p:txBody>
          <a:bodyPr lIns="91400" tIns="45702" rIns="91400" bIns="45702"/>
          <a:lstStyle/>
          <a:p>
            <a:pPr eaLnBrk="1" hangingPunct="1"/>
            <a:endParaRPr lang="en-US" altLang="de-DE" smtClean="0">
              <a:latin typeface="Arial" pitchFamily="34" charset="0"/>
              <a:ea typeface="ヒラギノ角ゴ Pro W3"/>
              <a:cs typeface="ヒラギノ角ゴ Pro W3"/>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B475C063-1CCE-4A8C-9BA4-DFF756DCC8E9}" type="slidenum">
              <a:rPr lang="de-DE" altLang="de-DE" smtClean="0">
                <a:latin typeface="Arial" pitchFamily="34" charset="0"/>
                <a:ea typeface="ヒラギノ角ゴ Pro W3"/>
                <a:cs typeface="ヒラギノ角ゴ Pro W3"/>
              </a:rPr>
              <a:pPr/>
              <a:t>2</a:t>
            </a:fld>
            <a:endParaRPr lang="de-DE" altLang="de-DE" smtClean="0">
              <a:latin typeface="Arial" pitchFamily="34" charset="0"/>
              <a:ea typeface="ヒラギノ角ゴ Pro W3"/>
              <a:cs typeface="ヒラギノ角ゴ Pro W3"/>
            </a:endParaRPr>
          </a:p>
        </p:txBody>
      </p:sp>
      <p:sp>
        <p:nvSpPr>
          <p:cNvPr id="18435" name="Rectangle 2"/>
          <p:cNvSpPr>
            <a:spLocks noGrp="1" noRot="1" noChangeAspect="1" noChangeArrowheads="1" noTextEdit="1"/>
          </p:cNvSpPr>
          <p:nvPr>
            <p:ph type="sldImg"/>
          </p:nvPr>
        </p:nvSpPr>
        <p:spPr>
          <a:solidFill>
            <a:srgbClr val="FFFFFF"/>
          </a:solidFill>
          <a:ln/>
        </p:spPr>
      </p:sp>
      <p:sp>
        <p:nvSpPr>
          <p:cNvPr id="184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de-DE" altLang="de-DE" smtClean="0">
              <a:latin typeface="Arial" pitchFamily="34" charset="0"/>
              <a:ea typeface="ヒラギノ角ゴ Pro W3"/>
              <a:cs typeface="ヒラギノ角ゴ Pro W3"/>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solidFill>
            <a:srgbClr val="FFFFFF"/>
          </a:solidFill>
          <a:ln/>
        </p:spPr>
      </p:sp>
      <p:sp>
        <p:nvSpPr>
          <p:cNvPr id="1945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de-DE" altLang="de-DE" smtClean="0">
              <a:latin typeface="Arial" pitchFamily="34" charset="0"/>
              <a:ea typeface="ヒラギノ角ゴ Pro W3"/>
              <a:cs typeface="ヒラギノ角ゴ Pro W3"/>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solidFill>
            <a:srgbClr val="FFFFFF"/>
          </a:solidFill>
          <a:ln/>
        </p:spPr>
      </p:sp>
      <p:sp>
        <p:nvSpPr>
          <p:cNvPr id="2048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de-DE" altLang="de-DE" smtClean="0">
              <a:latin typeface="Arial" pitchFamily="34" charset="0"/>
              <a:ea typeface="ヒラギノ角ゴ Pro W3"/>
              <a:cs typeface="ヒラギノ角ゴ Pro W3"/>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solidFill>
            <a:srgbClr val="FFFFFF"/>
          </a:solidFill>
          <a:ln/>
        </p:spPr>
      </p:sp>
      <p:sp>
        <p:nvSpPr>
          <p:cNvPr id="2150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de-DE" altLang="de-DE" smtClean="0">
              <a:latin typeface="Arial" pitchFamily="34" charset="0"/>
              <a:ea typeface="ヒラギノ角ゴ Pro W3"/>
              <a:cs typeface="ヒラギノ角ゴ Pro W3"/>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solidFill>
            <a:srgbClr val="FFFFFF"/>
          </a:solidFill>
          <a:ln/>
        </p:spPr>
      </p:sp>
      <p:sp>
        <p:nvSpPr>
          <p:cNvPr id="2253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de-DE" altLang="de-DE" smtClean="0">
              <a:latin typeface="Arial" pitchFamily="34" charset="0"/>
              <a:ea typeface="ヒラギノ角ゴ Pro W3"/>
              <a:cs typeface="ヒラギノ角ゴ Pro W3"/>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solidFill>
            <a:srgbClr val="FFFFFF"/>
          </a:solidFill>
          <a:ln/>
        </p:spPr>
      </p:sp>
      <p:sp>
        <p:nvSpPr>
          <p:cNvPr id="2355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de-DE" altLang="de-DE" smtClean="0">
              <a:latin typeface="Arial" pitchFamily="34" charset="0"/>
              <a:ea typeface="ヒラギノ角ゴ Pro W3"/>
              <a:cs typeface="ヒラギノ角ゴ Pro W3"/>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solidFill>
            <a:srgbClr val="FFFFFF"/>
          </a:solidFill>
          <a:ln/>
        </p:spPr>
      </p:sp>
      <p:sp>
        <p:nvSpPr>
          <p:cNvPr id="2457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de-DE" altLang="de-DE" smtClean="0">
              <a:latin typeface="Arial" pitchFamily="34" charset="0"/>
              <a:ea typeface="ヒラギノ角ゴ Pro W3"/>
              <a:cs typeface="ヒラギノ角ゴ Pro W3"/>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solidFill>
            <a:srgbClr val="FFFFFF"/>
          </a:solidFill>
          <a:ln/>
        </p:spPr>
      </p:sp>
      <p:sp>
        <p:nvSpPr>
          <p:cNvPr id="2560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de-DE" altLang="de-DE" smtClean="0">
              <a:latin typeface="Arial" pitchFamily="34" charset="0"/>
              <a:ea typeface="ヒラギノ角ゴ Pro W3"/>
              <a:cs typeface="ヒラギノ角ゴ Pro W3"/>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Mastertitelformat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p>
        </p:txBody>
      </p:sp>
      <p:sp>
        <p:nvSpPr>
          <p:cNvPr id="4" name="Rectangle 6"/>
          <p:cNvSpPr>
            <a:spLocks noGrp="1" noChangeArrowheads="1"/>
          </p:cNvSpPr>
          <p:nvPr>
            <p:ph type="sldNum" sz="quarter" idx="10"/>
          </p:nvPr>
        </p:nvSpPr>
        <p:spPr>
          <a:xfrm>
            <a:off x="6781800" y="6248400"/>
            <a:ext cx="1905000" cy="457200"/>
          </a:xfrm>
          <a:prstGeom prst="rect">
            <a:avLst/>
          </a:prstGeom>
        </p:spPr>
        <p:txBody>
          <a:bodyPr/>
          <a:lstStyle>
            <a:lvl1pPr eaLnBrk="0" hangingPunct="0">
              <a:defRPr>
                <a:latin typeface="Arial" charset="0"/>
                <a:ea typeface="ヒラギノ角ゴ Pro W3" pitchFamily="48" charset="-128"/>
                <a:cs typeface="+mn-cs"/>
              </a:defRPr>
            </a:lvl1pPr>
          </a:lstStyle>
          <a:p>
            <a:pPr>
              <a:defRPr/>
            </a:pPr>
            <a:fld id="{18C71DA7-E480-418E-9A32-E6B241E5A125}" type="slidenum">
              <a:rPr lang="de-DE"/>
              <a:pPr>
                <a:defRPr/>
              </a:pPr>
              <a:t>‹Nr.›</a:t>
            </a:fld>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6"/>
          <p:cNvSpPr>
            <a:spLocks noGrp="1" noChangeArrowheads="1"/>
          </p:cNvSpPr>
          <p:nvPr>
            <p:ph type="sldNum" sz="quarter" idx="10"/>
          </p:nvPr>
        </p:nvSpPr>
        <p:spPr>
          <a:xfrm>
            <a:off x="6781800" y="6248400"/>
            <a:ext cx="1905000" cy="457200"/>
          </a:xfrm>
          <a:prstGeom prst="rect">
            <a:avLst/>
          </a:prstGeom>
        </p:spPr>
        <p:txBody>
          <a:bodyPr/>
          <a:lstStyle>
            <a:lvl1pPr eaLnBrk="0" hangingPunct="0">
              <a:defRPr>
                <a:latin typeface="Arial" charset="0"/>
                <a:ea typeface="ヒラギノ角ゴ Pro W3" pitchFamily="48" charset="-128"/>
                <a:cs typeface="+mn-cs"/>
              </a:defRPr>
            </a:lvl1pPr>
          </a:lstStyle>
          <a:p>
            <a:pPr>
              <a:defRPr/>
            </a:pPr>
            <a:fld id="{D979636C-1071-4CC8-952E-CF81B4227B86}" type="slidenum">
              <a:rPr lang="de-DE"/>
              <a:pPr>
                <a:defRPr/>
              </a:pPr>
              <a:t>‹Nr.›</a:t>
            </a:fld>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6781800" y="6248400"/>
            <a:ext cx="1905000" cy="457200"/>
          </a:xfrm>
          <a:prstGeom prst="rect">
            <a:avLst/>
          </a:prstGeom>
        </p:spPr>
        <p:txBody>
          <a:bodyPr/>
          <a:lstStyle>
            <a:lvl1pPr eaLnBrk="0" hangingPunct="0">
              <a:defRPr>
                <a:latin typeface="Arial" charset="0"/>
                <a:ea typeface="ヒラギノ角ゴ Pro W3" pitchFamily="48" charset="-128"/>
                <a:cs typeface="+mn-cs"/>
              </a:defRPr>
            </a:lvl1pPr>
          </a:lstStyle>
          <a:p>
            <a:pPr>
              <a:defRPr/>
            </a:pPr>
            <a:fld id="{464F67D2-6039-4AF2-86AA-0EEDE24ECCF1}" type="slidenum">
              <a:rPr lang="de-DE"/>
              <a:pPr>
                <a:defRPr/>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330200"/>
            <a:ext cx="4953000" cy="7953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de-DE" altLang="de-DE" smtClean="0"/>
              <a:t>MASTERTITELFORMAT BEARBEITEN</a:t>
            </a:r>
          </a:p>
        </p:txBody>
      </p:sp>
      <p:sp>
        <p:nvSpPr>
          <p:cNvPr id="1027" name="Rectangle 3"/>
          <p:cNvSpPr>
            <a:spLocks noGrp="1" noChangeArrowheads="1"/>
          </p:cNvSpPr>
          <p:nvPr>
            <p:ph type="body" idx="1"/>
          </p:nvPr>
        </p:nvSpPr>
        <p:spPr bwMode="auto">
          <a:xfrm>
            <a:off x="323850" y="1981200"/>
            <a:ext cx="8001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ltLang="de-DE" smtClean="0"/>
              <a:t>Mastertextformat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pic>
        <p:nvPicPr>
          <p:cNvPr id="1028" name="Grafik 1"/>
          <p:cNvPicPr>
            <a:picLocks noChangeAspect="1"/>
          </p:cNvPicPr>
          <p:nvPr userDrawn="1"/>
        </p:nvPicPr>
        <p:blipFill>
          <a:blip r:embed="rId5"/>
          <a:srcRect/>
          <a:stretch>
            <a:fillRect/>
          </a:stretch>
        </p:blipFill>
        <p:spPr bwMode="auto">
          <a:xfrm>
            <a:off x="6011863" y="620713"/>
            <a:ext cx="2601912" cy="446087"/>
          </a:xfrm>
          <a:prstGeom prst="rect">
            <a:avLst/>
          </a:prstGeom>
          <a:noFill/>
          <a:ln w="9525">
            <a:noFill/>
            <a:miter lim="800000"/>
            <a:headEnd/>
            <a:tailEnd/>
          </a:ln>
        </p:spPr>
      </p:pic>
      <p:sp>
        <p:nvSpPr>
          <p:cNvPr id="1029" name="Textfeld 1"/>
          <p:cNvSpPr txBox="1">
            <a:spLocks noChangeArrowheads="1"/>
          </p:cNvSpPr>
          <p:nvPr userDrawn="1"/>
        </p:nvSpPr>
        <p:spPr bwMode="auto">
          <a:xfrm>
            <a:off x="7667625" y="6308725"/>
            <a:ext cx="1081088" cy="261938"/>
          </a:xfrm>
          <a:prstGeom prst="rect">
            <a:avLst/>
          </a:prstGeom>
          <a:noFill/>
          <a:ln>
            <a:noFill/>
          </a:ln>
          <a:extLst/>
        </p:spPr>
        <p:txBody>
          <a:bodyPr>
            <a:spAutoFit/>
          </a:bodyPr>
          <a:lstStyle>
            <a:lvl1pPr>
              <a:defRPr sz="2400">
                <a:solidFill>
                  <a:schemeClr val="tx1"/>
                </a:solidFill>
                <a:latin typeface="Arial" charset="0"/>
                <a:ea typeface="ヒラギノ角ゴ Pro W3" pitchFamily="16" charset="-128"/>
              </a:defRPr>
            </a:lvl1pPr>
            <a:lvl2pPr marL="742950" indent="-285750">
              <a:defRPr sz="2400">
                <a:solidFill>
                  <a:schemeClr val="tx1"/>
                </a:solidFill>
                <a:latin typeface="Arial" charset="0"/>
                <a:ea typeface="ヒラギノ角ゴ Pro W3" pitchFamily="16" charset="-128"/>
              </a:defRPr>
            </a:lvl2pPr>
            <a:lvl3pPr marL="1143000" indent="-228600">
              <a:defRPr sz="2400">
                <a:solidFill>
                  <a:schemeClr val="tx1"/>
                </a:solidFill>
                <a:latin typeface="Arial" charset="0"/>
                <a:ea typeface="ヒラギノ角ゴ Pro W3" pitchFamily="16" charset="-128"/>
              </a:defRPr>
            </a:lvl3pPr>
            <a:lvl4pPr marL="1600200" indent="-228600">
              <a:defRPr sz="2400">
                <a:solidFill>
                  <a:schemeClr val="tx1"/>
                </a:solidFill>
                <a:latin typeface="Arial" charset="0"/>
                <a:ea typeface="ヒラギノ角ゴ Pro W3" pitchFamily="16" charset="-128"/>
              </a:defRPr>
            </a:lvl4pPr>
            <a:lvl5pPr marL="2057400" indent="-228600">
              <a:defRPr sz="2400">
                <a:solidFill>
                  <a:schemeClr val="tx1"/>
                </a:solidFill>
                <a:latin typeface="Arial"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6" charset="-128"/>
              </a:defRPr>
            </a:lvl9pPr>
          </a:lstStyle>
          <a:p>
            <a:pPr algn="r" eaLnBrk="0" hangingPunct="0">
              <a:defRPr/>
            </a:pPr>
            <a:fld id="{A3A5438E-3E71-4016-BBDC-43EC24719132}" type="slidenum">
              <a:rPr lang="de-DE" altLang="de-DE" sz="1100" smtClean="0">
                <a:solidFill>
                  <a:srgbClr val="A8CC2F"/>
                </a:solidFill>
                <a:cs typeface="+mn-cs"/>
              </a:rPr>
              <a:pPr algn="r" eaLnBrk="0" hangingPunct="0">
                <a:defRPr/>
              </a:pPr>
              <a:t>‹Nr.›</a:t>
            </a:fld>
            <a:endParaRPr lang="de-DE" altLang="de-DE" smtClean="0">
              <a:solidFill>
                <a:srgbClr val="A8CC2F"/>
              </a:solidFill>
              <a:cs typeface="+mn-cs"/>
            </a:endParaRPr>
          </a:p>
        </p:txBody>
      </p:sp>
    </p:spTree>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Lst>
  <p:timing>
    <p:tnLst>
      <p:par>
        <p:cTn id="1" dur="indefinite" restart="never" nodeType="tmRoot"/>
      </p:par>
    </p:tnLst>
  </p:timing>
  <p:hf hdr="0" ftr="0" dt="0"/>
  <p:txStyles>
    <p:titleStyle>
      <a:lvl1pPr algn="l" rtl="0" eaLnBrk="0" fontAlgn="base" hangingPunct="0">
        <a:spcBef>
          <a:spcPct val="0"/>
        </a:spcBef>
        <a:spcAft>
          <a:spcPct val="0"/>
        </a:spcAft>
        <a:defRPr b="1">
          <a:solidFill>
            <a:srgbClr val="A8CC2F"/>
          </a:solidFill>
          <a:latin typeface="+mj-lt"/>
          <a:ea typeface="+mj-ea"/>
          <a:cs typeface="+mj-cs"/>
        </a:defRPr>
      </a:lvl1pPr>
      <a:lvl2pPr algn="l" rtl="0" eaLnBrk="0" fontAlgn="base" hangingPunct="0">
        <a:spcBef>
          <a:spcPct val="0"/>
        </a:spcBef>
        <a:spcAft>
          <a:spcPct val="0"/>
        </a:spcAft>
        <a:defRPr b="1">
          <a:solidFill>
            <a:srgbClr val="A8CC2F"/>
          </a:solidFill>
          <a:latin typeface="Arial" pitchFamily="-109" charset="0"/>
          <a:ea typeface="ヒラギノ角ゴ Pro W3" pitchFamily="-109" charset="-128"/>
          <a:cs typeface="ヒラギノ角ゴ Pro W3" pitchFamily="-109" charset="-128"/>
        </a:defRPr>
      </a:lvl2pPr>
      <a:lvl3pPr algn="l" rtl="0" eaLnBrk="0" fontAlgn="base" hangingPunct="0">
        <a:spcBef>
          <a:spcPct val="0"/>
        </a:spcBef>
        <a:spcAft>
          <a:spcPct val="0"/>
        </a:spcAft>
        <a:defRPr b="1">
          <a:solidFill>
            <a:srgbClr val="A8CC2F"/>
          </a:solidFill>
          <a:latin typeface="Arial" pitchFamily="-109" charset="0"/>
          <a:ea typeface="ヒラギノ角ゴ Pro W3" pitchFamily="-109" charset="-128"/>
          <a:cs typeface="ヒラギノ角ゴ Pro W3" pitchFamily="-109" charset="-128"/>
        </a:defRPr>
      </a:lvl3pPr>
      <a:lvl4pPr algn="l" rtl="0" eaLnBrk="0" fontAlgn="base" hangingPunct="0">
        <a:spcBef>
          <a:spcPct val="0"/>
        </a:spcBef>
        <a:spcAft>
          <a:spcPct val="0"/>
        </a:spcAft>
        <a:defRPr b="1">
          <a:solidFill>
            <a:srgbClr val="A8CC2F"/>
          </a:solidFill>
          <a:latin typeface="Arial" pitchFamily="-109" charset="0"/>
          <a:ea typeface="ヒラギノ角ゴ Pro W3" pitchFamily="-109" charset="-128"/>
          <a:cs typeface="ヒラギノ角ゴ Pro W3" pitchFamily="-109" charset="-128"/>
        </a:defRPr>
      </a:lvl4pPr>
      <a:lvl5pPr algn="l" rtl="0" eaLnBrk="0" fontAlgn="base" hangingPunct="0">
        <a:spcBef>
          <a:spcPct val="0"/>
        </a:spcBef>
        <a:spcAft>
          <a:spcPct val="0"/>
        </a:spcAft>
        <a:defRPr b="1">
          <a:solidFill>
            <a:srgbClr val="A8CC2F"/>
          </a:solidFill>
          <a:latin typeface="Arial" pitchFamily="-109" charset="0"/>
          <a:ea typeface="ヒラギノ角ゴ Pro W3" pitchFamily="-109" charset="-128"/>
          <a:cs typeface="ヒラギノ角ゴ Pro W3" pitchFamily="-109" charset="-128"/>
        </a:defRPr>
      </a:lvl5pPr>
      <a:lvl6pPr marL="457200" algn="l" rtl="0" fontAlgn="base">
        <a:spcBef>
          <a:spcPct val="0"/>
        </a:spcBef>
        <a:spcAft>
          <a:spcPct val="0"/>
        </a:spcAft>
        <a:defRPr b="1">
          <a:solidFill>
            <a:srgbClr val="A8CC2F"/>
          </a:solidFill>
          <a:latin typeface="Arial" pitchFamily="-109" charset="0"/>
          <a:ea typeface="ヒラギノ角ゴ Pro W3" pitchFamily="-109" charset="-128"/>
          <a:cs typeface="ヒラギノ角ゴ Pro W3" pitchFamily="-109" charset="-128"/>
        </a:defRPr>
      </a:lvl6pPr>
      <a:lvl7pPr marL="914400" algn="l" rtl="0" fontAlgn="base">
        <a:spcBef>
          <a:spcPct val="0"/>
        </a:spcBef>
        <a:spcAft>
          <a:spcPct val="0"/>
        </a:spcAft>
        <a:defRPr b="1">
          <a:solidFill>
            <a:srgbClr val="A8CC2F"/>
          </a:solidFill>
          <a:latin typeface="Arial" pitchFamily="-109" charset="0"/>
          <a:ea typeface="ヒラギノ角ゴ Pro W3" pitchFamily="-109" charset="-128"/>
          <a:cs typeface="ヒラギノ角ゴ Pro W3" pitchFamily="-109" charset="-128"/>
        </a:defRPr>
      </a:lvl7pPr>
      <a:lvl8pPr marL="1371600" algn="l" rtl="0" fontAlgn="base">
        <a:spcBef>
          <a:spcPct val="0"/>
        </a:spcBef>
        <a:spcAft>
          <a:spcPct val="0"/>
        </a:spcAft>
        <a:defRPr b="1">
          <a:solidFill>
            <a:srgbClr val="A8CC2F"/>
          </a:solidFill>
          <a:latin typeface="Arial" pitchFamily="-109" charset="0"/>
          <a:ea typeface="ヒラギノ角ゴ Pro W3" pitchFamily="-109" charset="-128"/>
          <a:cs typeface="ヒラギノ角ゴ Pro W3" pitchFamily="-109" charset="-128"/>
        </a:defRPr>
      </a:lvl8pPr>
      <a:lvl9pPr marL="1828800" algn="l" rtl="0" fontAlgn="base">
        <a:spcBef>
          <a:spcPct val="0"/>
        </a:spcBef>
        <a:spcAft>
          <a:spcPct val="0"/>
        </a:spcAft>
        <a:defRPr b="1">
          <a:solidFill>
            <a:srgbClr val="A8CC2F"/>
          </a:solidFill>
          <a:latin typeface="Arial" pitchFamily="-109" charset="0"/>
          <a:ea typeface="ヒラギノ角ゴ Pro W3" pitchFamily="-109" charset="-128"/>
          <a:cs typeface="ヒラギノ角ゴ Pro W3" pitchFamily="-109" charset="-128"/>
        </a:defRPr>
      </a:lvl9pPr>
    </p:titleStyle>
    <p:bodyStyle>
      <a:lvl1pPr marL="342900" indent="-342900" algn="l" rtl="0" eaLnBrk="0" fontAlgn="base" hangingPunct="0">
        <a:spcBef>
          <a:spcPct val="20000"/>
        </a:spcBef>
        <a:spcAft>
          <a:spcPct val="0"/>
        </a:spcAft>
        <a:defRPr sz="1600">
          <a:solidFill>
            <a:srgbClr val="414141"/>
          </a:solidFill>
          <a:latin typeface="+mn-lt"/>
          <a:ea typeface="+mn-ea"/>
          <a:cs typeface="+mn-cs"/>
        </a:defRPr>
      </a:lvl1pPr>
      <a:lvl2pPr marL="742950" indent="-285750" algn="l" rtl="0" eaLnBrk="0" fontAlgn="base" hangingPunct="0">
        <a:spcBef>
          <a:spcPct val="20000"/>
        </a:spcBef>
        <a:spcAft>
          <a:spcPct val="0"/>
        </a:spcAft>
        <a:defRPr sz="1600">
          <a:solidFill>
            <a:srgbClr val="414141"/>
          </a:solidFill>
          <a:latin typeface="+mn-lt"/>
          <a:ea typeface="+mn-ea"/>
          <a:cs typeface="+mn-cs"/>
        </a:defRPr>
      </a:lvl2pPr>
      <a:lvl3pPr marL="1143000" indent="-228600" algn="l" rtl="0" eaLnBrk="0" fontAlgn="base" hangingPunct="0">
        <a:spcBef>
          <a:spcPct val="20000"/>
        </a:spcBef>
        <a:spcAft>
          <a:spcPct val="0"/>
        </a:spcAft>
        <a:defRPr sz="1600">
          <a:solidFill>
            <a:srgbClr val="414141"/>
          </a:solidFill>
          <a:latin typeface="+mn-lt"/>
          <a:ea typeface="+mn-ea"/>
          <a:cs typeface="+mn-cs"/>
        </a:defRPr>
      </a:lvl3pPr>
      <a:lvl4pPr marL="1562100" indent="-228600" algn="l" rtl="0" eaLnBrk="0" fontAlgn="base" hangingPunct="0">
        <a:spcBef>
          <a:spcPct val="20000"/>
        </a:spcBef>
        <a:spcAft>
          <a:spcPct val="0"/>
        </a:spcAft>
        <a:defRPr sz="1600">
          <a:solidFill>
            <a:srgbClr val="414141"/>
          </a:solidFill>
          <a:latin typeface="+mn-lt"/>
          <a:ea typeface="+mn-ea"/>
          <a:cs typeface="+mn-cs"/>
        </a:defRPr>
      </a:lvl4pPr>
      <a:lvl5pPr marL="1981200" indent="-228600" algn="l" rtl="0" eaLnBrk="0" fontAlgn="base" hangingPunct="0">
        <a:spcBef>
          <a:spcPct val="20000"/>
        </a:spcBef>
        <a:spcAft>
          <a:spcPct val="0"/>
        </a:spcAft>
        <a:defRPr sz="1600">
          <a:solidFill>
            <a:srgbClr val="414141"/>
          </a:solidFill>
          <a:latin typeface="+mn-lt"/>
          <a:ea typeface="+mn-ea"/>
          <a:cs typeface="+mn-cs"/>
        </a:defRPr>
      </a:lvl5pPr>
      <a:lvl6pPr marL="2438400" indent="-228600" algn="l" rtl="0" fontAlgn="base">
        <a:spcBef>
          <a:spcPct val="20000"/>
        </a:spcBef>
        <a:spcAft>
          <a:spcPct val="0"/>
        </a:spcAft>
        <a:defRPr sz="1600">
          <a:solidFill>
            <a:srgbClr val="414141"/>
          </a:solidFill>
          <a:latin typeface="+mn-lt"/>
          <a:ea typeface="+mn-ea"/>
          <a:cs typeface="+mn-cs"/>
        </a:defRPr>
      </a:lvl6pPr>
      <a:lvl7pPr marL="2895600" indent="-228600" algn="l" rtl="0" fontAlgn="base">
        <a:spcBef>
          <a:spcPct val="20000"/>
        </a:spcBef>
        <a:spcAft>
          <a:spcPct val="0"/>
        </a:spcAft>
        <a:defRPr sz="1600">
          <a:solidFill>
            <a:srgbClr val="414141"/>
          </a:solidFill>
          <a:latin typeface="+mn-lt"/>
          <a:ea typeface="+mn-ea"/>
          <a:cs typeface="+mn-cs"/>
        </a:defRPr>
      </a:lvl7pPr>
      <a:lvl8pPr marL="3352800" indent="-228600" algn="l" rtl="0" fontAlgn="base">
        <a:spcBef>
          <a:spcPct val="20000"/>
        </a:spcBef>
        <a:spcAft>
          <a:spcPct val="0"/>
        </a:spcAft>
        <a:defRPr sz="1600">
          <a:solidFill>
            <a:srgbClr val="414141"/>
          </a:solidFill>
          <a:latin typeface="+mn-lt"/>
          <a:ea typeface="+mn-ea"/>
          <a:cs typeface="+mn-cs"/>
        </a:defRPr>
      </a:lvl8pPr>
      <a:lvl9pPr marL="3810000" indent="-228600" algn="l" rtl="0" fontAlgn="base">
        <a:spcBef>
          <a:spcPct val="20000"/>
        </a:spcBef>
        <a:spcAft>
          <a:spcPct val="0"/>
        </a:spcAft>
        <a:defRPr sz="1600">
          <a:solidFill>
            <a:srgbClr val="41414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267200" y="2286000"/>
            <a:ext cx="4697413" cy="4095750"/>
          </a:xfrm>
        </p:spPr>
        <p:txBody>
          <a:bodyPr anchor="ctr"/>
          <a:lstStyle/>
          <a:p>
            <a:pPr eaLnBrk="1" hangingPunct="1">
              <a:lnSpc>
                <a:spcPts val="2400"/>
              </a:lnSpc>
            </a:pPr>
            <a:r>
              <a:rPr lang="de-DE" altLang="de-DE" sz="2000" b="0" smtClean="0">
                <a:solidFill>
                  <a:srgbClr val="414141"/>
                </a:solidFill>
              </a:rPr>
              <a:t>04·03·2016</a:t>
            </a:r>
            <a:br>
              <a:rPr lang="de-DE" altLang="de-DE" sz="2000" b="0" smtClean="0">
                <a:solidFill>
                  <a:srgbClr val="414141"/>
                </a:solidFill>
              </a:rPr>
            </a:br>
            <a:r>
              <a:rPr lang="de-DE" altLang="de-DE" sz="2000" b="0" smtClean="0">
                <a:solidFill>
                  <a:srgbClr val="414141"/>
                </a:solidFill>
              </a:rPr>
              <a:t/>
            </a:r>
            <a:br>
              <a:rPr lang="de-DE" altLang="de-DE" sz="2000" b="0" smtClean="0">
                <a:solidFill>
                  <a:srgbClr val="414141"/>
                </a:solidFill>
              </a:rPr>
            </a:br>
            <a:r>
              <a:rPr lang="de-DE" altLang="de-DE" sz="2000" b="0" smtClean="0">
                <a:solidFill>
                  <a:srgbClr val="414141"/>
                </a:solidFill>
              </a:rPr>
              <a:t>DAIA-Tagung </a:t>
            </a:r>
            <a:br>
              <a:rPr lang="de-DE" altLang="de-DE" sz="2000" b="0" smtClean="0">
                <a:solidFill>
                  <a:srgbClr val="414141"/>
                </a:solidFill>
              </a:rPr>
            </a:br>
            <a:r>
              <a:rPr lang="de-DE" altLang="de-DE" sz="2000" b="0" smtClean="0">
                <a:solidFill>
                  <a:srgbClr val="414141"/>
                </a:solidFill>
              </a:rPr>
              <a:t/>
            </a:r>
            <a:br>
              <a:rPr lang="de-DE" altLang="de-DE" sz="2000" b="0" smtClean="0">
                <a:solidFill>
                  <a:srgbClr val="414141"/>
                </a:solidFill>
              </a:rPr>
            </a:br>
            <a:r>
              <a:rPr lang="de-DE" altLang="de-DE" sz="2000" b="0" smtClean="0">
                <a:solidFill>
                  <a:srgbClr val="414141"/>
                </a:solidFill>
              </a:rPr>
              <a:t>AG 3: </a:t>
            </a:r>
            <a:r>
              <a:rPr lang="de-DE" altLang="de-DE" sz="2000" smtClean="0">
                <a:solidFill>
                  <a:srgbClr val="414141"/>
                </a:solidFill>
              </a:rPr>
              <a:t>Strategische Partnerschaften – Innen- und Außenansichten </a:t>
            </a:r>
            <a:br>
              <a:rPr lang="de-DE" altLang="de-DE" sz="2000" smtClean="0">
                <a:solidFill>
                  <a:srgbClr val="414141"/>
                </a:solidFill>
              </a:rPr>
            </a:br>
            <a:r>
              <a:rPr lang="de-DE" altLang="de-DE" sz="2000" smtClean="0">
                <a:solidFill>
                  <a:srgbClr val="414141"/>
                </a:solidFill>
              </a:rPr>
              <a:t/>
            </a:r>
            <a:br>
              <a:rPr lang="de-DE" altLang="de-DE" sz="2000" smtClean="0">
                <a:solidFill>
                  <a:srgbClr val="414141"/>
                </a:solidFill>
              </a:rPr>
            </a:br>
            <a:r>
              <a:rPr lang="de-DE" altLang="de-DE" sz="1400" b="0" smtClean="0">
                <a:solidFill>
                  <a:srgbClr val="414141"/>
                </a:solidFill>
              </a:rPr>
              <a:t> </a:t>
            </a:r>
            <a:br>
              <a:rPr lang="de-DE" altLang="de-DE" sz="1400" b="0" smtClean="0">
                <a:solidFill>
                  <a:srgbClr val="414141"/>
                </a:solidFill>
              </a:rPr>
            </a:br>
            <a:r>
              <a:rPr lang="de-DE" altLang="de-DE" sz="1400" b="0" smtClean="0">
                <a:solidFill>
                  <a:srgbClr val="414141"/>
                </a:solidFill>
              </a:rPr>
              <a:t>Michael Mannel (BTU Cottbus–Senftenberg, </a:t>
            </a:r>
            <a:br>
              <a:rPr lang="de-DE" altLang="de-DE" sz="1400" b="0" smtClean="0">
                <a:solidFill>
                  <a:srgbClr val="414141"/>
                </a:solidFill>
              </a:rPr>
            </a:br>
            <a:r>
              <a:rPr lang="de-DE" altLang="de-DE" sz="1400" b="0" smtClean="0">
                <a:solidFill>
                  <a:srgbClr val="414141"/>
                </a:solidFill>
              </a:rPr>
              <a:t>International Relations Office, </a:t>
            </a:r>
            <a:br>
              <a:rPr lang="de-DE" altLang="de-DE" sz="1400" b="0" smtClean="0">
                <a:solidFill>
                  <a:srgbClr val="414141"/>
                </a:solidFill>
              </a:rPr>
            </a:br>
            <a:r>
              <a:rPr lang="de-DE" altLang="de-DE" sz="1400" b="0" smtClean="0">
                <a:solidFill>
                  <a:srgbClr val="414141"/>
                </a:solidFill>
              </a:rPr>
              <a:t>Referent für internationale Kooperationen)</a:t>
            </a:r>
            <a:r>
              <a:rPr lang="de-DE" altLang="de-DE" sz="2000" smtClean="0">
                <a:solidFill>
                  <a:srgbClr val="414141"/>
                </a:solidFill>
              </a:rPr>
              <a:t/>
            </a:r>
            <a:br>
              <a:rPr lang="de-DE" altLang="de-DE" sz="2000" smtClean="0">
                <a:solidFill>
                  <a:srgbClr val="414141"/>
                </a:solidFill>
              </a:rPr>
            </a:br>
            <a:r>
              <a:rPr lang="de-DE" altLang="de-DE" sz="2000" smtClean="0">
                <a:solidFill>
                  <a:srgbClr val="414141"/>
                </a:solidFill>
              </a:rPr>
              <a:t/>
            </a:r>
            <a:br>
              <a:rPr lang="de-DE" altLang="de-DE" sz="2000" smtClean="0">
                <a:solidFill>
                  <a:srgbClr val="414141"/>
                </a:solidFill>
              </a:rPr>
            </a:br>
            <a:endParaRPr lang="de-DE" altLang="de-DE" sz="2000" smtClean="0">
              <a:solidFill>
                <a:srgbClr val="414141"/>
              </a:solidFill>
            </a:endParaRPr>
          </a:p>
        </p:txBody>
      </p:sp>
      <p:sp>
        <p:nvSpPr>
          <p:cNvPr id="5123" name="Rectangle 5"/>
          <p:cNvSpPr>
            <a:spLocks noChangeArrowheads="1"/>
          </p:cNvSpPr>
          <p:nvPr/>
        </p:nvSpPr>
        <p:spPr bwMode="auto">
          <a:xfrm>
            <a:off x="7924800" y="6019800"/>
            <a:ext cx="762000" cy="533400"/>
          </a:xfrm>
          <a:prstGeom prst="rect">
            <a:avLst/>
          </a:prstGeom>
          <a:solidFill>
            <a:schemeClr val="bg1"/>
          </a:solidFill>
          <a:ln w="9525">
            <a:solidFill>
              <a:schemeClr val="bg1"/>
            </a:solidFill>
            <a:miter lim="800000"/>
            <a:headEnd/>
            <a:tailEnd/>
          </a:ln>
        </p:spPr>
        <p:txBody>
          <a:bodyPr wrap="none" anchor="ctr"/>
          <a:lstStyle/>
          <a:p>
            <a:pPr eaLnBrk="0" hangingPunct="0"/>
            <a:endParaRPr lang="de-DE" altLang="de-DE"/>
          </a:p>
        </p:txBody>
      </p:sp>
      <p:pic>
        <p:nvPicPr>
          <p:cNvPr id="5124" name="Picture 7" descr="keyvisual"/>
          <p:cNvPicPr>
            <a:picLocks noChangeAspect="1" noChangeArrowheads="1"/>
          </p:cNvPicPr>
          <p:nvPr/>
        </p:nvPicPr>
        <p:blipFill>
          <a:blip r:embed="rId3"/>
          <a:srcRect/>
          <a:stretch>
            <a:fillRect/>
          </a:stretch>
        </p:blipFill>
        <p:spPr bwMode="auto">
          <a:xfrm>
            <a:off x="0" y="2362200"/>
            <a:ext cx="4038600" cy="3387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457200" y="609600"/>
            <a:ext cx="4953000" cy="1143000"/>
          </a:xfrm>
          <a:prstGeom prst="rect">
            <a:avLst/>
          </a:prstGeom>
          <a:noFill/>
          <a:ln w="9525">
            <a:noFill/>
            <a:miter lim="800000"/>
            <a:headEnd/>
            <a:tailEnd/>
          </a:ln>
        </p:spPr>
        <p:txBody>
          <a:bodyPr/>
          <a:lstStyle/>
          <a:p>
            <a:r>
              <a:rPr lang="de-DE" altLang="de-DE" sz="1800" b="1">
                <a:solidFill>
                  <a:srgbClr val="FF33CC"/>
                </a:solidFill>
              </a:rPr>
              <a:t>07. Mehrwerte</a:t>
            </a:r>
          </a:p>
        </p:txBody>
      </p:sp>
      <p:graphicFrame>
        <p:nvGraphicFramePr>
          <p:cNvPr id="3" name="Diagramm 2"/>
          <p:cNvGraphicFramePr/>
          <p:nvPr>
            <p:extLst>
              <p:ext uri="{D42A27DB-BD31-4B8C-83A1-F6EECF244321}">
                <p14:modId xmlns:p14="http://schemas.microsoft.com/office/powerpoint/2010/main" val="2825081291"/>
              </p:ext>
            </p:extLst>
          </p:nvPr>
        </p:nvGraphicFramePr>
        <p:xfrm>
          <a:off x="179512" y="1412776"/>
          <a:ext cx="8856984"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descr="IKMZ_innen_Panorama_klein"/>
          <p:cNvPicPr>
            <a:picLocks noChangeAspect="1" noChangeArrowheads="1"/>
          </p:cNvPicPr>
          <p:nvPr/>
        </p:nvPicPr>
        <p:blipFill>
          <a:blip r:embed="rId3"/>
          <a:srcRect/>
          <a:stretch>
            <a:fillRect/>
          </a:stretch>
        </p:blipFill>
        <p:spPr bwMode="auto">
          <a:xfrm>
            <a:off x="539750" y="3160713"/>
            <a:ext cx="8604250" cy="2644775"/>
          </a:xfrm>
          <a:prstGeom prst="rect">
            <a:avLst/>
          </a:prstGeom>
          <a:noFill/>
          <a:ln w="9525">
            <a:noFill/>
            <a:miter lim="800000"/>
            <a:headEnd/>
            <a:tailEnd/>
          </a:ln>
        </p:spPr>
      </p:pic>
      <p:sp>
        <p:nvSpPr>
          <p:cNvPr id="15363" name="Text Box 7"/>
          <p:cNvSpPr txBox="1">
            <a:spLocks noChangeArrowheads="1"/>
          </p:cNvSpPr>
          <p:nvPr/>
        </p:nvSpPr>
        <p:spPr bwMode="auto">
          <a:xfrm>
            <a:off x="1187450" y="1773238"/>
            <a:ext cx="6480175" cy="1050925"/>
          </a:xfrm>
          <a:prstGeom prst="rect">
            <a:avLst/>
          </a:prstGeom>
          <a:noFill/>
          <a:ln w="9525">
            <a:noFill/>
            <a:miter lim="800000"/>
            <a:headEnd/>
            <a:tailEnd/>
          </a:ln>
        </p:spPr>
        <p:txBody>
          <a:bodyPr>
            <a:spAutoFit/>
          </a:bodyPr>
          <a:lstStyle/>
          <a:p>
            <a:pPr>
              <a:spcBef>
                <a:spcPct val="50000"/>
              </a:spcBef>
            </a:pPr>
            <a:r>
              <a:rPr lang="de-DE" altLang="de-DE" b="1"/>
              <a:t>Herzlichen Dank für Ihre Aufmerksamkeit!</a:t>
            </a:r>
          </a:p>
          <a:p>
            <a:pPr algn="ctr">
              <a:spcBef>
                <a:spcPct val="50000"/>
              </a:spcBef>
            </a:pPr>
            <a:r>
              <a:rPr lang="de-DE" altLang="de-DE" sz="1400"/>
              <a:t>Kontakt: michael.mannel@b-tu.de</a:t>
            </a:r>
          </a:p>
          <a:p>
            <a:pPr algn="ctr">
              <a:spcBef>
                <a:spcPct val="50000"/>
              </a:spcBef>
            </a:pPr>
            <a:endParaRPr lang="de-DE" altLang="de-DE" sz="12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ChangeArrowheads="1"/>
          </p:cNvSpPr>
          <p:nvPr/>
        </p:nvSpPr>
        <p:spPr bwMode="auto">
          <a:xfrm>
            <a:off x="250825" y="1341438"/>
            <a:ext cx="8713788" cy="4968875"/>
          </a:xfrm>
          <a:prstGeom prst="rect">
            <a:avLst/>
          </a:prstGeom>
          <a:noFill/>
          <a:ln w="9525">
            <a:noFill/>
            <a:miter lim="800000"/>
            <a:headEnd/>
            <a:tailEnd/>
          </a:ln>
        </p:spPr>
        <p:txBody>
          <a:bodyPr anchor="ctr"/>
          <a:lstStyle/>
          <a:p>
            <a:pPr>
              <a:lnSpc>
                <a:spcPts val="2400"/>
              </a:lnSpc>
              <a:defRPr/>
            </a:pPr>
            <a:r>
              <a:rPr lang="de-DE" altLang="de-DE" sz="1850" b="1" dirty="0">
                <a:solidFill>
                  <a:srgbClr val="FF33CC"/>
                </a:solidFill>
                <a:latin typeface="Arial" charset="0"/>
                <a:ea typeface="ヒラギノ角ゴ Pro W3" pitchFamily="16" charset="-128"/>
                <a:cs typeface="+mn-cs"/>
              </a:rPr>
              <a:t>Gliederung</a:t>
            </a:r>
          </a:p>
          <a:p>
            <a:pPr>
              <a:lnSpc>
                <a:spcPts val="2400"/>
              </a:lnSpc>
              <a:defRPr/>
            </a:pPr>
            <a:endParaRPr lang="de-DE" altLang="de-DE" sz="1850" dirty="0">
              <a:solidFill>
                <a:srgbClr val="A8CC2F"/>
              </a:solidFill>
              <a:latin typeface="Arial" charset="0"/>
              <a:ea typeface="ヒラギノ角ゴ Pro W3" pitchFamily="16" charset="-128"/>
              <a:cs typeface="+mn-cs"/>
            </a:endParaRPr>
          </a:p>
          <a:p>
            <a:pPr>
              <a:lnSpc>
                <a:spcPts val="2400"/>
              </a:lnSpc>
              <a:defRPr/>
            </a:pPr>
            <a:endParaRPr lang="de-DE" altLang="de-DE" sz="1850" dirty="0">
              <a:solidFill>
                <a:srgbClr val="A8CC2F"/>
              </a:solidFill>
              <a:latin typeface="Arial" charset="0"/>
              <a:ea typeface="ヒラギノ角ゴ Pro W3" pitchFamily="16" charset="-128"/>
              <a:cs typeface="+mn-cs"/>
            </a:endParaRPr>
          </a:p>
          <a:p>
            <a:pPr>
              <a:lnSpc>
                <a:spcPts val="2400"/>
              </a:lnSpc>
              <a:defRPr/>
            </a:pPr>
            <a:r>
              <a:rPr lang="de-DE" altLang="de-DE" sz="1850" dirty="0">
                <a:solidFill>
                  <a:srgbClr val="A5C300"/>
                </a:solidFill>
                <a:latin typeface="Arial" charset="0"/>
                <a:ea typeface="ヒラギノ角ゴ Pro W3" pitchFamily="16" charset="-128"/>
                <a:cs typeface="+mn-cs"/>
              </a:rPr>
              <a:t>01. Hintergrund und Problematisierung</a:t>
            </a:r>
          </a:p>
          <a:p>
            <a:pPr>
              <a:lnSpc>
                <a:spcPts val="2400"/>
              </a:lnSpc>
              <a:defRPr/>
            </a:pPr>
            <a:endParaRPr lang="de-DE" altLang="de-DE" sz="1850" dirty="0">
              <a:solidFill>
                <a:srgbClr val="A5C300"/>
              </a:solidFill>
              <a:latin typeface="Arial" charset="0"/>
              <a:ea typeface="ヒラギノ角ゴ Pro W3" pitchFamily="16" charset="-128"/>
              <a:cs typeface="+mn-cs"/>
            </a:endParaRPr>
          </a:p>
          <a:p>
            <a:pPr>
              <a:lnSpc>
                <a:spcPts val="2400"/>
              </a:lnSpc>
              <a:defRPr/>
            </a:pPr>
            <a:r>
              <a:rPr lang="de-DE" altLang="de-DE" sz="1850" dirty="0">
                <a:solidFill>
                  <a:srgbClr val="A5C300"/>
                </a:solidFill>
                <a:latin typeface="Arial" charset="0"/>
                <a:ea typeface="ヒラギノ角ゴ Pro W3" pitchFamily="16" charset="-128"/>
                <a:cs typeface="+mn-cs"/>
              </a:rPr>
              <a:t>02. Genese des Konzepts und Begriffsdefinition</a:t>
            </a:r>
          </a:p>
          <a:p>
            <a:pPr>
              <a:lnSpc>
                <a:spcPts val="2400"/>
              </a:lnSpc>
              <a:defRPr/>
            </a:pPr>
            <a:endParaRPr lang="de-DE" altLang="de-DE" sz="1850" dirty="0">
              <a:solidFill>
                <a:srgbClr val="A5C300"/>
              </a:solidFill>
              <a:latin typeface="Arial" charset="0"/>
              <a:ea typeface="ヒラギノ角ゴ Pro W3" pitchFamily="16" charset="-128"/>
              <a:cs typeface="+mn-cs"/>
            </a:endParaRPr>
          </a:p>
          <a:p>
            <a:pPr>
              <a:lnSpc>
                <a:spcPts val="2400"/>
              </a:lnSpc>
              <a:defRPr/>
            </a:pPr>
            <a:r>
              <a:rPr lang="de-DE" altLang="de-DE" sz="1850" dirty="0">
                <a:solidFill>
                  <a:srgbClr val="A5C300"/>
                </a:solidFill>
                <a:latin typeface="Arial" charset="0"/>
                <a:ea typeface="ヒラギノ角ゴ Pro W3" pitchFamily="16" charset="-128"/>
                <a:cs typeface="+mn-cs"/>
              </a:rPr>
              <a:t>03. Motive und Ziele</a:t>
            </a:r>
          </a:p>
          <a:p>
            <a:pPr>
              <a:lnSpc>
                <a:spcPts val="2400"/>
              </a:lnSpc>
              <a:defRPr/>
            </a:pPr>
            <a:endParaRPr lang="de-DE" altLang="de-DE" sz="1850" dirty="0">
              <a:solidFill>
                <a:srgbClr val="A5C300"/>
              </a:solidFill>
              <a:latin typeface="Arial" charset="0"/>
              <a:ea typeface="ヒラギノ角ゴ Pro W3" pitchFamily="16" charset="-128"/>
              <a:cs typeface="+mn-cs"/>
            </a:endParaRPr>
          </a:p>
          <a:p>
            <a:pPr>
              <a:lnSpc>
                <a:spcPts val="2400"/>
              </a:lnSpc>
              <a:defRPr/>
            </a:pPr>
            <a:r>
              <a:rPr lang="de-DE" altLang="de-DE" sz="1850" dirty="0">
                <a:solidFill>
                  <a:srgbClr val="A5C300"/>
                </a:solidFill>
                <a:latin typeface="Arial" charset="0"/>
                <a:ea typeface="ヒラギノ角ゴ Pro W3" pitchFamily="16" charset="-128"/>
                <a:cs typeface="+mn-cs"/>
              </a:rPr>
              <a:t>04. </a:t>
            </a:r>
            <a:r>
              <a:rPr lang="de-DE" altLang="de-DE" sz="1850" dirty="0" smtClean="0">
                <a:solidFill>
                  <a:srgbClr val="A5C300"/>
                </a:solidFill>
                <a:latin typeface="Arial" charset="0"/>
                <a:ea typeface="ヒラギノ角ゴ Pro W3" pitchFamily="16" charset="-128"/>
                <a:cs typeface="+mn-cs"/>
              </a:rPr>
              <a:t>Gestaltungsparameter</a:t>
            </a:r>
            <a:endParaRPr lang="de-DE" altLang="de-DE" sz="1850" dirty="0">
              <a:solidFill>
                <a:srgbClr val="A5C300"/>
              </a:solidFill>
              <a:latin typeface="Arial" charset="0"/>
              <a:ea typeface="ヒラギノ角ゴ Pro W3" pitchFamily="16" charset="-128"/>
              <a:cs typeface="+mn-cs"/>
            </a:endParaRPr>
          </a:p>
          <a:p>
            <a:pPr>
              <a:lnSpc>
                <a:spcPts val="2400"/>
              </a:lnSpc>
              <a:defRPr/>
            </a:pPr>
            <a:endParaRPr lang="de-DE" altLang="de-DE" sz="1850" dirty="0">
              <a:solidFill>
                <a:srgbClr val="A5C300"/>
              </a:solidFill>
              <a:latin typeface="Arial" charset="0"/>
              <a:ea typeface="ヒラギノ角ゴ Pro W3" pitchFamily="16" charset="-128"/>
              <a:cs typeface="+mn-cs"/>
            </a:endParaRPr>
          </a:p>
          <a:p>
            <a:pPr>
              <a:lnSpc>
                <a:spcPts val="2400"/>
              </a:lnSpc>
              <a:defRPr/>
            </a:pPr>
            <a:r>
              <a:rPr lang="de-DE" altLang="de-DE" sz="1850" dirty="0">
                <a:solidFill>
                  <a:srgbClr val="A5C300"/>
                </a:solidFill>
                <a:latin typeface="Arial" charset="0"/>
                <a:ea typeface="ヒラギノ角ゴ Pro W3" pitchFamily="16" charset="-128"/>
                <a:cs typeface="+mn-cs"/>
              </a:rPr>
              <a:t>05. Erfolgskritische Grundvoraussetzungen</a:t>
            </a:r>
          </a:p>
          <a:p>
            <a:pPr>
              <a:lnSpc>
                <a:spcPts val="2400"/>
              </a:lnSpc>
              <a:defRPr/>
            </a:pPr>
            <a:endParaRPr lang="de-DE" altLang="de-DE" sz="1850" dirty="0">
              <a:solidFill>
                <a:srgbClr val="A5C300"/>
              </a:solidFill>
              <a:latin typeface="Arial" charset="0"/>
              <a:ea typeface="ヒラギノ角ゴ Pro W3" pitchFamily="16" charset="-128"/>
              <a:cs typeface="+mn-cs"/>
            </a:endParaRPr>
          </a:p>
          <a:p>
            <a:pPr>
              <a:lnSpc>
                <a:spcPts val="2400"/>
              </a:lnSpc>
              <a:defRPr/>
            </a:pPr>
            <a:r>
              <a:rPr lang="de-DE" altLang="de-DE" sz="1850" dirty="0">
                <a:solidFill>
                  <a:srgbClr val="A5C300"/>
                </a:solidFill>
                <a:latin typeface="Arial" charset="0"/>
                <a:ea typeface="ヒラギノ角ゴ Pro W3" pitchFamily="16" charset="-128"/>
                <a:cs typeface="+mn-cs"/>
              </a:rPr>
              <a:t>06. Förderprogramme</a:t>
            </a:r>
          </a:p>
          <a:p>
            <a:pPr>
              <a:lnSpc>
                <a:spcPts val="2400"/>
              </a:lnSpc>
              <a:defRPr/>
            </a:pPr>
            <a:endParaRPr lang="de-DE" altLang="de-DE" sz="1850" dirty="0">
              <a:solidFill>
                <a:srgbClr val="A5C300"/>
              </a:solidFill>
              <a:latin typeface="Arial" charset="0"/>
              <a:ea typeface="ヒラギノ角ゴ Pro W3" pitchFamily="16" charset="-128"/>
              <a:cs typeface="+mn-cs"/>
            </a:endParaRPr>
          </a:p>
          <a:p>
            <a:pPr>
              <a:lnSpc>
                <a:spcPts val="2400"/>
              </a:lnSpc>
              <a:defRPr/>
            </a:pPr>
            <a:r>
              <a:rPr lang="de-DE" altLang="de-DE" sz="1850" dirty="0">
                <a:solidFill>
                  <a:srgbClr val="A5C300"/>
                </a:solidFill>
                <a:latin typeface="Arial" charset="0"/>
                <a:ea typeface="ヒラギノ角ゴ Pro W3" pitchFamily="16" charset="-128"/>
                <a:cs typeface="+mn-cs"/>
              </a:rPr>
              <a:t>07. Mehrwerte</a:t>
            </a:r>
          </a:p>
          <a:p>
            <a:pPr>
              <a:lnSpc>
                <a:spcPts val="2400"/>
              </a:lnSpc>
              <a:defRPr/>
            </a:pPr>
            <a:endParaRPr lang="de-DE" altLang="de-DE" sz="1850" dirty="0">
              <a:solidFill>
                <a:srgbClr val="A8CC2F"/>
              </a:solidFill>
              <a:latin typeface="Arial" charset="0"/>
              <a:ea typeface="ヒラギノ角ゴ Pro W3" pitchFamily="16" charset="-128"/>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4294967295"/>
          </p:nvPr>
        </p:nvSpPr>
        <p:spPr>
          <a:xfrm>
            <a:off x="250825" y="1268413"/>
            <a:ext cx="8713788" cy="5400675"/>
          </a:xfrm>
        </p:spPr>
        <p:txBody>
          <a:bodyPr/>
          <a:lstStyle/>
          <a:p>
            <a:pPr marL="180975" lvl="1" indent="-180975">
              <a:tabLst>
                <a:tab pos="177800" algn="l"/>
              </a:tabLst>
              <a:defRPr/>
            </a:pPr>
            <a:r>
              <a:rPr lang="de-DE" altLang="de-DE" sz="1500" b="1" dirty="0" smtClean="0">
                <a:solidFill>
                  <a:srgbClr val="A5C300"/>
                </a:solidFill>
              </a:rPr>
              <a:t>zunehmender internationaler Wettbewerb </a:t>
            </a:r>
            <a:r>
              <a:rPr lang="de-DE" altLang="de-DE" sz="1500" b="1" dirty="0" smtClean="0">
                <a:solidFill>
                  <a:srgbClr val="A5C300"/>
                </a:solidFill>
                <a:sym typeface="Wingdings" pitchFamily="2" charset="2"/>
              </a:rPr>
              <a:t></a:t>
            </a:r>
            <a:r>
              <a:rPr lang="de-DE" altLang="de-DE" sz="1500" b="1" dirty="0" smtClean="0">
                <a:solidFill>
                  <a:srgbClr val="A5C300"/>
                </a:solidFill>
              </a:rPr>
              <a:t> starke Internationalisierungsbestrebungen an HS</a:t>
            </a:r>
          </a:p>
          <a:p>
            <a:pPr marL="180975" lvl="1" indent="-180975">
              <a:tabLst>
                <a:tab pos="177800" algn="l"/>
              </a:tabLst>
              <a:defRPr/>
            </a:pPr>
            <a:endParaRPr lang="de-DE" altLang="de-DE" sz="1400" b="1" dirty="0" smtClean="0">
              <a:solidFill>
                <a:schemeClr val="tx1">
                  <a:lumMod val="75000"/>
                  <a:lumOff val="25000"/>
                </a:schemeClr>
              </a:solidFill>
            </a:endParaRPr>
          </a:p>
          <a:p>
            <a:pPr marL="180975" lvl="1" indent="-180975">
              <a:tabLst>
                <a:tab pos="177800" algn="l"/>
              </a:tabLst>
              <a:defRPr/>
            </a:pPr>
            <a:r>
              <a:rPr lang="de-DE" altLang="de-DE" sz="1500" b="1" dirty="0" smtClean="0">
                <a:solidFill>
                  <a:srgbClr val="A5C300"/>
                </a:solidFill>
              </a:rPr>
              <a:t>hoher Wettbewerbsdruck zwischen HS als eine der umfassendsten Herausforderungen</a:t>
            </a:r>
          </a:p>
          <a:p>
            <a:pPr marL="180975" lvl="1" indent="-180975">
              <a:buFont typeface="Courier New" pitchFamily="49" charset="0"/>
              <a:buChar char="o"/>
              <a:tabLst>
                <a:tab pos="177800" algn="l"/>
              </a:tabLst>
              <a:defRPr/>
            </a:pPr>
            <a:endParaRPr lang="de-DE" altLang="de-DE" sz="1400" b="1" dirty="0" smtClean="0">
              <a:solidFill>
                <a:schemeClr val="tx1">
                  <a:lumMod val="75000"/>
                  <a:lumOff val="25000"/>
                </a:schemeClr>
              </a:solidFill>
            </a:endParaRPr>
          </a:p>
          <a:p>
            <a:pPr marL="180975" lvl="1" indent="-180975">
              <a:tabLst>
                <a:tab pos="177800" algn="l"/>
              </a:tabLst>
              <a:defRPr/>
            </a:pPr>
            <a:r>
              <a:rPr lang="de-DE" altLang="de-DE" sz="1500" b="1" dirty="0" smtClean="0">
                <a:solidFill>
                  <a:srgbClr val="A5C300"/>
                </a:solidFill>
              </a:rPr>
              <a:t>Bedeutungsgewinn internationaler Kooperationen, um</a:t>
            </a:r>
          </a:p>
          <a:p>
            <a:pPr marL="581025" lvl="2" indent="-180975">
              <a:buFont typeface="Courier New" pitchFamily="49" charset="0"/>
              <a:buChar char="o"/>
              <a:tabLst>
                <a:tab pos="177800" algn="l"/>
              </a:tabLst>
              <a:defRPr/>
            </a:pPr>
            <a:r>
              <a:rPr lang="de-DE" altLang="de-DE" sz="1400" dirty="0" smtClean="0">
                <a:solidFill>
                  <a:schemeClr val="tx1"/>
                </a:solidFill>
              </a:rPr>
              <a:t>Leistungsfähigkeit unter globalen Wettbewerbsbedingungen aufrechtzuerhalten</a:t>
            </a:r>
          </a:p>
          <a:p>
            <a:pPr marL="581025" lvl="2" indent="-180975">
              <a:buFont typeface="Courier New" pitchFamily="49" charset="0"/>
              <a:buChar char="o"/>
              <a:tabLst>
                <a:tab pos="177800" algn="l"/>
              </a:tabLst>
              <a:defRPr/>
            </a:pPr>
            <a:r>
              <a:rPr lang="de-DE" altLang="de-DE" sz="1400" dirty="0" smtClean="0">
                <a:solidFill>
                  <a:schemeClr val="tx1"/>
                </a:solidFill>
              </a:rPr>
              <a:t>sein internationales Profil auf dem Bildungsmarkt zu schärfen</a:t>
            </a:r>
          </a:p>
          <a:p>
            <a:pPr marL="581025" lvl="2" indent="-180975">
              <a:buFont typeface="Courier New" pitchFamily="49" charset="0"/>
              <a:buChar char="o"/>
              <a:tabLst>
                <a:tab pos="177800" algn="l"/>
              </a:tabLst>
              <a:defRPr/>
            </a:pPr>
            <a:r>
              <a:rPr lang="de-DE" altLang="de-DE" sz="1400" dirty="0" smtClean="0">
                <a:solidFill>
                  <a:schemeClr val="tx1"/>
                </a:solidFill>
              </a:rPr>
              <a:t>Qualitätsverbesserungen in Studium, Lehre und Forschung zu erreichen</a:t>
            </a:r>
          </a:p>
          <a:p>
            <a:pPr marL="180975" lvl="1" indent="-180975">
              <a:buFont typeface="Courier New" pitchFamily="49" charset="0"/>
              <a:buChar char="o"/>
              <a:tabLst>
                <a:tab pos="177800" algn="l"/>
              </a:tabLst>
              <a:defRPr/>
            </a:pPr>
            <a:endParaRPr lang="de-DE" altLang="de-DE" sz="1400" b="1" dirty="0" smtClean="0">
              <a:solidFill>
                <a:schemeClr val="tx1">
                  <a:lumMod val="75000"/>
                  <a:lumOff val="25000"/>
                </a:schemeClr>
              </a:solidFill>
            </a:endParaRPr>
          </a:p>
          <a:p>
            <a:pPr marL="180975" lvl="1" indent="-180975">
              <a:tabLst>
                <a:tab pos="177800" algn="l"/>
              </a:tabLst>
              <a:defRPr/>
            </a:pPr>
            <a:r>
              <a:rPr lang="de-DE" altLang="de-DE" sz="1500" b="1" dirty="0" smtClean="0">
                <a:solidFill>
                  <a:srgbClr val="A5C300"/>
                </a:solidFill>
              </a:rPr>
              <a:t>Etablierung „Strategischer Partnerschaften“ </a:t>
            </a:r>
          </a:p>
          <a:p>
            <a:pPr marL="581025" lvl="2" indent="-180975">
              <a:buFont typeface="Courier New" pitchFamily="49" charset="0"/>
              <a:buChar char="o"/>
              <a:tabLst>
                <a:tab pos="177800" algn="l"/>
              </a:tabLst>
              <a:defRPr/>
            </a:pPr>
            <a:r>
              <a:rPr lang="de-DE" altLang="de-DE" sz="1400" dirty="0" smtClean="0">
                <a:solidFill>
                  <a:schemeClr val="tx1"/>
                </a:solidFill>
              </a:rPr>
              <a:t>Partnerschaften mit Hochschulen, die mit ihrem besonderen Renommee oder spezifischen Profil besonders gut zu dem der eigenen Institution passen oder es optimal ergänzen und maßgeblich zur Aufrechterhaltung bzw. Steigerung der eigenen Leistungsfähigkeit beitragen</a:t>
            </a:r>
          </a:p>
          <a:p>
            <a:pPr marL="581025" lvl="2" indent="-180975">
              <a:buFont typeface="Courier New" pitchFamily="49" charset="0"/>
              <a:buChar char="o"/>
              <a:tabLst>
                <a:tab pos="177800" algn="l"/>
              </a:tabLst>
              <a:defRPr/>
            </a:pPr>
            <a:endParaRPr lang="de-DE" altLang="de-DE" sz="1400" dirty="0" smtClean="0">
              <a:solidFill>
                <a:srgbClr val="FF33CC"/>
              </a:solidFill>
            </a:endParaRPr>
          </a:p>
          <a:p>
            <a:pPr marL="0" lvl="1" indent="0" algn="ctr">
              <a:lnSpc>
                <a:spcPct val="150000"/>
              </a:lnSpc>
              <a:tabLst>
                <a:tab pos="177800" algn="l"/>
              </a:tabLst>
              <a:defRPr/>
            </a:pPr>
            <a:endParaRPr lang="de-DE" altLang="de-DE" sz="1500" b="1" i="1" dirty="0" smtClean="0">
              <a:solidFill>
                <a:srgbClr val="A5C300"/>
              </a:solidFill>
            </a:endParaRPr>
          </a:p>
          <a:p>
            <a:pPr marL="0" lvl="1" indent="0" algn="ctr">
              <a:lnSpc>
                <a:spcPct val="150000"/>
              </a:lnSpc>
              <a:tabLst>
                <a:tab pos="177800" algn="l"/>
              </a:tabLst>
              <a:defRPr/>
            </a:pPr>
            <a:r>
              <a:rPr lang="de-DE" altLang="de-DE" sz="1500" b="1" i="1" dirty="0" smtClean="0">
                <a:solidFill>
                  <a:schemeClr val="tx1"/>
                </a:solidFill>
              </a:rPr>
              <a:t>Welche Bedeutung kommt dieser besonderen Kooperationsform im Internationalisierungsprozess von Hochschulen zu und unter welchen Voraussetzungen können sie eine internationalisierungsfördernde Wirkung an den Wissenschaftseinrichtungen erzielen? </a:t>
            </a:r>
          </a:p>
          <a:p>
            <a:pPr marL="0" indent="0">
              <a:tabLst>
                <a:tab pos="177800" algn="l"/>
              </a:tabLst>
              <a:defRPr/>
            </a:pPr>
            <a:endParaRPr lang="de-DE" altLang="de-DE" sz="1300" b="1" dirty="0" smtClean="0">
              <a:solidFill>
                <a:schemeClr val="tx1">
                  <a:lumMod val="75000"/>
                  <a:lumOff val="25000"/>
                </a:schemeClr>
              </a:solidFill>
            </a:endParaRPr>
          </a:p>
        </p:txBody>
      </p:sp>
      <p:sp>
        <p:nvSpPr>
          <p:cNvPr id="7171" name="Rectangle 2"/>
          <p:cNvSpPr>
            <a:spLocks noChangeArrowheads="1"/>
          </p:cNvSpPr>
          <p:nvPr/>
        </p:nvSpPr>
        <p:spPr bwMode="auto">
          <a:xfrm>
            <a:off x="457200" y="609600"/>
            <a:ext cx="4953000" cy="1143000"/>
          </a:xfrm>
          <a:prstGeom prst="rect">
            <a:avLst/>
          </a:prstGeom>
          <a:noFill/>
          <a:ln w="9525">
            <a:noFill/>
            <a:miter lim="800000"/>
            <a:headEnd/>
            <a:tailEnd/>
          </a:ln>
        </p:spPr>
        <p:txBody>
          <a:bodyPr/>
          <a:lstStyle/>
          <a:p>
            <a:r>
              <a:rPr lang="de-DE" altLang="de-DE" sz="1800" b="1">
                <a:solidFill>
                  <a:srgbClr val="FF33CC"/>
                </a:solidFill>
              </a:rPr>
              <a:t>01. Hintergrund und Problematisierung </a:t>
            </a:r>
          </a:p>
        </p:txBody>
      </p:sp>
      <p:cxnSp>
        <p:nvCxnSpPr>
          <p:cNvPr id="7172" name="Gewinkelte Verbindung 4"/>
          <p:cNvCxnSpPr>
            <a:cxnSpLocks noChangeShapeType="1"/>
          </p:cNvCxnSpPr>
          <p:nvPr/>
        </p:nvCxnSpPr>
        <p:spPr bwMode="auto">
          <a:xfrm>
            <a:off x="539750" y="4797425"/>
            <a:ext cx="863600" cy="647700"/>
          </a:xfrm>
          <a:prstGeom prst="bentConnector3">
            <a:avLst>
              <a:gd name="adj1" fmla="val 50000"/>
            </a:avLst>
          </a:prstGeom>
          <a:noFill/>
          <a:ln w="9525" algn="ctr">
            <a:solidFill>
              <a:schemeClr val="tx1"/>
            </a:solidFill>
            <a:round/>
            <a:headEnd/>
            <a:tailEnd type="arrow" w="med" len="med"/>
          </a:ln>
        </p:spPr>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4294967295"/>
          </p:nvPr>
        </p:nvSpPr>
        <p:spPr>
          <a:xfrm>
            <a:off x="457200" y="1268413"/>
            <a:ext cx="8435975" cy="5400675"/>
          </a:xfrm>
        </p:spPr>
        <p:txBody>
          <a:bodyPr/>
          <a:lstStyle/>
          <a:p>
            <a:pPr marL="180975" lvl="1" indent="-180975">
              <a:buFont typeface="Courier New" pitchFamily="49" charset="0"/>
              <a:buChar char="o"/>
              <a:tabLst>
                <a:tab pos="177800" algn="l"/>
              </a:tabLst>
              <a:defRPr/>
            </a:pPr>
            <a:endParaRPr lang="de-DE" altLang="de-DE" sz="1400" b="1" dirty="0" smtClean="0">
              <a:solidFill>
                <a:schemeClr val="tx1">
                  <a:lumMod val="75000"/>
                  <a:lumOff val="25000"/>
                </a:schemeClr>
              </a:solidFill>
            </a:endParaRPr>
          </a:p>
          <a:p>
            <a:pPr marL="180975" lvl="1" indent="-180975">
              <a:tabLst>
                <a:tab pos="177800" algn="l"/>
              </a:tabLst>
              <a:defRPr/>
            </a:pPr>
            <a:r>
              <a:rPr lang="de-DE" altLang="de-DE" sz="1500" b="1" dirty="0" smtClean="0">
                <a:solidFill>
                  <a:srgbClr val="A5C300"/>
                </a:solidFill>
              </a:rPr>
              <a:t>Konzept der Strategischen Partnerschaften stammt aus den Wirtschaftswissenschaften</a:t>
            </a:r>
          </a:p>
          <a:p>
            <a:pPr marL="180975" lvl="1" indent="-180975">
              <a:tabLst>
                <a:tab pos="177800" algn="l"/>
              </a:tabLst>
              <a:defRPr/>
            </a:pPr>
            <a:endParaRPr lang="de-DE" altLang="de-DE" sz="1500" b="1" dirty="0" smtClean="0">
              <a:solidFill>
                <a:srgbClr val="A5C300"/>
              </a:solidFill>
            </a:endParaRPr>
          </a:p>
          <a:p>
            <a:pPr marL="180975" lvl="1" indent="-180975">
              <a:tabLst>
                <a:tab pos="177800" algn="l"/>
              </a:tabLst>
              <a:defRPr/>
            </a:pPr>
            <a:endParaRPr lang="de-DE" altLang="de-DE" sz="1500" b="1" dirty="0" smtClean="0">
              <a:solidFill>
                <a:srgbClr val="A5C300"/>
              </a:solidFill>
            </a:endParaRPr>
          </a:p>
          <a:p>
            <a:pPr marL="180975" lvl="1" indent="-180975">
              <a:tabLst>
                <a:tab pos="177800" algn="l"/>
              </a:tabLst>
              <a:defRPr/>
            </a:pPr>
            <a:r>
              <a:rPr lang="de-DE" altLang="de-DE" sz="1500" b="1" dirty="0" smtClean="0">
                <a:solidFill>
                  <a:srgbClr val="A5C300"/>
                </a:solidFill>
              </a:rPr>
              <a:t>Vereinigung Forschungsgebiete ‚Unternehmensstrategie‘ &amp; ‚Unternehmenskooperationen‘</a:t>
            </a:r>
          </a:p>
          <a:p>
            <a:pPr marL="180975" lvl="1" indent="-180975">
              <a:tabLst>
                <a:tab pos="177800" algn="l"/>
              </a:tabLst>
              <a:defRPr/>
            </a:pPr>
            <a:r>
              <a:rPr lang="de-DE" altLang="de-DE" sz="1500" b="1" dirty="0" smtClean="0">
                <a:solidFill>
                  <a:srgbClr val="A5C300"/>
                </a:solidFill>
              </a:rPr>
              <a:t>	</a:t>
            </a:r>
          </a:p>
          <a:p>
            <a:pPr marL="180975" lvl="1" indent="-180975">
              <a:tabLst>
                <a:tab pos="177800" algn="l"/>
              </a:tabLst>
              <a:defRPr/>
            </a:pPr>
            <a:endParaRPr lang="de-DE" altLang="de-DE" sz="1500" b="1" dirty="0" smtClean="0">
              <a:solidFill>
                <a:srgbClr val="A5C300"/>
              </a:solidFill>
            </a:endParaRPr>
          </a:p>
          <a:p>
            <a:pPr marL="180975" lvl="1" indent="-180975">
              <a:tabLst>
                <a:tab pos="177800" algn="l"/>
              </a:tabLst>
              <a:defRPr/>
            </a:pPr>
            <a:r>
              <a:rPr lang="de-DE" altLang="de-DE" sz="1500" b="1" dirty="0" smtClean="0">
                <a:solidFill>
                  <a:srgbClr val="A5C300"/>
                </a:solidFill>
              </a:rPr>
              <a:t>zahlreiche wirtschaftswissenschaftliche Begriffsdefinitionen </a:t>
            </a:r>
            <a:r>
              <a:rPr lang="de-DE" altLang="de-DE" sz="1500" b="1" dirty="0" smtClean="0">
                <a:solidFill>
                  <a:srgbClr val="A5C300"/>
                </a:solidFill>
                <a:sym typeface="Wingdings" panose="05000000000000000000" pitchFamily="2" charset="2"/>
              </a:rPr>
              <a:t> zentrale Merkmale:</a:t>
            </a:r>
            <a:endParaRPr lang="de-DE" altLang="de-DE" sz="1500" b="1" dirty="0" smtClean="0">
              <a:solidFill>
                <a:srgbClr val="A5C300"/>
              </a:solidFill>
            </a:endParaRPr>
          </a:p>
          <a:p>
            <a:pPr marL="180975" lvl="1" indent="-180975">
              <a:buFont typeface="Courier New" pitchFamily="49" charset="0"/>
              <a:buChar char="o"/>
              <a:tabLst>
                <a:tab pos="177800" algn="l"/>
              </a:tabLst>
              <a:defRPr/>
            </a:pPr>
            <a:endParaRPr lang="de-DE" altLang="de-DE" sz="1400" b="1" dirty="0" smtClean="0">
              <a:solidFill>
                <a:schemeClr val="tx1">
                  <a:lumMod val="75000"/>
                  <a:lumOff val="25000"/>
                </a:schemeClr>
              </a:solidFill>
            </a:endParaRPr>
          </a:p>
          <a:p>
            <a:pPr marL="685800" lvl="2" indent="-285750">
              <a:buFont typeface="Wingdings" panose="05000000000000000000" pitchFamily="2" charset="2"/>
              <a:buChar char="Ø"/>
              <a:tabLst>
                <a:tab pos="177800" algn="l"/>
              </a:tabLst>
              <a:defRPr/>
            </a:pPr>
            <a:r>
              <a:rPr lang="de-DE" altLang="de-DE" sz="1500" dirty="0" smtClean="0">
                <a:solidFill>
                  <a:schemeClr val="tx1"/>
                </a:solidFill>
              </a:rPr>
              <a:t>auf </a:t>
            </a:r>
            <a:r>
              <a:rPr lang="de-DE" altLang="de-DE" sz="1500" dirty="0">
                <a:solidFill>
                  <a:schemeClr val="tx1"/>
                </a:solidFill>
              </a:rPr>
              <a:t>Zeit </a:t>
            </a:r>
            <a:r>
              <a:rPr lang="de-DE" altLang="de-DE" sz="1500" dirty="0" smtClean="0">
                <a:solidFill>
                  <a:schemeClr val="tx1"/>
                </a:solidFill>
              </a:rPr>
              <a:t>vereinbarte, vertraglich geregelte </a:t>
            </a:r>
            <a:r>
              <a:rPr lang="de-DE" altLang="de-DE" sz="1500" dirty="0">
                <a:solidFill>
                  <a:schemeClr val="tx1"/>
                </a:solidFill>
              </a:rPr>
              <a:t>Zusammenarbeit von mindestens zwei rechtlich, finanziell und wirtschaftlich unabhängigen Firmen</a:t>
            </a:r>
          </a:p>
          <a:p>
            <a:pPr marL="685800" lvl="2" indent="-285750">
              <a:buFont typeface="Wingdings" panose="05000000000000000000" pitchFamily="2" charset="2"/>
              <a:buChar char="Ø"/>
              <a:tabLst>
                <a:tab pos="177800" algn="l"/>
              </a:tabLst>
              <a:defRPr/>
            </a:pPr>
            <a:r>
              <a:rPr lang="de-DE" altLang="de-DE" sz="1500" dirty="0" smtClean="0">
                <a:solidFill>
                  <a:schemeClr val="tx1"/>
                </a:solidFill>
              </a:rPr>
              <a:t>längerfristige Ausrichtung und strategische Bedeutung für die Partner</a:t>
            </a:r>
          </a:p>
          <a:p>
            <a:pPr marL="685800" lvl="2" indent="-285750">
              <a:buFont typeface="Wingdings" panose="05000000000000000000" pitchFamily="2" charset="2"/>
              <a:buChar char="Ø"/>
              <a:tabLst>
                <a:tab pos="177800" algn="l"/>
              </a:tabLst>
              <a:defRPr/>
            </a:pPr>
            <a:r>
              <a:rPr lang="de-DE" altLang="de-DE" sz="1500" dirty="0" smtClean="0">
                <a:solidFill>
                  <a:schemeClr val="tx1"/>
                </a:solidFill>
              </a:rPr>
              <a:t>proaktive Planung </a:t>
            </a:r>
          </a:p>
          <a:p>
            <a:pPr marL="685800" lvl="2" indent="-285750">
              <a:buFont typeface="Wingdings" panose="05000000000000000000" pitchFamily="2" charset="2"/>
              <a:buChar char="Ø"/>
              <a:tabLst>
                <a:tab pos="177800" algn="l"/>
              </a:tabLst>
              <a:defRPr/>
            </a:pPr>
            <a:r>
              <a:rPr lang="de-DE" altLang="de-DE" sz="1500" dirty="0" smtClean="0">
                <a:solidFill>
                  <a:schemeClr val="tx1"/>
                </a:solidFill>
              </a:rPr>
              <a:t>ökonomischer Blickwinkel </a:t>
            </a:r>
          </a:p>
          <a:p>
            <a:pPr marL="685800" lvl="2" indent="-285750">
              <a:buFont typeface="Wingdings" panose="05000000000000000000" pitchFamily="2" charset="2"/>
              <a:buChar char="Ø"/>
              <a:tabLst>
                <a:tab pos="177800" algn="l"/>
              </a:tabLst>
              <a:defRPr/>
            </a:pPr>
            <a:r>
              <a:rPr lang="de-DE" altLang="de-DE" sz="1500" dirty="0" smtClean="0">
                <a:solidFill>
                  <a:schemeClr val="tx1"/>
                </a:solidFill>
              </a:rPr>
              <a:t>Ziel einer langfristigen Existenzsicherung der beteiligten Partner durch den gemeinsamen Aufbau und Erhalt von Erfolgspotentialen</a:t>
            </a:r>
          </a:p>
          <a:p>
            <a:pPr marL="685800" lvl="2" indent="-285750">
              <a:buFont typeface="Wingdings" panose="05000000000000000000" pitchFamily="2" charset="2"/>
              <a:buChar char="Ø"/>
              <a:tabLst>
                <a:tab pos="177800" algn="l"/>
              </a:tabLst>
              <a:defRPr/>
            </a:pPr>
            <a:r>
              <a:rPr lang="de-DE" altLang="de-DE" sz="1500" dirty="0" smtClean="0">
                <a:solidFill>
                  <a:schemeClr val="tx1"/>
                </a:solidFill>
              </a:rPr>
              <a:t>Erzielung von bedeutenden Wettbewerbsvorteilen auf bestimmten Geschäftsfeldern </a:t>
            </a:r>
            <a:r>
              <a:rPr lang="de-DE" altLang="de-DE" sz="1500" dirty="0">
                <a:solidFill>
                  <a:schemeClr val="tx1"/>
                </a:solidFill>
              </a:rPr>
              <a:t>/</a:t>
            </a:r>
            <a:r>
              <a:rPr lang="de-DE" altLang="de-DE" sz="1500" dirty="0" smtClean="0">
                <a:solidFill>
                  <a:schemeClr val="tx1"/>
                </a:solidFill>
              </a:rPr>
              <a:t> in bestimmten Märkten</a:t>
            </a:r>
          </a:p>
          <a:p>
            <a:pPr marL="581025" lvl="2" indent="-180975">
              <a:buFont typeface="Courier New" pitchFamily="49" charset="0"/>
              <a:buChar char="o"/>
              <a:tabLst>
                <a:tab pos="177800" algn="l"/>
              </a:tabLst>
              <a:defRPr/>
            </a:pPr>
            <a:endParaRPr lang="de-DE" altLang="de-DE" sz="1400" dirty="0" smtClean="0">
              <a:solidFill>
                <a:schemeClr val="tx1"/>
              </a:solidFill>
            </a:endParaRPr>
          </a:p>
          <a:p>
            <a:pPr marL="581025" lvl="2" indent="-180975">
              <a:buFont typeface="Courier New" pitchFamily="49" charset="0"/>
              <a:buChar char="o"/>
              <a:tabLst>
                <a:tab pos="177800" algn="l"/>
              </a:tabLst>
              <a:defRPr/>
            </a:pPr>
            <a:endParaRPr lang="de-DE" altLang="de-DE" sz="1400" dirty="0" smtClean="0">
              <a:solidFill>
                <a:schemeClr val="tx1"/>
              </a:solidFill>
            </a:endParaRPr>
          </a:p>
          <a:p>
            <a:pPr marL="581025" lvl="2" indent="-180975">
              <a:buFont typeface="Courier New" pitchFamily="49" charset="0"/>
              <a:buChar char="o"/>
              <a:tabLst>
                <a:tab pos="177800" algn="l"/>
              </a:tabLst>
              <a:defRPr/>
            </a:pPr>
            <a:endParaRPr lang="de-DE" altLang="de-DE" sz="1400" dirty="0" smtClean="0">
              <a:solidFill>
                <a:schemeClr val="tx1"/>
              </a:solidFill>
            </a:endParaRPr>
          </a:p>
          <a:p>
            <a:pPr marL="0" indent="0">
              <a:tabLst>
                <a:tab pos="177800" algn="l"/>
              </a:tabLst>
              <a:defRPr/>
            </a:pPr>
            <a:endParaRPr lang="de-DE" altLang="de-DE" sz="1300" b="1" dirty="0" smtClean="0">
              <a:solidFill>
                <a:schemeClr val="tx1">
                  <a:lumMod val="75000"/>
                  <a:lumOff val="25000"/>
                </a:schemeClr>
              </a:solidFill>
            </a:endParaRPr>
          </a:p>
        </p:txBody>
      </p:sp>
      <p:sp>
        <p:nvSpPr>
          <p:cNvPr id="8195" name="Rectangle 2"/>
          <p:cNvSpPr>
            <a:spLocks noChangeArrowheads="1"/>
          </p:cNvSpPr>
          <p:nvPr/>
        </p:nvSpPr>
        <p:spPr bwMode="auto">
          <a:xfrm>
            <a:off x="457200" y="609600"/>
            <a:ext cx="4953000" cy="1143000"/>
          </a:xfrm>
          <a:prstGeom prst="rect">
            <a:avLst/>
          </a:prstGeom>
          <a:noFill/>
          <a:ln w="9525">
            <a:noFill/>
            <a:miter lim="800000"/>
            <a:headEnd/>
            <a:tailEnd/>
          </a:ln>
        </p:spPr>
        <p:txBody>
          <a:bodyPr/>
          <a:lstStyle/>
          <a:p>
            <a:r>
              <a:rPr lang="de-DE" altLang="de-DE" sz="1800" b="1">
                <a:solidFill>
                  <a:srgbClr val="FF33CC"/>
                </a:solidFill>
              </a:rPr>
              <a:t>02. Genese des Konzepts und Begriffsdefinition (I)</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4294967295"/>
          </p:nvPr>
        </p:nvSpPr>
        <p:spPr>
          <a:xfrm>
            <a:off x="457200" y="1268413"/>
            <a:ext cx="8435975" cy="2089150"/>
          </a:xfrm>
        </p:spPr>
        <p:txBody>
          <a:bodyPr/>
          <a:lstStyle/>
          <a:p>
            <a:pPr marL="180975" lvl="1" indent="-180975">
              <a:buFont typeface="Courier New" pitchFamily="49" charset="0"/>
              <a:buChar char="o"/>
              <a:tabLst>
                <a:tab pos="177800" algn="l"/>
              </a:tabLst>
              <a:defRPr/>
            </a:pPr>
            <a:endParaRPr lang="de-DE" altLang="de-DE" sz="1400" b="1" dirty="0" smtClean="0">
              <a:solidFill>
                <a:schemeClr val="tx1">
                  <a:lumMod val="75000"/>
                  <a:lumOff val="25000"/>
                </a:schemeClr>
              </a:solidFill>
            </a:endParaRPr>
          </a:p>
          <a:p>
            <a:pPr marL="180975" lvl="1" indent="-180975">
              <a:buFont typeface="Courier New" pitchFamily="49" charset="0"/>
              <a:buChar char="o"/>
              <a:tabLst>
                <a:tab pos="177800" algn="l"/>
              </a:tabLst>
              <a:defRPr/>
            </a:pPr>
            <a:endParaRPr lang="de-DE" altLang="de-DE" sz="1400" b="1" dirty="0" smtClean="0">
              <a:solidFill>
                <a:schemeClr val="tx1">
                  <a:lumMod val="75000"/>
                  <a:lumOff val="25000"/>
                </a:schemeClr>
              </a:solidFill>
            </a:endParaRPr>
          </a:p>
          <a:p>
            <a:pPr marL="180975" lvl="1" indent="-180975">
              <a:tabLst>
                <a:tab pos="177800" algn="l"/>
              </a:tabLst>
              <a:defRPr/>
            </a:pPr>
            <a:r>
              <a:rPr lang="de-DE" altLang="de-DE" sz="1500" b="1" dirty="0" smtClean="0">
                <a:solidFill>
                  <a:srgbClr val="A5C300"/>
                </a:solidFill>
              </a:rPr>
              <a:t>bislang keine Arbeiten, die Konzept der strategischen Partnerschaften im Internationalisierungsprozess von HS analysiert und begrifflich eingeordnet haben</a:t>
            </a:r>
          </a:p>
          <a:p>
            <a:pPr marL="180975" lvl="1" indent="-180975">
              <a:buFont typeface="Courier New" pitchFamily="49" charset="0"/>
              <a:buChar char="o"/>
              <a:tabLst>
                <a:tab pos="177800" algn="l"/>
              </a:tabLst>
              <a:defRPr/>
            </a:pPr>
            <a:endParaRPr lang="de-DE" altLang="de-DE" sz="1500" b="1" dirty="0" smtClean="0">
              <a:solidFill>
                <a:srgbClr val="A5C300"/>
              </a:solidFill>
            </a:endParaRPr>
          </a:p>
          <a:p>
            <a:pPr marL="180975" lvl="1" indent="-180975">
              <a:tabLst>
                <a:tab pos="177800" algn="l"/>
              </a:tabLst>
              <a:defRPr/>
            </a:pPr>
            <a:r>
              <a:rPr lang="de-DE" altLang="de-DE" sz="1500" b="1" dirty="0" smtClean="0">
                <a:solidFill>
                  <a:srgbClr val="A5C300"/>
                </a:solidFill>
              </a:rPr>
              <a:t>bloße Übertragung der wirtschaftswissenschaftlichen Definitionen auf HS-Sektor nicht zielführend </a:t>
            </a:r>
            <a:r>
              <a:rPr lang="de-DE" altLang="de-DE" sz="1500" b="1" dirty="0" smtClean="0">
                <a:solidFill>
                  <a:srgbClr val="A5C300"/>
                </a:solidFill>
                <a:sym typeface="Wingdings" pitchFamily="2" charset="2"/>
              </a:rPr>
              <a:t></a:t>
            </a:r>
            <a:r>
              <a:rPr lang="de-DE" altLang="de-DE" sz="1500" b="1" dirty="0" smtClean="0">
                <a:solidFill>
                  <a:srgbClr val="A5C300"/>
                </a:solidFill>
              </a:rPr>
              <a:t> eigene </a:t>
            </a:r>
            <a:r>
              <a:rPr lang="de-DE" altLang="de-DE" sz="1500" b="1" dirty="0" smtClean="0">
                <a:solidFill>
                  <a:srgbClr val="A5C300"/>
                </a:solidFill>
              </a:rPr>
              <a:t>Begriffsdefinition (M. Mannel):</a:t>
            </a:r>
            <a:endParaRPr lang="de-DE" altLang="de-DE" sz="1500" b="1" dirty="0" smtClean="0">
              <a:solidFill>
                <a:srgbClr val="A5C300"/>
              </a:solidFill>
            </a:endParaRPr>
          </a:p>
          <a:p>
            <a:pPr marL="180975" lvl="1" indent="-180975">
              <a:tabLst>
                <a:tab pos="177800" algn="l"/>
              </a:tabLst>
              <a:defRPr/>
            </a:pPr>
            <a:r>
              <a:rPr lang="de-DE" altLang="de-DE" sz="1300" b="1" dirty="0" smtClean="0">
                <a:solidFill>
                  <a:schemeClr val="tx1">
                    <a:lumMod val="75000"/>
                    <a:lumOff val="25000"/>
                  </a:schemeClr>
                </a:solidFill>
              </a:rPr>
              <a:t>	</a:t>
            </a:r>
          </a:p>
          <a:p>
            <a:pPr marL="180975" lvl="1" indent="-180975">
              <a:tabLst>
                <a:tab pos="177800" algn="l"/>
              </a:tabLst>
              <a:defRPr/>
            </a:pPr>
            <a:r>
              <a:rPr lang="de-DE" altLang="de-DE" sz="1500" b="1" dirty="0" smtClean="0">
                <a:solidFill>
                  <a:schemeClr val="tx1">
                    <a:lumMod val="75000"/>
                    <a:lumOff val="25000"/>
                  </a:schemeClr>
                </a:solidFill>
              </a:rPr>
              <a:t>  </a:t>
            </a:r>
          </a:p>
        </p:txBody>
      </p:sp>
      <p:sp>
        <p:nvSpPr>
          <p:cNvPr id="9219" name="Rectangle 2"/>
          <p:cNvSpPr>
            <a:spLocks noChangeArrowheads="1"/>
          </p:cNvSpPr>
          <p:nvPr/>
        </p:nvSpPr>
        <p:spPr bwMode="auto">
          <a:xfrm>
            <a:off x="457200" y="609600"/>
            <a:ext cx="4953000" cy="1143000"/>
          </a:xfrm>
          <a:prstGeom prst="rect">
            <a:avLst/>
          </a:prstGeom>
          <a:noFill/>
          <a:ln w="9525">
            <a:noFill/>
            <a:miter lim="800000"/>
            <a:headEnd/>
            <a:tailEnd/>
          </a:ln>
        </p:spPr>
        <p:txBody>
          <a:bodyPr/>
          <a:lstStyle/>
          <a:p>
            <a:r>
              <a:rPr lang="de-DE" altLang="de-DE" sz="1800" b="1">
                <a:solidFill>
                  <a:srgbClr val="FF33CC"/>
                </a:solidFill>
              </a:rPr>
              <a:t>02. Genese des Konzepts und Begriffsdefinition (II)</a:t>
            </a:r>
          </a:p>
        </p:txBody>
      </p:sp>
      <p:sp>
        <p:nvSpPr>
          <p:cNvPr id="9220" name="Rechteck 4"/>
          <p:cNvSpPr>
            <a:spLocks noChangeArrowheads="1"/>
          </p:cNvSpPr>
          <p:nvPr/>
        </p:nvSpPr>
        <p:spPr bwMode="auto">
          <a:xfrm>
            <a:off x="684213" y="3357563"/>
            <a:ext cx="7848600" cy="3311525"/>
          </a:xfrm>
          <a:prstGeom prst="rect">
            <a:avLst/>
          </a:prstGeom>
          <a:solidFill>
            <a:srgbClr val="A5C300"/>
          </a:solidFill>
          <a:ln w="9525" algn="ctr">
            <a:solidFill>
              <a:schemeClr val="tx1"/>
            </a:solidFill>
            <a:round/>
            <a:headEnd/>
            <a:tailEnd/>
          </a:ln>
        </p:spPr>
        <p:txBody>
          <a:bodyPr/>
          <a:lstStyle/>
          <a:p>
            <a:pPr marL="180975" lvl="1" indent="-180975" algn="ctr" eaLnBrk="0" hangingPunct="0">
              <a:lnSpc>
                <a:spcPct val="150000"/>
              </a:lnSpc>
              <a:tabLst>
                <a:tab pos="177800" algn="l"/>
              </a:tabLst>
            </a:pPr>
            <a:r>
              <a:rPr lang="de-DE" altLang="de-DE" sz="1500" i="1"/>
              <a:t>„Eine langfristig angelegte, auf Verträgen beruhende und strategisch ausgerichtete</a:t>
            </a:r>
          </a:p>
          <a:p>
            <a:pPr marL="180975" lvl="1" indent="-180975" algn="ctr" eaLnBrk="0" hangingPunct="0">
              <a:lnSpc>
                <a:spcPct val="150000"/>
              </a:lnSpc>
              <a:tabLst>
                <a:tab pos="177800" algn="l"/>
              </a:tabLst>
            </a:pPr>
            <a:r>
              <a:rPr lang="de-DE" altLang="de-DE" sz="1500" i="1"/>
              <a:t>Zusammenarbeit zwischen mindestens zwei rechtlich selbstständigen </a:t>
            </a:r>
          </a:p>
          <a:p>
            <a:pPr marL="180975" lvl="1" indent="-180975" algn="ctr" eaLnBrk="0" hangingPunct="0">
              <a:lnSpc>
                <a:spcPct val="150000"/>
              </a:lnSpc>
              <a:tabLst>
                <a:tab pos="177800" algn="l"/>
              </a:tabLst>
            </a:pPr>
            <a:r>
              <a:rPr lang="de-DE" altLang="de-DE" sz="1500" i="1"/>
              <a:t>Hochschulen, welche darauf abzielt, die nachhaltige Integration der internationalen </a:t>
            </a:r>
          </a:p>
          <a:p>
            <a:pPr marL="180975" lvl="1" indent="-180975" algn="ctr" eaLnBrk="0" hangingPunct="0">
              <a:lnSpc>
                <a:spcPct val="150000"/>
              </a:lnSpc>
              <a:tabLst>
                <a:tab pos="177800" algn="l"/>
              </a:tabLst>
            </a:pPr>
            <a:r>
              <a:rPr lang="de-DE" altLang="de-DE" sz="1500" i="1"/>
              <a:t>und interkulturellen Dimension in die Kernbereiche der </a:t>
            </a:r>
          </a:p>
          <a:p>
            <a:pPr marL="180975" lvl="1" indent="-180975" algn="ctr" eaLnBrk="0" hangingPunct="0">
              <a:lnSpc>
                <a:spcPct val="150000"/>
              </a:lnSpc>
              <a:tabLst>
                <a:tab pos="177800" algn="l"/>
              </a:tabLst>
            </a:pPr>
            <a:r>
              <a:rPr lang="de-DE" altLang="de-DE" sz="1500" i="1"/>
              <a:t>Wissenschaftseinrichtungen zu befördern und ihre Leistungsfähigkeit unter den </a:t>
            </a:r>
          </a:p>
          <a:p>
            <a:pPr marL="180975" lvl="1" indent="-180975" algn="ctr" eaLnBrk="0" hangingPunct="0">
              <a:lnSpc>
                <a:spcPct val="150000"/>
              </a:lnSpc>
              <a:tabLst>
                <a:tab pos="177800" algn="l"/>
              </a:tabLst>
            </a:pPr>
            <a:r>
              <a:rPr lang="de-DE" altLang="de-DE" sz="1500" i="1"/>
              <a:t>globalen Wettbewerbsbedingungen im Internationalisierungsprozess </a:t>
            </a:r>
          </a:p>
          <a:p>
            <a:pPr marL="180975" lvl="1" indent="-180975" algn="ctr" eaLnBrk="0" hangingPunct="0">
              <a:lnSpc>
                <a:spcPct val="150000"/>
              </a:lnSpc>
              <a:tabLst>
                <a:tab pos="177800" algn="l"/>
              </a:tabLst>
            </a:pPr>
            <a:r>
              <a:rPr lang="de-DE" altLang="de-DE" sz="1500" i="1"/>
              <a:t>aufrechtzuerhalten bzw. zu steigern. Insbesondere der prozesshafte Charakter von </a:t>
            </a:r>
          </a:p>
          <a:p>
            <a:pPr marL="180975" lvl="1" indent="-180975" algn="ctr" eaLnBrk="0" hangingPunct="0">
              <a:lnSpc>
                <a:spcPct val="150000"/>
              </a:lnSpc>
              <a:tabLst>
                <a:tab pos="177800" algn="l"/>
              </a:tabLst>
            </a:pPr>
            <a:r>
              <a:rPr lang="de-DE" altLang="de-DE" sz="1500" i="1"/>
              <a:t>Internationalisierung schließt ein gegenseitiges Lernen und </a:t>
            </a:r>
          </a:p>
          <a:p>
            <a:pPr marL="180975" lvl="1" indent="-180975" algn="ctr" eaLnBrk="0" hangingPunct="0">
              <a:lnSpc>
                <a:spcPct val="150000"/>
              </a:lnSpc>
              <a:tabLst>
                <a:tab pos="177800" algn="l"/>
              </a:tabLst>
            </a:pPr>
            <a:r>
              <a:rPr lang="de-DE" altLang="de-DE" sz="1500" i="1"/>
              <a:t>mögliche Adaptionen innerhalb der Partnerschaft ein.“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457200" y="609600"/>
            <a:ext cx="4953000" cy="1143000"/>
          </a:xfrm>
          <a:prstGeom prst="rect">
            <a:avLst/>
          </a:prstGeom>
          <a:noFill/>
          <a:ln w="9525">
            <a:noFill/>
            <a:miter lim="800000"/>
            <a:headEnd/>
            <a:tailEnd/>
          </a:ln>
        </p:spPr>
        <p:txBody>
          <a:bodyPr/>
          <a:lstStyle/>
          <a:p>
            <a:r>
              <a:rPr lang="de-DE" altLang="de-DE" sz="1800" b="1">
                <a:solidFill>
                  <a:srgbClr val="FF33CC"/>
                </a:solidFill>
              </a:rPr>
              <a:t>03. Motive und Ziele</a:t>
            </a:r>
          </a:p>
        </p:txBody>
      </p:sp>
      <p:sp>
        <p:nvSpPr>
          <p:cNvPr id="10243" name="Rechteck 6"/>
          <p:cNvSpPr>
            <a:spLocks noChangeArrowheads="1"/>
          </p:cNvSpPr>
          <p:nvPr/>
        </p:nvSpPr>
        <p:spPr bwMode="auto">
          <a:xfrm>
            <a:off x="323850" y="1341438"/>
            <a:ext cx="8496300" cy="2447925"/>
          </a:xfrm>
          <a:prstGeom prst="rect">
            <a:avLst/>
          </a:prstGeom>
          <a:solidFill>
            <a:schemeClr val="bg1"/>
          </a:solidFill>
          <a:ln w="9525" algn="ctr">
            <a:solidFill>
              <a:schemeClr val="tx1"/>
            </a:solidFill>
            <a:round/>
            <a:headEnd/>
            <a:tailEnd/>
          </a:ln>
        </p:spPr>
        <p:txBody>
          <a:bodyPr/>
          <a:lstStyle/>
          <a:p>
            <a:pPr marL="180975" lvl="1" indent="-180975" algn="ctr">
              <a:tabLst>
                <a:tab pos="177800" algn="l"/>
              </a:tabLst>
            </a:pPr>
            <a:r>
              <a:rPr lang="de-DE" altLang="de-DE" sz="1500" b="1" dirty="0">
                <a:solidFill>
                  <a:srgbClr val="A5C300"/>
                </a:solidFill>
              </a:rPr>
              <a:t>Vielzahl unterschiedlicher Motive für die Bildung strategischer </a:t>
            </a:r>
            <a:r>
              <a:rPr lang="de-DE" altLang="de-DE" sz="1500" b="1" dirty="0" smtClean="0">
                <a:solidFill>
                  <a:srgbClr val="A5C300"/>
                </a:solidFill>
              </a:rPr>
              <a:t>Zusammenschlüsse </a:t>
            </a:r>
            <a:endParaRPr lang="de-DE" altLang="de-DE" sz="1500" b="1" dirty="0">
              <a:solidFill>
                <a:srgbClr val="A5C300"/>
              </a:solidFill>
            </a:endParaRPr>
          </a:p>
          <a:p>
            <a:pPr marL="581025" lvl="2" indent="-180975" algn="ctr">
              <a:tabLst>
                <a:tab pos="177800" algn="l"/>
              </a:tabLst>
            </a:pPr>
            <a:endParaRPr lang="de-DE" altLang="de-DE" sz="1400" dirty="0"/>
          </a:p>
          <a:p>
            <a:pPr marL="581025" lvl="2" indent="-180975">
              <a:lnSpc>
                <a:spcPct val="150000"/>
              </a:lnSpc>
              <a:buFont typeface="Wingdings" pitchFamily="2" charset="2"/>
              <a:buChar char="Ø"/>
              <a:tabLst>
                <a:tab pos="177800" algn="l"/>
              </a:tabLst>
            </a:pPr>
            <a:r>
              <a:rPr lang="de-DE" altLang="de-DE" sz="1400" dirty="0"/>
              <a:t>Zugang zu Ressourcen und Knowhow</a:t>
            </a:r>
          </a:p>
          <a:p>
            <a:pPr marL="581025" lvl="2" indent="-180975">
              <a:lnSpc>
                <a:spcPct val="150000"/>
              </a:lnSpc>
              <a:buFont typeface="Wingdings" pitchFamily="2" charset="2"/>
              <a:buChar char="Ø"/>
              <a:tabLst>
                <a:tab pos="177800" algn="l"/>
              </a:tabLst>
            </a:pPr>
            <a:r>
              <a:rPr lang="de-DE" altLang="de-DE" sz="1400" dirty="0"/>
              <a:t>Nutzung und Weiterentwicklung gemeinsamer Fähigkeiten und Stärken</a:t>
            </a:r>
          </a:p>
          <a:p>
            <a:pPr marL="581025" lvl="2" indent="-180975">
              <a:lnSpc>
                <a:spcPct val="150000"/>
              </a:lnSpc>
              <a:buFont typeface="Wingdings" pitchFamily="2" charset="2"/>
              <a:buChar char="Ø"/>
              <a:tabLst>
                <a:tab pos="177800" algn="l"/>
              </a:tabLst>
            </a:pPr>
            <a:r>
              <a:rPr lang="de-DE" altLang="de-DE" sz="1400" dirty="0"/>
              <a:t>Wettbewerbsminderung zwischen den </a:t>
            </a:r>
            <a:r>
              <a:rPr lang="de-DE" altLang="de-DE" sz="1400" dirty="0" smtClean="0"/>
              <a:t>Partnern</a:t>
            </a:r>
            <a:endParaRPr lang="de-DE" altLang="de-DE" sz="1400" dirty="0"/>
          </a:p>
          <a:p>
            <a:pPr marL="581025" lvl="2" indent="-180975">
              <a:lnSpc>
                <a:spcPct val="150000"/>
              </a:lnSpc>
              <a:buFont typeface="Wingdings" pitchFamily="2" charset="2"/>
              <a:buChar char="Ø"/>
              <a:tabLst>
                <a:tab pos="177800" algn="l"/>
              </a:tabLst>
            </a:pPr>
            <a:r>
              <a:rPr lang="de-DE" altLang="de-DE" sz="1400" dirty="0"/>
              <a:t>Vergrößerung der Profitabilität, der Leistungsstärke, des Innovationspotentials</a:t>
            </a:r>
          </a:p>
          <a:p>
            <a:pPr marL="581025" lvl="2" indent="-180975">
              <a:lnSpc>
                <a:spcPct val="150000"/>
              </a:lnSpc>
              <a:buFont typeface="Wingdings" pitchFamily="2" charset="2"/>
              <a:buChar char="Ø"/>
              <a:tabLst>
                <a:tab pos="177800" algn="l"/>
              </a:tabLst>
            </a:pPr>
            <a:r>
              <a:rPr lang="de-DE" altLang="de-DE" sz="1400" dirty="0" smtClean="0"/>
              <a:t>Wunsch </a:t>
            </a:r>
            <a:r>
              <a:rPr lang="de-DE" altLang="de-DE" sz="1400" dirty="0"/>
              <a:t>nach globaler Präsenz, Erschließung neuer Märkte</a:t>
            </a:r>
          </a:p>
          <a:p>
            <a:pPr marL="581025" lvl="2" indent="-180975">
              <a:lnSpc>
                <a:spcPct val="150000"/>
              </a:lnSpc>
              <a:buFont typeface="Wingdings" pitchFamily="2" charset="2"/>
              <a:buChar char="Ø"/>
              <a:tabLst>
                <a:tab pos="177800" algn="l"/>
              </a:tabLst>
            </a:pPr>
            <a:r>
              <a:rPr lang="de-DE" altLang="de-DE" sz="1400" dirty="0"/>
              <a:t>Minimierung finanzieller und operativer </a:t>
            </a:r>
            <a:r>
              <a:rPr lang="de-DE" altLang="de-DE" sz="1400" dirty="0" smtClean="0"/>
              <a:t>Risiken</a:t>
            </a:r>
            <a:endParaRPr lang="de-DE" altLang="de-DE" dirty="0"/>
          </a:p>
        </p:txBody>
      </p:sp>
      <p:sp>
        <p:nvSpPr>
          <p:cNvPr id="10244" name="Ellipse 7"/>
          <p:cNvSpPr>
            <a:spLocks noChangeArrowheads="1"/>
          </p:cNvSpPr>
          <p:nvPr/>
        </p:nvSpPr>
        <p:spPr bwMode="auto">
          <a:xfrm>
            <a:off x="468313" y="4292600"/>
            <a:ext cx="8207375" cy="720725"/>
          </a:xfrm>
          <a:prstGeom prst="ellipse">
            <a:avLst/>
          </a:prstGeom>
          <a:solidFill>
            <a:srgbClr val="FF33CC"/>
          </a:solidFill>
          <a:ln w="9525" algn="ctr">
            <a:solidFill>
              <a:schemeClr val="tx1"/>
            </a:solidFill>
            <a:round/>
            <a:headEnd/>
            <a:tailEnd/>
          </a:ln>
        </p:spPr>
        <p:txBody>
          <a:bodyPr/>
          <a:lstStyle/>
          <a:p>
            <a:pPr algn="ctr" eaLnBrk="0" hangingPunct="0"/>
            <a:r>
              <a:rPr lang="de-DE" altLang="de-DE"/>
              <a:t>STRATEGISCHE PARTNERSCHAFT</a:t>
            </a:r>
          </a:p>
        </p:txBody>
      </p:sp>
      <p:sp>
        <p:nvSpPr>
          <p:cNvPr id="10245" name="Abgerundetes Rechteck 11"/>
          <p:cNvSpPr>
            <a:spLocks noChangeArrowheads="1"/>
          </p:cNvSpPr>
          <p:nvPr/>
        </p:nvSpPr>
        <p:spPr bwMode="auto">
          <a:xfrm>
            <a:off x="395288" y="5516563"/>
            <a:ext cx="8353425" cy="1008062"/>
          </a:xfrm>
          <a:prstGeom prst="roundRect">
            <a:avLst>
              <a:gd name="adj" fmla="val 16667"/>
            </a:avLst>
          </a:prstGeom>
          <a:solidFill>
            <a:schemeClr val="bg1"/>
          </a:solidFill>
          <a:ln w="9525" algn="ctr">
            <a:solidFill>
              <a:schemeClr val="tx1"/>
            </a:solidFill>
            <a:round/>
            <a:headEnd/>
            <a:tailEnd/>
          </a:ln>
        </p:spPr>
        <p:txBody>
          <a:bodyPr/>
          <a:lstStyle/>
          <a:p>
            <a:pPr marL="180975" lvl="1" indent="-180975" algn="ctr">
              <a:tabLst>
                <a:tab pos="177800" algn="l"/>
              </a:tabLst>
            </a:pPr>
            <a:r>
              <a:rPr lang="de-DE" altLang="de-DE" sz="1500" b="1">
                <a:solidFill>
                  <a:srgbClr val="A5C300"/>
                </a:solidFill>
              </a:rPr>
              <a:t>Erschließung von Erfolgspotentialen</a:t>
            </a:r>
          </a:p>
          <a:p>
            <a:pPr marL="581025" lvl="2" indent="-180975" algn="ctr">
              <a:buFont typeface="Courier New" pitchFamily="49" charset="0"/>
              <a:buChar char="o"/>
              <a:tabLst>
                <a:tab pos="177800" algn="l"/>
              </a:tabLst>
            </a:pPr>
            <a:endParaRPr lang="de-DE" altLang="de-DE" sz="1400">
              <a:solidFill>
                <a:srgbClr val="A5C300"/>
              </a:solidFill>
            </a:endParaRPr>
          </a:p>
          <a:p>
            <a:pPr marL="581025" lvl="2" indent="-180975" algn="ctr">
              <a:buFont typeface="Wingdings" pitchFamily="2" charset="2"/>
              <a:buChar char="Ø"/>
              <a:tabLst>
                <a:tab pos="177800" algn="l"/>
              </a:tabLst>
            </a:pPr>
            <a:r>
              <a:rPr lang="de-DE" altLang="de-DE" sz="1400"/>
              <a:t>Generierung strategischer Wettbewerbsvorteile für beteiligte Partner </a:t>
            </a:r>
          </a:p>
          <a:p>
            <a:pPr marL="581025" lvl="2" indent="-180975" algn="ctr">
              <a:buFont typeface="Wingdings" pitchFamily="2" charset="2"/>
              <a:buChar char="Ø"/>
              <a:tabLst>
                <a:tab pos="177800" algn="l"/>
              </a:tabLst>
            </a:pPr>
            <a:r>
              <a:rPr lang="de-DE" altLang="de-DE" sz="1400"/>
              <a:t>Aufrechterhaltung / Steigerung ihrer langfristigen Wettbewerbsfähigkeit</a:t>
            </a:r>
          </a:p>
          <a:p>
            <a:pPr>
              <a:tabLst>
                <a:tab pos="177800" algn="l"/>
              </a:tabLst>
            </a:pPr>
            <a:endParaRPr lang="de-DE" altLang="de-DE" sz="1300" b="1"/>
          </a:p>
        </p:txBody>
      </p:sp>
      <p:sp>
        <p:nvSpPr>
          <p:cNvPr id="10246" name="Pfeil nach unten 14"/>
          <p:cNvSpPr>
            <a:spLocks noChangeArrowheads="1"/>
          </p:cNvSpPr>
          <p:nvPr/>
        </p:nvSpPr>
        <p:spPr bwMode="auto">
          <a:xfrm>
            <a:off x="4356100" y="3789363"/>
            <a:ext cx="503238" cy="503237"/>
          </a:xfrm>
          <a:prstGeom prst="downArrow">
            <a:avLst>
              <a:gd name="adj1" fmla="val 50000"/>
              <a:gd name="adj2" fmla="val 50000"/>
            </a:avLst>
          </a:prstGeom>
          <a:solidFill>
            <a:srgbClr val="A5C300"/>
          </a:solidFill>
          <a:ln w="9525" algn="ctr">
            <a:solidFill>
              <a:schemeClr val="tx1"/>
            </a:solidFill>
            <a:round/>
            <a:headEnd/>
            <a:tailEnd/>
          </a:ln>
        </p:spPr>
        <p:txBody>
          <a:bodyPr/>
          <a:lstStyle/>
          <a:p>
            <a:pPr eaLnBrk="0" hangingPunct="0"/>
            <a:endParaRPr lang="de-DE" altLang="de-DE">
              <a:solidFill>
                <a:srgbClr val="A5C300"/>
              </a:solidFill>
            </a:endParaRPr>
          </a:p>
        </p:txBody>
      </p:sp>
      <p:sp>
        <p:nvSpPr>
          <p:cNvPr id="10247" name="Pfeil nach unten 17"/>
          <p:cNvSpPr>
            <a:spLocks noChangeArrowheads="1"/>
          </p:cNvSpPr>
          <p:nvPr/>
        </p:nvSpPr>
        <p:spPr bwMode="auto">
          <a:xfrm>
            <a:off x="4356100" y="5013325"/>
            <a:ext cx="503238" cy="503238"/>
          </a:xfrm>
          <a:prstGeom prst="downArrow">
            <a:avLst>
              <a:gd name="adj1" fmla="val 50000"/>
              <a:gd name="adj2" fmla="val 50000"/>
            </a:avLst>
          </a:prstGeom>
          <a:solidFill>
            <a:srgbClr val="A5C300"/>
          </a:solidFill>
          <a:ln w="9525" algn="ctr">
            <a:solidFill>
              <a:schemeClr val="tx1"/>
            </a:solidFill>
            <a:round/>
            <a:headEnd/>
            <a:tailEnd/>
          </a:ln>
        </p:spPr>
        <p:txBody>
          <a:bodyPr/>
          <a:lstStyle/>
          <a:p>
            <a:pPr eaLnBrk="0" hangingPunct="0"/>
            <a:endParaRPr lang="de-DE" altLang="de-DE">
              <a:solidFill>
                <a:srgbClr val="A5C3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457200" y="609600"/>
            <a:ext cx="4953000" cy="1143000"/>
          </a:xfrm>
          <a:prstGeom prst="rect">
            <a:avLst/>
          </a:prstGeom>
          <a:noFill/>
          <a:ln w="9525">
            <a:noFill/>
            <a:miter lim="800000"/>
            <a:headEnd/>
            <a:tailEnd/>
          </a:ln>
        </p:spPr>
        <p:txBody>
          <a:bodyPr/>
          <a:lstStyle/>
          <a:p>
            <a:r>
              <a:rPr lang="de-DE" altLang="de-DE" sz="1800" b="1" dirty="0">
                <a:solidFill>
                  <a:srgbClr val="FF33CC"/>
                </a:solidFill>
              </a:rPr>
              <a:t>04. </a:t>
            </a:r>
            <a:r>
              <a:rPr lang="de-DE" altLang="de-DE" sz="1800" b="1" dirty="0" smtClean="0">
                <a:solidFill>
                  <a:srgbClr val="FF33CC"/>
                </a:solidFill>
              </a:rPr>
              <a:t>Gestaltungsparameter</a:t>
            </a:r>
            <a:endParaRPr lang="de-DE" altLang="de-DE" sz="1800" b="1" dirty="0">
              <a:solidFill>
                <a:srgbClr val="FF33CC"/>
              </a:solidFill>
            </a:endParaRPr>
          </a:p>
        </p:txBody>
      </p:sp>
      <p:graphicFrame>
        <p:nvGraphicFramePr>
          <p:cNvPr id="2" name="Diagramm 1"/>
          <p:cNvGraphicFramePr/>
          <p:nvPr/>
        </p:nvGraphicFramePr>
        <p:xfrm>
          <a:off x="323528" y="1628800"/>
          <a:ext cx="8496944"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457200" y="609600"/>
            <a:ext cx="4953000" cy="1143000"/>
          </a:xfrm>
          <a:prstGeom prst="rect">
            <a:avLst/>
          </a:prstGeom>
          <a:noFill/>
          <a:ln w="9525">
            <a:noFill/>
            <a:miter lim="800000"/>
            <a:headEnd/>
            <a:tailEnd/>
          </a:ln>
        </p:spPr>
        <p:txBody>
          <a:bodyPr/>
          <a:lstStyle/>
          <a:p>
            <a:r>
              <a:rPr lang="de-DE" altLang="de-DE" sz="1800" b="1">
                <a:solidFill>
                  <a:srgbClr val="FF33CC"/>
                </a:solidFill>
              </a:rPr>
              <a:t>05. Erfolgskritische Grundvoraussetzungen</a:t>
            </a:r>
          </a:p>
        </p:txBody>
      </p:sp>
      <p:graphicFrame>
        <p:nvGraphicFramePr>
          <p:cNvPr id="3" name="Diagramm 2"/>
          <p:cNvGraphicFramePr/>
          <p:nvPr/>
        </p:nvGraphicFramePr>
        <p:xfrm>
          <a:off x="755576" y="1628800"/>
          <a:ext cx="7632848" cy="5056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4294967295"/>
          </p:nvPr>
        </p:nvSpPr>
        <p:spPr>
          <a:xfrm>
            <a:off x="457200" y="1268413"/>
            <a:ext cx="8435975" cy="5040312"/>
          </a:xfrm>
        </p:spPr>
        <p:txBody>
          <a:bodyPr/>
          <a:lstStyle/>
          <a:p>
            <a:pPr marL="180975" lvl="1" indent="-180975">
              <a:lnSpc>
                <a:spcPct val="150000"/>
              </a:lnSpc>
              <a:tabLst>
                <a:tab pos="177800" algn="l"/>
              </a:tabLst>
              <a:defRPr/>
            </a:pPr>
            <a:r>
              <a:rPr lang="de-DE" altLang="de-DE" sz="1500" b="1" dirty="0" smtClean="0">
                <a:solidFill>
                  <a:srgbClr val="A5C300"/>
                </a:solidFill>
              </a:rPr>
              <a:t>ERASMUS+ Strategische Partnerschaften</a:t>
            </a:r>
          </a:p>
          <a:p>
            <a:pPr marL="180975" lvl="1" indent="-180975">
              <a:lnSpc>
                <a:spcPct val="150000"/>
              </a:lnSpc>
              <a:buFont typeface="Wingdings" pitchFamily="2" charset="2"/>
              <a:buChar char="Ø"/>
              <a:tabLst>
                <a:tab pos="177800" algn="l"/>
              </a:tabLst>
              <a:defRPr/>
            </a:pPr>
            <a:r>
              <a:rPr lang="de-DE" altLang="de-DE" sz="1400" dirty="0" smtClean="0">
                <a:solidFill>
                  <a:schemeClr val="tx1"/>
                </a:solidFill>
              </a:rPr>
              <a:t>Förderung von Aktivitäten, die Kooperationen zwischen Organisationen stärken und die Entwicklung, das Testen oder Implementierung innovativer Praxis unterstützen</a:t>
            </a:r>
          </a:p>
          <a:p>
            <a:pPr marL="180975" lvl="1" indent="-180975">
              <a:lnSpc>
                <a:spcPct val="150000"/>
              </a:lnSpc>
              <a:buFont typeface="Wingdings" pitchFamily="2" charset="2"/>
              <a:buChar char="Ø"/>
              <a:tabLst>
                <a:tab pos="177800" algn="l"/>
              </a:tabLst>
              <a:defRPr/>
            </a:pPr>
            <a:r>
              <a:rPr lang="de-DE" altLang="de-DE" sz="1400" dirty="0" smtClean="0">
                <a:solidFill>
                  <a:schemeClr val="tx1"/>
                </a:solidFill>
              </a:rPr>
              <a:t>multinationales Verständnis einer strategischen Partnerschaft (mind. 3 Organisationen aus 3 Ländern) </a:t>
            </a:r>
          </a:p>
          <a:p>
            <a:pPr marL="180975" lvl="1" indent="-180975">
              <a:lnSpc>
                <a:spcPct val="150000"/>
              </a:lnSpc>
              <a:tabLst>
                <a:tab pos="177800" algn="l"/>
              </a:tabLst>
              <a:defRPr/>
            </a:pPr>
            <a:endParaRPr lang="de-DE" altLang="de-DE" sz="1400" dirty="0" smtClean="0">
              <a:solidFill>
                <a:srgbClr val="FF33CC"/>
              </a:solidFill>
            </a:endParaRPr>
          </a:p>
          <a:p>
            <a:pPr marL="180975" lvl="1" indent="-180975">
              <a:lnSpc>
                <a:spcPct val="150000"/>
              </a:lnSpc>
              <a:tabLst>
                <a:tab pos="177800" algn="l"/>
              </a:tabLst>
              <a:defRPr/>
            </a:pPr>
            <a:r>
              <a:rPr lang="de-DE" altLang="de-DE" sz="1500" b="1" dirty="0" smtClean="0">
                <a:solidFill>
                  <a:srgbClr val="A5C300"/>
                </a:solidFill>
              </a:rPr>
              <a:t>DAAD-Programm „Strategische Partnerschaften und Thematische Netzwerke“</a:t>
            </a:r>
          </a:p>
          <a:p>
            <a:pPr marL="180975" lvl="1" indent="-180975">
              <a:lnSpc>
                <a:spcPct val="150000"/>
              </a:lnSpc>
              <a:buFont typeface="Wingdings" pitchFamily="2" charset="2"/>
              <a:buChar char="Ø"/>
              <a:tabLst>
                <a:tab pos="177800" algn="l"/>
              </a:tabLst>
              <a:defRPr/>
            </a:pPr>
            <a:r>
              <a:rPr lang="de-DE" altLang="de-DE" sz="1400" dirty="0" smtClean="0">
                <a:solidFill>
                  <a:schemeClr val="tx1"/>
                </a:solidFill>
              </a:rPr>
              <a:t>Strategische Partnerschaften als Baustein der Internationalisierungsstrategie und Beitrag zur Steigerung der Attraktivität der eigenen HS</a:t>
            </a:r>
          </a:p>
          <a:p>
            <a:pPr marL="180975" lvl="1" indent="-180975">
              <a:lnSpc>
                <a:spcPct val="150000"/>
              </a:lnSpc>
              <a:buFont typeface="Wingdings" pitchFamily="2" charset="2"/>
              <a:buChar char="Ø"/>
              <a:tabLst>
                <a:tab pos="177800" algn="l"/>
              </a:tabLst>
              <a:defRPr/>
            </a:pPr>
            <a:r>
              <a:rPr lang="de-DE" altLang="de-DE" sz="1400" dirty="0" smtClean="0">
                <a:solidFill>
                  <a:schemeClr val="tx1"/>
                </a:solidFill>
              </a:rPr>
              <a:t>Kooperationen, die sich über einen oder mehrere Fachbereiche erstrecken und / oder verschiedene Ebenen und Aktionsfelder umfassen und auf Hochschulebene angesiedelt sind</a:t>
            </a:r>
          </a:p>
          <a:p>
            <a:pPr marL="180975" lvl="1" indent="-180975">
              <a:lnSpc>
                <a:spcPct val="150000"/>
              </a:lnSpc>
              <a:buFont typeface="Wingdings" pitchFamily="2" charset="2"/>
              <a:buChar char="Ø"/>
              <a:tabLst>
                <a:tab pos="177800" algn="l"/>
              </a:tabLst>
              <a:defRPr/>
            </a:pPr>
            <a:r>
              <a:rPr lang="de-DE" altLang="de-DE" sz="1400" dirty="0" smtClean="0">
                <a:solidFill>
                  <a:schemeClr val="tx1"/>
                </a:solidFill>
              </a:rPr>
              <a:t>Fördermaßnahmen u.a.</a:t>
            </a:r>
          </a:p>
          <a:p>
            <a:pPr marL="581025" lvl="2" indent="-180975">
              <a:lnSpc>
                <a:spcPct val="150000"/>
              </a:lnSpc>
              <a:buFont typeface="Courier New" pitchFamily="49" charset="0"/>
              <a:buChar char="o"/>
              <a:tabLst>
                <a:tab pos="177800" algn="l"/>
              </a:tabLst>
              <a:defRPr/>
            </a:pPr>
            <a:r>
              <a:rPr lang="de-DE" altLang="de-DE" sz="1400" dirty="0" smtClean="0">
                <a:solidFill>
                  <a:schemeClr val="tx1"/>
                </a:solidFill>
              </a:rPr>
              <a:t>Durchführung zahlreicher Austauschaktivitäten </a:t>
            </a:r>
          </a:p>
          <a:p>
            <a:pPr marL="581025" lvl="2" indent="-180975">
              <a:lnSpc>
                <a:spcPct val="150000"/>
              </a:lnSpc>
              <a:buFont typeface="Courier New" pitchFamily="49" charset="0"/>
              <a:buChar char="o"/>
              <a:tabLst>
                <a:tab pos="177800" algn="l"/>
              </a:tabLst>
              <a:defRPr/>
            </a:pPr>
            <a:r>
              <a:rPr lang="de-DE" altLang="de-DE" sz="1400" dirty="0" smtClean="0">
                <a:solidFill>
                  <a:schemeClr val="tx1"/>
                </a:solidFill>
              </a:rPr>
              <a:t>Entwicklung gemeinsamer Studienangebote</a:t>
            </a:r>
          </a:p>
          <a:p>
            <a:pPr marL="581025" lvl="2" indent="-180975">
              <a:lnSpc>
                <a:spcPct val="150000"/>
              </a:lnSpc>
              <a:buFont typeface="Courier New" pitchFamily="49" charset="0"/>
              <a:buChar char="o"/>
              <a:tabLst>
                <a:tab pos="177800" algn="l"/>
              </a:tabLst>
              <a:defRPr/>
            </a:pPr>
            <a:r>
              <a:rPr lang="de-DE" altLang="de-DE" sz="1400" dirty="0" smtClean="0">
                <a:solidFill>
                  <a:schemeClr val="tx1"/>
                </a:solidFill>
              </a:rPr>
              <a:t>Durchführung gemeinsamer Forschungsvorhaben </a:t>
            </a:r>
          </a:p>
          <a:p>
            <a:pPr marL="180975" lvl="1" indent="-180975">
              <a:lnSpc>
                <a:spcPct val="150000"/>
              </a:lnSpc>
              <a:tabLst>
                <a:tab pos="177800" algn="l"/>
              </a:tabLst>
              <a:defRPr/>
            </a:pPr>
            <a:endParaRPr lang="de-DE" altLang="de-DE" sz="1400" dirty="0" smtClean="0">
              <a:solidFill>
                <a:srgbClr val="FF33CC"/>
              </a:solidFill>
            </a:endParaRPr>
          </a:p>
          <a:p>
            <a:pPr marL="180975" lvl="1" indent="-180975">
              <a:lnSpc>
                <a:spcPct val="150000"/>
              </a:lnSpc>
              <a:tabLst>
                <a:tab pos="177800" algn="l"/>
              </a:tabLst>
              <a:defRPr/>
            </a:pPr>
            <a:endParaRPr lang="de-DE" altLang="de-DE" sz="1400" dirty="0" smtClean="0">
              <a:solidFill>
                <a:srgbClr val="FF33CC"/>
              </a:solidFill>
            </a:endParaRPr>
          </a:p>
          <a:p>
            <a:pPr marL="0" indent="0">
              <a:tabLst>
                <a:tab pos="177800" algn="l"/>
              </a:tabLst>
              <a:defRPr/>
            </a:pPr>
            <a:endParaRPr lang="de-DE" altLang="de-DE" sz="1300" b="1" dirty="0" smtClean="0">
              <a:solidFill>
                <a:schemeClr val="tx1">
                  <a:lumMod val="75000"/>
                  <a:lumOff val="25000"/>
                </a:schemeClr>
              </a:solidFill>
            </a:endParaRPr>
          </a:p>
        </p:txBody>
      </p:sp>
      <p:sp>
        <p:nvSpPr>
          <p:cNvPr id="13315" name="Rectangle 2"/>
          <p:cNvSpPr>
            <a:spLocks noChangeArrowheads="1"/>
          </p:cNvSpPr>
          <p:nvPr/>
        </p:nvSpPr>
        <p:spPr bwMode="auto">
          <a:xfrm>
            <a:off x="457200" y="609600"/>
            <a:ext cx="4953000" cy="1143000"/>
          </a:xfrm>
          <a:prstGeom prst="rect">
            <a:avLst/>
          </a:prstGeom>
          <a:noFill/>
          <a:ln w="9525">
            <a:noFill/>
            <a:miter lim="800000"/>
            <a:headEnd/>
            <a:tailEnd/>
          </a:ln>
        </p:spPr>
        <p:txBody>
          <a:bodyPr/>
          <a:lstStyle/>
          <a:p>
            <a:r>
              <a:rPr lang="de-DE" altLang="de-DE" sz="1800" b="1">
                <a:solidFill>
                  <a:srgbClr val="FF33CC"/>
                </a:solidFill>
              </a:rPr>
              <a:t>06. Förderprogramme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eere Präsentation">
  <a:themeElements>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eere Prä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Arial" pitchFamily="-109" charset="0"/>
            <a:ea typeface="ヒラギノ角ゴ Pro W3" pitchFamily="-109" charset="-128"/>
            <a:cs typeface="ヒラギノ角ゴ Pro W3" pitchFamily="-109"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Arial" pitchFamily="-109" charset="0"/>
            <a:ea typeface="ヒラギノ角ゴ Pro W3" pitchFamily="-109" charset="-128"/>
            <a:cs typeface="ヒラギノ角ゴ Pro W3" pitchFamily="-109" charset="-128"/>
          </a:defRPr>
        </a:defPPr>
      </a:lstStyle>
    </a:ln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596</Words>
  <Application>Microsoft Office PowerPoint</Application>
  <PresentationFormat>Bildschirmpräsentation (4:3)</PresentationFormat>
  <Paragraphs>133</Paragraphs>
  <Slides>11</Slides>
  <Notes>11</Notes>
  <HiddenSlides>0</HiddenSlides>
  <MMClips>0</MMClips>
  <ScaleCrop>false</ScaleCrop>
  <HeadingPairs>
    <vt:vector size="4" baseType="variant">
      <vt:variant>
        <vt:lpstr>Design</vt:lpstr>
      </vt:variant>
      <vt:variant>
        <vt:i4>1</vt:i4>
      </vt:variant>
      <vt:variant>
        <vt:lpstr>Folientitel</vt:lpstr>
      </vt:variant>
      <vt:variant>
        <vt:i4>11</vt:i4>
      </vt:variant>
    </vt:vector>
  </HeadingPairs>
  <TitlesOfParts>
    <vt:vector size="12" baseType="lpstr">
      <vt:lpstr>Leere Präsentation</vt:lpstr>
      <vt:lpstr>04·03·2016  DAIA-Tagung   AG 3: Strategische Partnerschaften – Innen- und Außenansichten     Michael Mannel (BTU Cottbus–Senftenberg,  International Relations Office,  Referent für internationale Kooperationen)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s 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20·05·2009 Dies ist ein Musterüberschrift</dc:title>
  <dc:creator>s k</dc:creator>
  <cp:lastModifiedBy>Mannel, Michael</cp:lastModifiedBy>
  <cp:revision>268</cp:revision>
  <cp:lastPrinted>2016-02-23T08:18:17Z</cp:lastPrinted>
  <dcterms:created xsi:type="dcterms:W3CDTF">2009-05-20T06:01:23Z</dcterms:created>
  <dcterms:modified xsi:type="dcterms:W3CDTF">2016-03-04T05:38:38Z</dcterms:modified>
</cp:coreProperties>
</file>