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320" r:id="rId2"/>
    <p:sldId id="321" r:id="rId3"/>
    <p:sldId id="351" r:id="rId4"/>
    <p:sldId id="322" r:id="rId5"/>
    <p:sldId id="323" r:id="rId6"/>
    <p:sldId id="346" r:id="rId7"/>
    <p:sldId id="331" r:id="rId8"/>
    <p:sldId id="349" r:id="rId9"/>
    <p:sldId id="330" r:id="rId10"/>
    <p:sldId id="329" r:id="rId11"/>
    <p:sldId id="327" r:id="rId12"/>
    <p:sldId id="350" r:id="rId13"/>
    <p:sldId id="347" r:id="rId14"/>
    <p:sldId id="348" r:id="rId15"/>
    <p:sldId id="325" r:id="rId16"/>
    <p:sldId id="345" r:id="rId17"/>
    <p:sldId id="336" r:id="rId18"/>
    <p:sldId id="335" r:id="rId19"/>
    <p:sldId id="334" r:id="rId20"/>
    <p:sldId id="333" r:id="rId21"/>
    <p:sldId id="338" r:id="rId22"/>
    <p:sldId id="339" r:id="rId23"/>
    <p:sldId id="340" r:id="rId24"/>
    <p:sldId id="344" r:id="rId25"/>
    <p:sldId id="343" r:id="rId26"/>
    <p:sldId id="342" r:id="rId27"/>
    <p:sldId id="341" r:id="rId28"/>
  </p:sldIdLst>
  <p:sldSz cx="9144000" cy="6858000" type="screen4x3"/>
  <p:notesSz cx="7099300" cy="1023461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BCA"/>
    <a:srgbClr val="BCD0E0"/>
    <a:srgbClr val="DDE7EF"/>
    <a:srgbClr val="E08484"/>
    <a:srgbClr val="CF9595"/>
    <a:srgbClr val="D98B8B"/>
    <a:srgbClr val="CD6565"/>
    <a:srgbClr val="75A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8" autoAdjust="0"/>
    <p:restoredTop sz="99476" autoAdjust="0"/>
  </p:normalViewPr>
  <p:slideViewPr>
    <p:cSldViewPr snapToGrid="0" snapToObjects="1">
      <p:cViewPr varScale="1">
        <p:scale>
          <a:sx n="75" d="100"/>
          <a:sy n="7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848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t" anchorCtr="0" compatLnSpc="1">
            <a:prstTxWarp prst="textNoShape">
              <a:avLst/>
            </a:prstTxWarp>
          </a:bodyPr>
          <a:lstStyle>
            <a:lvl1pPr defTabSz="953251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t" anchorCtr="0" compatLnSpc="1">
            <a:prstTxWarp prst="textNoShape">
              <a:avLst/>
            </a:prstTxWarp>
          </a:bodyPr>
          <a:lstStyle>
            <a:lvl1pPr algn="r" defTabSz="953251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b" anchorCtr="0" compatLnSpc="1">
            <a:prstTxWarp prst="textNoShape">
              <a:avLst/>
            </a:prstTxWarp>
          </a:bodyPr>
          <a:lstStyle>
            <a:lvl1pPr defTabSz="953251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3" rIns="95404" bIns="47703" numCol="1" anchor="b" anchorCtr="0" compatLnSpc="1">
            <a:prstTxWarp prst="textNoShape">
              <a:avLst/>
            </a:prstTxWarp>
          </a:bodyPr>
          <a:lstStyle>
            <a:lvl1pPr algn="r" defTabSz="953251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59FA17BF-63AA-481E-8C70-9961697480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08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7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t" anchorCtr="0" compatLnSpc="1">
            <a:prstTxWarp prst="textNoShape">
              <a:avLst/>
            </a:prstTxWarp>
          </a:bodyPr>
          <a:lstStyle>
            <a:lvl1pPr defTabSz="936672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488" y="0"/>
            <a:ext cx="30972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t" anchorCtr="0" compatLnSpc="1">
            <a:prstTxWarp prst="textNoShape">
              <a:avLst/>
            </a:prstTxWarp>
          </a:bodyPr>
          <a:lstStyle>
            <a:lvl1pPr algn="r" defTabSz="936672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151438" cy="3863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872038"/>
            <a:ext cx="5189537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4075"/>
            <a:ext cx="3097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b" anchorCtr="0" compatLnSpc="1">
            <a:prstTxWarp prst="textNoShape">
              <a:avLst/>
            </a:prstTxWarp>
          </a:bodyPr>
          <a:lstStyle>
            <a:lvl1pPr defTabSz="936672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488" y="9744075"/>
            <a:ext cx="30972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2" rIns="93846" bIns="46922" numCol="1" anchor="b" anchorCtr="0" compatLnSpc="1">
            <a:prstTxWarp prst="textNoShape">
              <a:avLst/>
            </a:prstTxWarp>
          </a:bodyPr>
          <a:lstStyle>
            <a:lvl1pPr algn="r" defTabSz="936672">
              <a:defRPr sz="1300" b="1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4C4C9980-EED5-4C21-95C0-A43773564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338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 smtClean="0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5" name="Grafik 11" descr="kopf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 rot="5400000">
            <a:off x="-2085181" y="3796507"/>
            <a:ext cx="4495800" cy="322262"/>
            <a:chOff x="101" y="1961"/>
            <a:chExt cx="5558" cy="39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1" y="1961"/>
              <a:ext cx="555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01" y="2065"/>
              <a:ext cx="377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4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2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72" y="2065"/>
              <a:ext cx="375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4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2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41" y="2065"/>
              <a:ext cx="377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2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0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2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1241" y="2226"/>
              <a:ext cx="53" cy="5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343" y="2063"/>
              <a:ext cx="216" cy="306"/>
            </a:xfrm>
            <a:custGeom>
              <a:avLst/>
              <a:gdLst/>
              <a:ahLst/>
              <a:cxnLst>
                <a:cxn ang="0">
                  <a:pos x="216" y="2"/>
                </a:cxn>
                <a:cxn ang="0">
                  <a:pos x="214" y="56"/>
                </a:cxn>
                <a:cxn ang="0">
                  <a:pos x="214" y="218"/>
                </a:cxn>
                <a:cxn ang="0">
                  <a:pos x="210" y="244"/>
                </a:cxn>
                <a:cxn ang="0">
                  <a:pos x="202" y="266"/>
                </a:cxn>
                <a:cxn ang="0">
                  <a:pos x="190" y="282"/>
                </a:cxn>
                <a:cxn ang="0">
                  <a:pos x="174" y="292"/>
                </a:cxn>
                <a:cxn ang="0">
                  <a:pos x="138" y="304"/>
                </a:cxn>
                <a:cxn ang="0">
                  <a:pos x="104" y="306"/>
                </a:cxn>
                <a:cxn ang="0">
                  <a:pos x="76" y="304"/>
                </a:cxn>
                <a:cxn ang="0">
                  <a:pos x="46" y="296"/>
                </a:cxn>
                <a:cxn ang="0">
                  <a:pos x="26" y="282"/>
                </a:cxn>
                <a:cxn ang="0">
                  <a:pos x="16" y="268"/>
                </a:cxn>
                <a:cxn ang="0">
                  <a:pos x="10" y="248"/>
                </a:cxn>
                <a:cxn ang="0">
                  <a:pos x="70" y="236"/>
                </a:cxn>
                <a:cxn ang="0">
                  <a:pos x="72" y="244"/>
                </a:cxn>
                <a:cxn ang="0">
                  <a:pos x="80" y="258"/>
                </a:cxn>
                <a:cxn ang="0">
                  <a:pos x="96" y="266"/>
                </a:cxn>
                <a:cxn ang="0">
                  <a:pos x="108" y="266"/>
                </a:cxn>
                <a:cxn ang="0">
                  <a:pos x="134" y="260"/>
                </a:cxn>
                <a:cxn ang="0">
                  <a:pos x="142" y="250"/>
                </a:cxn>
                <a:cxn ang="0">
                  <a:pos x="148" y="238"/>
                </a:cxn>
                <a:cxn ang="0">
                  <a:pos x="150" y="220"/>
                </a:cxn>
                <a:cxn ang="0">
                  <a:pos x="150" y="186"/>
                </a:cxn>
                <a:cxn ang="0">
                  <a:pos x="134" y="202"/>
                </a:cxn>
                <a:cxn ang="0">
                  <a:pos x="120" y="210"/>
                </a:cxn>
                <a:cxn ang="0">
                  <a:pos x="92" y="216"/>
                </a:cxn>
                <a:cxn ang="0">
                  <a:pos x="80" y="216"/>
                </a:cxn>
                <a:cxn ang="0">
                  <a:pos x="60" y="210"/>
                </a:cxn>
                <a:cxn ang="0">
                  <a:pos x="36" y="196"/>
                </a:cxn>
                <a:cxn ang="0">
                  <a:pos x="12" y="166"/>
                </a:cxn>
                <a:cxn ang="0">
                  <a:pos x="2" y="128"/>
                </a:cxn>
                <a:cxn ang="0">
                  <a:pos x="0" y="108"/>
                </a:cxn>
                <a:cxn ang="0">
                  <a:pos x="6" y="68"/>
                </a:cxn>
                <a:cxn ang="0">
                  <a:pos x="22" y="34"/>
                </a:cxn>
                <a:cxn ang="0">
                  <a:pos x="52" y="10"/>
                </a:cxn>
                <a:cxn ang="0">
                  <a:pos x="72" y="2"/>
                </a:cxn>
                <a:cxn ang="0">
                  <a:pos x="94" y="0"/>
                </a:cxn>
                <a:cxn ang="0">
                  <a:pos x="106" y="2"/>
                </a:cxn>
                <a:cxn ang="0">
                  <a:pos x="128" y="8"/>
                </a:cxn>
                <a:cxn ang="0">
                  <a:pos x="148" y="22"/>
                </a:cxn>
                <a:cxn ang="0">
                  <a:pos x="156" y="2"/>
                </a:cxn>
                <a:cxn ang="0">
                  <a:pos x="106" y="172"/>
                </a:cxn>
                <a:cxn ang="0">
                  <a:pos x="114" y="172"/>
                </a:cxn>
                <a:cxn ang="0">
                  <a:pos x="132" y="164"/>
                </a:cxn>
                <a:cxn ang="0">
                  <a:pos x="146" y="144"/>
                </a:cxn>
                <a:cxn ang="0">
                  <a:pos x="150" y="124"/>
                </a:cxn>
                <a:cxn ang="0">
                  <a:pos x="152" y="110"/>
                </a:cxn>
                <a:cxn ang="0">
                  <a:pos x="148" y="78"/>
                </a:cxn>
                <a:cxn ang="0">
                  <a:pos x="138" y="58"/>
                </a:cxn>
                <a:cxn ang="0">
                  <a:pos x="120" y="46"/>
                </a:cxn>
                <a:cxn ang="0">
                  <a:pos x="108" y="44"/>
                </a:cxn>
                <a:cxn ang="0">
                  <a:pos x="90" y="48"/>
                </a:cxn>
                <a:cxn ang="0">
                  <a:pos x="76" y="58"/>
                </a:cxn>
                <a:cxn ang="0">
                  <a:pos x="68" y="78"/>
                </a:cxn>
                <a:cxn ang="0">
                  <a:pos x="64" y="108"/>
                </a:cxn>
                <a:cxn ang="0">
                  <a:pos x="64" y="124"/>
                </a:cxn>
                <a:cxn ang="0">
                  <a:pos x="70" y="144"/>
                </a:cxn>
                <a:cxn ang="0">
                  <a:pos x="82" y="164"/>
                </a:cxn>
                <a:cxn ang="0">
                  <a:pos x="98" y="172"/>
                </a:cxn>
                <a:cxn ang="0">
                  <a:pos x="106" y="172"/>
                </a:cxn>
              </a:cxnLst>
              <a:rect l="0" t="0" r="r" b="b"/>
              <a:pathLst>
                <a:path w="216" h="306">
                  <a:moveTo>
                    <a:pt x="216" y="2"/>
                  </a:moveTo>
                  <a:lnTo>
                    <a:pt x="216" y="2"/>
                  </a:lnTo>
                  <a:lnTo>
                    <a:pt x="214" y="28"/>
                  </a:lnTo>
                  <a:lnTo>
                    <a:pt x="214" y="56"/>
                  </a:lnTo>
                  <a:lnTo>
                    <a:pt x="214" y="218"/>
                  </a:lnTo>
                  <a:lnTo>
                    <a:pt x="214" y="218"/>
                  </a:lnTo>
                  <a:lnTo>
                    <a:pt x="212" y="232"/>
                  </a:lnTo>
                  <a:lnTo>
                    <a:pt x="210" y="244"/>
                  </a:lnTo>
                  <a:lnTo>
                    <a:pt x="206" y="256"/>
                  </a:lnTo>
                  <a:lnTo>
                    <a:pt x="202" y="266"/>
                  </a:lnTo>
                  <a:lnTo>
                    <a:pt x="196" y="274"/>
                  </a:lnTo>
                  <a:lnTo>
                    <a:pt x="190" y="282"/>
                  </a:lnTo>
                  <a:lnTo>
                    <a:pt x="182" y="288"/>
                  </a:lnTo>
                  <a:lnTo>
                    <a:pt x="174" y="292"/>
                  </a:lnTo>
                  <a:lnTo>
                    <a:pt x="158" y="300"/>
                  </a:lnTo>
                  <a:lnTo>
                    <a:pt x="138" y="304"/>
                  </a:lnTo>
                  <a:lnTo>
                    <a:pt x="120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76" y="304"/>
                  </a:lnTo>
                  <a:lnTo>
                    <a:pt x="62" y="302"/>
                  </a:lnTo>
                  <a:lnTo>
                    <a:pt x="46" y="296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0" y="274"/>
                  </a:lnTo>
                  <a:lnTo>
                    <a:pt x="16" y="268"/>
                  </a:lnTo>
                  <a:lnTo>
                    <a:pt x="12" y="258"/>
                  </a:lnTo>
                  <a:lnTo>
                    <a:pt x="10" y="248"/>
                  </a:lnTo>
                  <a:lnTo>
                    <a:pt x="8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2" y="244"/>
                  </a:lnTo>
                  <a:lnTo>
                    <a:pt x="76" y="254"/>
                  </a:lnTo>
                  <a:lnTo>
                    <a:pt x="80" y="258"/>
                  </a:lnTo>
                  <a:lnTo>
                    <a:pt x="88" y="262"/>
                  </a:lnTo>
                  <a:lnTo>
                    <a:pt x="96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22" y="264"/>
                  </a:lnTo>
                  <a:lnTo>
                    <a:pt x="134" y="260"/>
                  </a:lnTo>
                  <a:lnTo>
                    <a:pt x="138" y="256"/>
                  </a:lnTo>
                  <a:lnTo>
                    <a:pt x="142" y="250"/>
                  </a:lnTo>
                  <a:lnTo>
                    <a:pt x="146" y="244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0" y="220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42" y="194"/>
                  </a:lnTo>
                  <a:lnTo>
                    <a:pt x="134" y="202"/>
                  </a:lnTo>
                  <a:lnTo>
                    <a:pt x="128" y="208"/>
                  </a:lnTo>
                  <a:lnTo>
                    <a:pt x="120" y="210"/>
                  </a:lnTo>
                  <a:lnTo>
                    <a:pt x="104" y="214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80" y="216"/>
                  </a:lnTo>
                  <a:lnTo>
                    <a:pt x="70" y="214"/>
                  </a:lnTo>
                  <a:lnTo>
                    <a:pt x="60" y="210"/>
                  </a:lnTo>
                  <a:lnTo>
                    <a:pt x="50" y="206"/>
                  </a:lnTo>
                  <a:lnTo>
                    <a:pt x="36" y="196"/>
                  </a:lnTo>
                  <a:lnTo>
                    <a:pt x="22" y="182"/>
                  </a:lnTo>
                  <a:lnTo>
                    <a:pt x="12" y="166"/>
                  </a:lnTo>
                  <a:lnTo>
                    <a:pt x="6" y="148"/>
                  </a:lnTo>
                  <a:lnTo>
                    <a:pt x="2" y="12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8"/>
                  </a:lnTo>
                  <a:lnTo>
                    <a:pt x="6" y="68"/>
                  </a:lnTo>
                  <a:lnTo>
                    <a:pt x="12" y="50"/>
                  </a:lnTo>
                  <a:lnTo>
                    <a:pt x="22" y="34"/>
                  </a:lnTo>
                  <a:lnTo>
                    <a:pt x="36" y="20"/>
                  </a:lnTo>
                  <a:lnTo>
                    <a:pt x="52" y="10"/>
                  </a:lnTo>
                  <a:lnTo>
                    <a:pt x="62" y="6"/>
                  </a:lnTo>
                  <a:lnTo>
                    <a:pt x="72" y="2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8" y="22"/>
                  </a:lnTo>
                  <a:lnTo>
                    <a:pt x="154" y="32"/>
                  </a:lnTo>
                  <a:lnTo>
                    <a:pt x="156" y="2"/>
                  </a:lnTo>
                  <a:lnTo>
                    <a:pt x="216" y="2"/>
                  </a:lnTo>
                  <a:close/>
                  <a:moveTo>
                    <a:pt x="106" y="172"/>
                  </a:moveTo>
                  <a:lnTo>
                    <a:pt x="106" y="172"/>
                  </a:lnTo>
                  <a:lnTo>
                    <a:pt x="114" y="172"/>
                  </a:lnTo>
                  <a:lnTo>
                    <a:pt x="122" y="170"/>
                  </a:lnTo>
                  <a:lnTo>
                    <a:pt x="132" y="164"/>
                  </a:lnTo>
                  <a:lnTo>
                    <a:pt x="140" y="154"/>
                  </a:lnTo>
                  <a:lnTo>
                    <a:pt x="146" y="144"/>
                  </a:lnTo>
                  <a:lnTo>
                    <a:pt x="148" y="134"/>
                  </a:lnTo>
                  <a:lnTo>
                    <a:pt x="150" y="124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0" y="90"/>
                  </a:lnTo>
                  <a:lnTo>
                    <a:pt x="148" y="78"/>
                  </a:lnTo>
                  <a:lnTo>
                    <a:pt x="144" y="68"/>
                  </a:lnTo>
                  <a:lnTo>
                    <a:pt x="138" y="58"/>
                  </a:lnTo>
                  <a:lnTo>
                    <a:pt x="130" y="50"/>
                  </a:lnTo>
                  <a:lnTo>
                    <a:pt x="120" y="46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98" y="44"/>
                  </a:lnTo>
                  <a:lnTo>
                    <a:pt x="90" y="48"/>
                  </a:lnTo>
                  <a:lnTo>
                    <a:pt x="84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68" y="78"/>
                  </a:lnTo>
                  <a:lnTo>
                    <a:pt x="64" y="92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4" y="124"/>
                  </a:lnTo>
                  <a:lnTo>
                    <a:pt x="66" y="134"/>
                  </a:lnTo>
                  <a:lnTo>
                    <a:pt x="70" y="144"/>
                  </a:lnTo>
                  <a:lnTo>
                    <a:pt x="74" y="154"/>
                  </a:lnTo>
                  <a:lnTo>
                    <a:pt x="82" y="164"/>
                  </a:lnTo>
                  <a:lnTo>
                    <a:pt x="92" y="170"/>
                  </a:lnTo>
                  <a:lnTo>
                    <a:pt x="98" y="172"/>
                  </a:lnTo>
                  <a:lnTo>
                    <a:pt x="106" y="172"/>
                  </a:lnTo>
                  <a:lnTo>
                    <a:pt x="106" y="172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591" y="2059"/>
              <a:ext cx="226" cy="23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42" y="4"/>
                </a:cxn>
                <a:cxn ang="0">
                  <a:pos x="164" y="10"/>
                </a:cxn>
                <a:cxn ang="0">
                  <a:pos x="184" y="20"/>
                </a:cxn>
                <a:cxn ang="0">
                  <a:pos x="200" y="36"/>
                </a:cxn>
                <a:cxn ang="0">
                  <a:pos x="220" y="72"/>
                </a:cxn>
                <a:cxn ang="0">
                  <a:pos x="226" y="116"/>
                </a:cxn>
                <a:cxn ang="0">
                  <a:pos x="226" y="138"/>
                </a:cxn>
                <a:cxn ang="0">
                  <a:pos x="212" y="180"/>
                </a:cxn>
                <a:cxn ang="0">
                  <a:pos x="192" y="204"/>
                </a:cxn>
                <a:cxn ang="0">
                  <a:pos x="174" y="218"/>
                </a:cxn>
                <a:cxn ang="0">
                  <a:pos x="152" y="226"/>
                </a:cxn>
                <a:cxn ang="0">
                  <a:pos x="126" y="232"/>
                </a:cxn>
                <a:cxn ang="0">
                  <a:pos x="112" y="232"/>
                </a:cxn>
                <a:cxn ang="0">
                  <a:pos x="68" y="224"/>
                </a:cxn>
                <a:cxn ang="0">
                  <a:pos x="34" y="204"/>
                </a:cxn>
                <a:cxn ang="0">
                  <a:pos x="14" y="178"/>
                </a:cxn>
                <a:cxn ang="0">
                  <a:pos x="6" y="156"/>
                </a:cxn>
                <a:cxn ang="0">
                  <a:pos x="0" y="116"/>
                </a:cxn>
                <a:cxn ang="0">
                  <a:pos x="2" y="96"/>
                </a:cxn>
                <a:cxn ang="0">
                  <a:pos x="14" y="56"/>
                </a:cxn>
                <a:cxn ang="0">
                  <a:pos x="32" y="30"/>
                </a:cxn>
                <a:cxn ang="0">
                  <a:pos x="50" y="18"/>
                </a:cxn>
                <a:cxn ang="0">
                  <a:pos x="72" y="6"/>
                </a:cxn>
                <a:cxn ang="0">
                  <a:pos x="98" y="2"/>
                </a:cxn>
                <a:cxn ang="0">
                  <a:pos x="114" y="0"/>
                </a:cxn>
                <a:cxn ang="0">
                  <a:pos x="114" y="188"/>
                </a:cxn>
                <a:cxn ang="0">
                  <a:pos x="134" y="184"/>
                </a:cxn>
                <a:cxn ang="0">
                  <a:pos x="148" y="172"/>
                </a:cxn>
                <a:cxn ang="0">
                  <a:pos x="158" y="148"/>
                </a:cxn>
                <a:cxn ang="0">
                  <a:pos x="162" y="112"/>
                </a:cxn>
                <a:cxn ang="0">
                  <a:pos x="160" y="90"/>
                </a:cxn>
                <a:cxn ang="0">
                  <a:pos x="154" y="68"/>
                </a:cxn>
                <a:cxn ang="0">
                  <a:pos x="140" y="50"/>
                </a:cxn>
                <a:cxn ang="0">
                  <a:pos x="114" y="44"/>
                </a:cxn>
                <a:cxn ang="0">
                  <a:pos x="106" y="44"/>
                </a:cxn>
                <a:cxn ang="0">
                  <a:pos x="92" y="48"/>
                </a:cxn>
                <a:cxn ang="0">
                  <a:pos x="78" y="62"/>
                </a:cxn>
                <a:cxn ang="0">
                  <a:pos x="70" y="86"/>
                </a:cxn>
                <a:cxn ang="0">
                  <a:pos x="66" y="118"/>
                </a:cxn>
                <a:cxn ang="0">
                  <a:pos x="68" y="134"/>
                </a:cxn>
                <a:cxn ang="0">
                  <a:pos x="74" y="160"/>
                </a:cxn>
                <a:cxn ang="0">
                  <a:pos x="86" y="178"/>
                </a:cxn>
                <a:cxn ang="0">
                  <a:pos x="104" y="186"/>
                </a:cxn>
                <a:cxn ang="0">
                  <a:pos x="114" y="188"/>
                </a:cxn>
              </a:cxnLst>
              <a:rect l="0" t="0" r="r" b="b"/>
              <a:pathLst>
                <a:path w="226" h="232">
                  <a:moveTo>
                    <a:pt x="114" y="0"/>
                  </a:moveTo>
                  <a:lnTo>
                    <a:pt x="114" y="0"/>
                  </a:lnTo>
                  <a:lnTo>
                    <a:pt x="128" y="2"/>
                  </a:lnTo>
                  <a:lnTo>
                    <a:pt x="142" y="4"/>
                  </a:lnTo>
                  <a:lnTo>
                    <a:pt x="154" y="6"/>
                  </a:lnTo>
                  <a:lnTo>
                    <a:pt x="164" y="10"/>
                  </a:lnTo>
                  <a:lnTo>
                    <a:pt x="176" y="14"/>
                  </a:lnTo>
                  <a:lnTo>
                    <a:pt x="184" y="20"/>
                  </a:lnTo>
                  <a:lnTo>
                    <a:pt x="192" y="28"/>
                  </a:lnTo>
                  <a:lnTo>
                    <a:pt x="200" y="36"/>
                  </a:lnTo>
                  <a:lnTo>
                    <a:pt x="212" y="52"/>
                  </a:lnTo>
                  <a:lnTo>
                    <a:pt x="220" y="72"/>
                  </a:lnTo>
                  <a:lnTo>
                    <a:pt x="226" y="92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26" y="138"/>
                  </a:lnTo>
                  <a:lnTo>
                    <a:pt x="220" y="160"/>
                  </a:lnTo>
                  <a:lnTo>
                    <a:pt x="212" y="180"/>
                  </a:lnTo>
                  <a:lnTo>
                    <a:pt x="200" y="196"/>
                  </a:lnTo>
                  <a:lnTo>
                    <a:pt x="192" y="204"/>
                  </a:lnTo>
                  <a:lnTo>
                    <a:pt x="184" y="212"/>
                  </a:lnTo>
                  <a:lnTo>
                    <a:pt x="174" y="218"/>
                  </a:lnTo>
                  <a:lnTo>
                    <a:pt x="164" y="222"/>
                  </a:lnTo>
                  <a:lnTo>
                    <a:pt x="152" y="226"/>
                  </a:lnTo>
                  <a:lnTo>
                    <a:pt x="140" y="230"/>
                  </a:lnTo>
                  <a:lnTo>
                    <a:pt x="126" y="232"/>
                  </a:lnTo>
                  <a:lnTo>
                    <a:pt x="112" y="232"/>
                  </a:lnTo>
                  <a:lnTo>
                    <a:pt x="112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50" y="216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4" y="178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6"/>
                  </a:lnTo>
                  <a:lnTo>
                    <a:pt x="6" y="76"/>
                  </a:lnTo>
                  <a:lnTo>
                    <a:pt x="14" y="56"/>
                  </a:lnTo>
                  <a:lnTo>
                    <a:pt x="26" y="40"/>
                  </a:lnTo>
                  <a:lnTo>
                    <a:pt x="32" y="30"/>
                  </a:lnTo>
                  <a:lnTo>
                    <a:pt x="40" y="24"/>
                  </a:lnTo>
                  <a:lnTo>
                    <a:pt x="50" y="18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4" y="4"/>
                  </a:lnTo>
                  <a:lnTo>
                    <a:pt x="98" y="2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24" y="186"/>
                  </a:lnTo>
                  <a:lnTo>
                    <a:pt x="134" y="184"/>
                  </a:lnTo>
                  <a:lnTo>
                    <a:pt x="142" y="178"/>
                  </a:lnTo>
                  <a:lnTo>
                    <a:pt x="148" y="172"/>
                  </a:lnTo>
                  <a:lnTo>
                    <a:pt x="154" y="162"/>
                  </a:lnTo>
                  <a:lnTo>
                    <a:pt x="158" y="148"/>
                  </a:lnTo>
                  <a:lnTo>
                    <a:pt x="160" y="132"/>
                  </a:lnTo>
                  <a:lnTo>
                    <a:pt x="162" y="112"/>
                  </a:lnTo>
                  <a:lnTo>
                    <a:pt x="162" y="112"/>
                  </a:lnTo>
                  <a:lnTo>
                    <a:pt x="160" y="90"/>
                  </a:lnTo>
                  <a:lnTo>
                    <a:pt x="158" y="78"/>
                  </a:lnTo>
                  <a:lnTo>
                    <a:pt x="154" y="68"/>
                  </a:lnTo>
                  <a:lnTo>
                    <a:pt x="148" y="58"/>
                  </a:lnTo>
                  <a:lnTo>
                    <a:pt x="140" y="50"/>
                  </a:lnTo>
                  <a:lnTo>
                    <a:pt x="128" y="46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06" y="44"/>
                  </a:lnTo>
                  <a:lnTo>
                    <a:pt x="98" y="46"/>
                  </a:lnTo>
                  <a:lnTo>
                    <a:pt x="92" y="48"/>
                  </a:lnTo>
                  <a:lnTo>
                    <a:pt x="86" y="52"/>
                  </a:lnTo>
                  <a:lnTo>
                    <a:pt x="78" y="62"/>
                  </a:lnTo>
                  <a:lnTo>
                    <a:pt x="72" y="72"/>
                  </a:lnTo>
                  <a:lnTo>
                    <a:pt x="70" y="86"/>
                  </a:lnTo>
                  <a:lnTo>
                    <a:pt x="68" y="9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8" y="134"/>
                  </a:lnTo>
                  <a:lnTo>
                    <a:pt x="70" y="148"/>
                  </a:lnTo>
                  <a:lnTo>
                    <a:pt x="74" y="160"/>
                  </a:lnTo>
                  <a:lnTo>
                    <a:pt x="78" y="170"/>
                  </a:lnTo>
                  <a:lnTo>
                    <a:pt x="86" y="178"/>
                  </a:lnTo>
                  <a:lnTo>
                    <a:pt x="94" y="184"/>
                  </a:lnTo>
                  <a:lnTo>
                    <a:pt x="104" y="186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830" y="205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30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6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90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6" y="80"/>
                </a:cxn>
                <a:cxn ang="0">
                  <a:pos x="16" y="54"/>
                </a:cxn>
                <a:cxn ang="0">
                  <a:pos x="34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8" y="0"/>
                </a:cxn>
                <a:cxn ang="0">
                  <a:pos x="120" y="2"/>
                </a:cxn>
                <a:cxn ang="0">
                  <a:pos x="144" y="6"/>
                </a:cxn>
                <a:cxn ang="0">
                  <a:pos x="168" y="18"/>
                </a:cxn>
                <a:cxn ang="0">
                  <a:pos x="188" y="40"/>
                </a:cxn>
                <a:cxn ang="0">
                  <a:pos x="196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4" y="94"/>
                </a:cxn>
                <a:cxn ang="0">
                  <a:pos x="140" y="74"/>
                </a:cxn>
                <a:cxn ang="0">
                  <a:pos x="134" y="58"/>
                </a:cxn>
                <a:cxn ang="0">
                  <a:pos x="118" y="46"/>
                </a:cxn>
                <a:cxn ang="0">
                  <a:pos x="106" y="44"/>
                </a:cxn>
                <a:cxn ang="0">
                  <a:pos x="88" y="48"/>
                </a:cxn>
                <a:cxn ang="0">
                  <a:pos x="74" y="60"/>
                </a:cxn>
                <a:cxn ang="0">
                  <a:pos x="68" y="74"/>
                </a:cxn>
                <a:cxn ang="0">
                  <a:pos x="144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048" y="2000"/>
              <a:ext cx="159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8" y="286"/>
                </a:cxn>
                <a:cxn ang="0">
                  <a:pos x="108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4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4" y="234"/>
                </a:cxn>
                <a:cxn ang="0">
                  <a:pos x="118" y="236"/>
                </a:cxn>
                <a:cxn ang="0">
                  <a:pos x="126" y="238"/>
                </a:cxn>
                <a:cxn ang="0">
                  <a:pos x="136" y="238"/>
                </a:cxn>
                <a:cxn ang="0">
                  <a:pos x="136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23" y="1971"/>
              <a:ext cx="204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0"/>
                </a:cxn>
                <a:cxn ang="0">
                  <a:pos x="64" y="124"/>
                </a:cxn>
                <a:cxn ang="0">
                  <a:pos x="64" y="124"/>
                </a:cxn>
                <a:cxn ang="0">
                  <a:pos x="70" y="114"/>
                </a:cxn>
                <a:cxn ang="0">
                  <a:pos x="82" y="104"/>
                </a:cxn>
                <a:cxn ang="0">
                  <a:pos x="92" y="98"/>
                </a:cxn>
                <a:cxn ang="0">
                  <a:pos x="102" y="94"/>
                </a:cxn>
                <a:cxn ang="0">
                  <a:pos x="112" y="92"/>
                </a:cxn>
                <a:cxn ang="0">
                  <a:pos x="126" y="90"/>
                </a:cxn>
                <a:cxn ang="0">
                  <a:pos x="126" y="90"/>
                </a:cxn>
                <a:cxn ang="0">
                  <a:pos x="138" y="92"/>
                </a:cxn>
                <a:cxn ang="0">
                  <a:pos x="148" y="94"/>
                </a:cxn>
                <a:cxn ang="0">
                  <a:pos x="158" y="96"/>
                </a:cxn>
                <a:cxn ang="0">
                  <a:pos x="166" y="100"/>
                </a:cxn>
                <a:cxn ang="0">
                  <a:pos x="180" y="110"/>
                </a:cxn>
                <a:cxn ang="0">
                  <a:pos x="190" y="120"/>
                </a:cxn>
                <a:cxn ang="0">
                  <a:pos x="190" y="120"/>
                </a:cxn>
                <a:cxn ang="0">
                  <a:pos x="196" y="130"/>
                </a:cxn>
                <a:cxn ang="0">
                  <a:pos x="200" y="144"/>
                </a:cxn>
                <a:cxn ang="0">
                  <a:pos x="204" y="160"/>
                </a:cxn>
                <a:cxn ang="0">
                  <a:pos x="204" y="180"/>
                </a:cxn>
                <a:cxn ang="0">
                  <a:pos x="204" y="312"/>
                </a:cxn>
                <a:cxn ang="0">
                  <a:pos x="140" y="312"/>
                </a:cxn>
                <a:cxn ang="0">
                  <a:pos x="140" y="182"/>
                </a:cxn>
                <a:cxn ang="0">
                  <a:pos x="140" y="182"/>
                </a:cxn>
                <a:cxn ang="0">
                  <a:pos x="140" y="168"/>
                </a:cxn>
                <a:cxn ang="0">
                  <a:pos x="140" y="162"/>
                </a:cxn>
                <a:cxn ang="0">
                  <a:pos x="136" y="154"/>
                </a:cxn>
                <a:cxn ang="0">
                  <a:pos x="132" y="146"/>
                </a:cxn>
                <a:cxn ang="0">
                  <a:pos x="126" y="140"/>
                </a:cxn>
                <a:cxn ang="0">
                  <a:pos x="116" y="136"/>
                </a:cxn>
                <a:cxn ang="0">
                  <a:pos x="106" y="134"/>
                </a:cxn>
                <a:cxn ang="0">
                  <a:pos x="106" y="134"/>
                </a:cxn>
                <a:cxn ang="0">
                  <a:pos x="90" y="136"/>
                </a:cxn>
                <a:cxn ang="0">
                  <a:pos x="84" y="140"/>
                </a:cxn>
                <a:cxn ang="0">
                  <a:pos x="78" y="144"/>
                </a:cxn>
                <a:cxn ang="0">
                  <a:pos x="72" y="150"/>
                </a:cxn>
                <a:cxn ang="0">
                  <a:pos x="68" y="158"/>
                </a:cxn>
                <a:cxn ang="0">
                  <a:pos x="66" y="166"/>
                </a:cxn>
                <a:cxn ang="0">
                  <a:pos x="64" y="178"/>
                </a:cxn>
                <a:cxn ang="0">
                  <a:pos x="64" y="312"/>
                </a:cxn>
                <a:cxn ang="0">
                  <a:pos x="0" y="312"/>
                </a:cxn>
                <a:cxn ang="0">
                  <a:pos x="0" y="0"/>
                </a:cxn>
              </a:cxnLst>
              <a:rect l="0" t="0" r="r" b="b"/>
              <a:pathLst>
                <a:path w="204" h="312">
                  <a:moveTo>
                    <a:pt x="0" y="0"/>
                  </a:moveTo>
                  <a:lnTo>
                    <a:pt x="64" y="0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70" y="114"/>
                  </a:lnTo>
                  <a:lnTo>
                    <a:pt x="82" y="104"/>
                  </a:lnTo>
                  <a:lnTo>
                    <a:pt x="92" y="98"/>
                  </a:lnTo>
                  <a:lnTo>
                    <a:pt x="102" y="94"/>
                  </a:lnTo>
                  <a:lnTo>
                    <a:pt x="112" y="92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38" y="92"/>
                  </a:lnTo>
                  <a:lnTo>
                    <a:pt x="148" y="94"/>
                  </a:lnTo>
                  <a:lnTo>
                    <a:pt x="158" y="96"/>
                  </a:lnTo>
                  <a:lnTo>
                    <a:pt x="166" y="100"/>
                  </a:lnTo>
                  <a:lnTo>
                    <a:pt x="180" y="110"/>
                  </a:lnTo>
                  <a:lnTo>
                    <a:pt x="190" y="120"/>
                  </a:lnTo>
                  <a:lnTo>
                    <a:pt x="190" y="120"/>
                  </a:lnTo>
                  <a:lnTo>
                    <a:pt x="196" y="130"/>
                  </a:lnTo>
                  <a:lnTo>
                    <a:pt x="200" y="144"/>
                  </a:lnTo>
                  <a:lnTo>
                    <a:pt x="204" y="160"/>
                  </a:lnTo>
                  <a:lnTo>
                    <a:pt x="204" y="180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168"/>
                  </a:lnTo>
                  <a:lnTo>
                    <a:pt x="140" y="162"/>
                  </a:lnTo>
                  <a:lnTo>
                    <a:pt x="136" y="154"/>
                  </a:lnTo>
                  <a:lnTo>
                    <a:pt x="132" y="146"/>
                  </a:lnTo>
                  <a:lnTo>
                    <a:pt x="126" y="140"/>
                  </a:lnTo>
                  <a:lnTo>
                    <a:pt x="116" y="136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90" y="136"/>
                  </a:lnTo>
                  <a:lnTo>
                    <a:pt x="84" y="140"/>
                  </a:lnTo>
                  <a:lnTo>
                    <a:pt x="78" y="144"/>
                  </a:lnTo>
                  <a:lnTo>
                    <a:pt x="72" y="150"/>
                  </a:lnTo>
                  <a:lnTo>
                    <a:pt x="68" y="158"/>
                  </a:lnTo>
                  <a:lnTo>
                    <a:pt x="66" y="166"/>
                  </a:lnTo>
                  <a:lnTo>
                    <a:pt x="64" y="178"/>
                  </a:lnTo>
                  <a:lnTo>
                    <a:pt x="64" y="312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2462" y="2047"/>
              <a:ext cx="206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28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4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88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4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8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auto">
            <a:xfrm>
              <a:off x="2688" y="2126"/>
              <a:ext cx="108" cy="4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825" y="2045"/>
              <a:ext cx="208" cy="22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130"/>
                </a:cxn>
                <a:cxn ang="0">
                  <a:pos x="64" y="130"/>
                </a:cxn>
                <a:cxn ang="0">
                  <a:pos x="64" y="146"/>
                </a:cxn>
                <a:cxn ang="0">
                  <a:pos x="66" y="154"/>
                </a:cxn>
                <a:cxn ang="0">
                  <a:pos x="68" y="162"/>
                </a:cxn>
                <a:cxn ang="0">
                  <a:pos x="72" y="168"/>
                </a:cxn>
                <a:cxn ang="0">
                  <a:pos x="78" y="174"/>
                </a:cxn>
                <a:cxn ang="0">
                  <a:pos x="88" y="176"/>
                </a:cxn>
                <a:cxn ang="0">
                  <a:pos x="98" y="178"/>
                </a:cxn>
                <a:cxn ang="0">
                  <a:pos x="98" y="178"/>
                </a:cxn>
                <a:cxn ang="0">
                  <a:pos x="112" y="176"/>
                </a:cxn>
                <a:cxn ang="0">
                  <a:pos x="122" y="172"/>
                </a:cxn>
                <a:cxn ang="0">
                  <a:pos x="130" y="166"/>
                </a:cxn>
                <a:cxn ang="0">
                  <a:pos x="134" y="158"/>
                </a:cxn>
                <a:cxn ang="0">
                  <a:pos x="138" y="148"/>
                </a:cxn>
                <a:cxn ang="0">
                  <a:pos x="138" y="136"/>
                </a:cxn>
                <a:cxn ang="0">
                  <a:pos x="140" y="110"/>
                </a:cxn>
                <a:cxn ang="0">
                  <a:pos x="140" y="0"/>
                </a:cxn>
                <a:cxn ang="0">
                  <a:pos x="206" y="0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206" y="202"/>
                </a:cxn>
                <a:cxn ang="0">
                  <a:pos x="206" y="202"/>
                </a:cxn>
                <a:cxn ang="0">
                  <a:pos x="208" y="218"/>
                </a:cxn>
                <a:cxn ang="0">
                  <a:pos x="146" y="218"/>
                </a:cxn>
                <a:cxn ang="0">
                  <a:pos x="144" y="190"/>
                </a:cxn>
                <a:cxn ang="0">
                  <a:pos x="144" y="190"/>
                </a:cxn>
                <a:cxn ang="0">
                  <a:pos x="136" y="198"/>
                </a:cxn>
                <a:cxn ang="0">
                  <a:pos x="124" y="210"/>
                </a:cxn>
                <a:cxn ang="0">
                  <a:pos x="116" y="216"/>
                </a:cxn>
                <a:cxn ang="0">
                  <a:pos x="106" y="220"/>
                </a:cxn>
                <a:cxn ang="0">
                  <a:pos x="94" y="222"/>
                </a:cxn>
                <a:cxn ang="0">
                  <a:pos x="80" y="224"/>
                </a:cxn>
                <a:cxn ang="0">
                  <a:pos x="80" y="224"/>
                </a:cxn>
                <a:cxn ang="0">
                  <a:pos x="68" y="224"/>
                </a:cxn>
                <a:cxn ang="0">
                  <a:pos x="58" y="222"/>
                </a:cxn>
                <a:cxn ang="0">
                  <a:pos x="40" y="214"/>
                </a:cxn>
                <a:cxn ang="0">
                  <a:pos x="24" y="206"/>
                </a:cxn>
                <a:cxn ang="0">
                  <a:pos x="14" y="194"/>
                </a:cxn>
                <a:cxn ang="0">
                  <a:pos x="14" y="194"/>
                </a:cxn>
                <a:cxn ang="0">
                  <a:pos x="8" y="188"/>
                </a:cxn>
                <a:cxn ang="0">
                  <a:pos x="6" y="180"/>
                </a:cxn>
                <a:cxn ang="0">
                  <a:pos x="2" y="162"/>
                </a:cxn>
                <a:cxn ang="0">
                  <a:pos x="0" y="14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208" h="224">
                  <a:moveTo>
                    <a:pt x="64" y="0"/>
                  </a:moveTo>
                  <a:lnTo>
                    <a:pt x="64" y="130"/>
                  </a:lnTo>
                  <a:lnTo>
                    <a:pt x="64" y="130"/>
                  </a:lnTo>
                  <a:lnTo>
                    <a:pt x="64" y="146"/>
                  </a:lnTo>
                  <a:lnTo>
                    <a:pt x="66" y="154"/>
                  </a:lnTo>
                  <a:lnTo>
                    <a:pt x="68" y="162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88" y="176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112" y="176"/>
                  </a:lnTo>
                  <a:lnTo>
                    <a:pt x="122" y="172"/>
                  </a:lnTo>
                  <a:lnTo>
                    <a:pt x="130" y="166"/>
                  </a:lnTo>
                  <a:lnTo>
                    <a:pt x="134" y="158"/>
                  </a:lnTo>
                  <a:lnTo>
                    <a:pt x="138" y="148"/>
                  </a:lnTo>
                  <a:lnTo>
                    <a:pt x="138" y="136"/>
                  </a:lnTo>
                  <a:lnTo>
                    <a:pt x="140" y="110"/>
                  </a:lnTo>
                  <a:lnTo>
                    <a:pt x="140" y="0"/>
                  </a:lnTo>
                  <a:lnTo>
                    <a:pt x="206" y="0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206" y="202"/>
                  </a:lnTo>
                  <a:lnTo>
                    <a:pt x="206" y="202"/>
                  </a:lnTo>
                  <a:lnTo>
                    <a:pt x="208" y="218"/>
                  </a:lnTo>
                  <a:lnTo>
                    <a:pt x="146" y="218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36" y="198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6" y="220"/>
                  </a:lnTo>
                  <a:lnTo>
                    <a:pt x="94" y="222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68" y="224"/>
                  </a:lnTo>
                  <a:lnTo>
                    <a:pt x="58" y="222"/>
                  </a:lnTo>
                  <a:lnTo>
                    <a:pt x="40" y="214"/>
                  </a:lnTo>
                  <a:lnTo>
                    <a:pt x="24" y="206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8" y="188"/>
                  </a:lnTo>
                  <a:lnTo>
                    <a:pt x="6" y="180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074" y="2039"/>
              <a:ext cx="208" cy="224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2" y="44"/>
                </a:cxn>
                <a:cxn ang="0">
                  <a:pos x="2" y="30"/>
                </a:cxn>
                <a:cxn ang="0">
                  <a:pos x="0" y="6"/>
                </a:cxn>
                <a:cxn ang="0">
                  <a:pos x="62" y="6"/>
                </a:cxn>
                <a:cxn ang="0">
                  <a:pos x="64" y="38"/>
                </a:cxn>
                <a:cxn ang="0">
                  <a:pos x="64" y="38"/>
                </a:cxn>
                <a:cxn ang="0">
                  <a:pos x="70" y="28"/>
                </a:cxn>
                <a:cxn ang="0">
                  <a:pos x="76" y="22"/>
                </a:cxn>
                <a:cxn ang="0">
                  <a:pos x="84" y="16"/>
                </a:cxn>
                <a:cxn ang="0">
                  <a:pos x="94" y="10"/>
                </a:cxn>
                <a:cxn ang="0">
                  <a:pos x="104" y="4"/>
                </a:cxn>
                <a:cxn ang="0">
                  <a:pos x="118" y="2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50" y="0"/>
                </a:cxn>
                <a:cxn ang="0">
                  <a:pos x="162" y="4"/>
                </a:cxn>
                <a:cxn ang="0">
                  <a:pos x="174" y="8"/>
                </a:cxn>
                <a:cxn ang="0">
                  <a:pos x="182" y="14"/>
                </a:cxn>
                <a:cxn ang="0">
                  <a:pos x="190" y="22"/>
                </a:cxn>
                <a:cxn ang="0">
                  <a:pos x="194" y="28"/>
                </a:cxn>
                <a:cxn ang="0">
                  <a:pos x="202" y="40"/>
                </a:cxn>
                <a:cxn ang="0">
                  <a:pos x="202" y="40"/>
                </a:cxn>
                <a:cxn ang="0">
                  <a:pos x="204" y="52"/>
                </a:cxn>
                <a:cxn ang="0">
                  <a:pos x="206" y="64"/>
                </a:cxn>
                <a:cxn ang="0">
                  <a:pos x="208" y="106"/>
                </a:cxn>
                <a:cxn ang="0">
                  <a:pos x="208" y="224"/>
                </a:cxn>
                <a:cxn ang="0">
                  <a:pos x="142" y="224"/>
                </a:cxn>
                <a:cxn ang="0">
                  <a:pos x="142" y="88"/>
                </a:cxn>
                <a:cxn ang="0">
                  <a:pos x="142" y="88"/>
                </a:cxn>
                <a:cxn ang="0">
                  <a:pos x="142" y="76"/>
                </a:cxn>
                <a:cxn ang="0">
                  <a:pos x="138" y="64"/>
                </a:cxn>
                <a:cxn ang="0">
                  <a:pos x="138" y="64"/>
                </a:cxn>
                <a:cxn ang="0">
                  <a:pos x="134" y="58"/>
                </a:cxn>
                <a:cxn ang="0">
                  <a:pos x="128" y="52"/>
                </a:cxn>
                <a:cxn ang="0">
                  <a:pos x="118" y="48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98" y="48"/>
                </a:cxn>
                <a:cxn ang="0">
                  <a:pos x="88" y="50"/>
                </a:cxn>
                <a:cxn ang="0">
                  <a:pos x="80" y="56"/>
                </a:cxn>
                <a:cxn ang="0">
                  <a:pos x="74" y="62"/>
                </a:cxn>
                <a:cxn ang="0">
                  <a:pos x="74" y="62"/>
                </a:cxn>
                <a:cxn ang="0">
                  <a:pos x="72" y="68"/>
                </a:cxn>
                <a:cxn ang="0">
                  <a:pos x="68" y="76"/>
                </a:cxn>
                <a:cxn ang="0">
                  <a:pos x="68" y="84"/>
                </a:cxn>
                <a:cxn ang="0">
                  <a:pos x="66" y="96"/>
                </a:cxn>
                <a:cxn ang="0">
                  <a:pos x="66" y="224"/>
                </a:cxn>
                <a:cxn ang="0">
                  <a:pos x="2" y="224"/>
                </a:cxn>
                <a:cxn ang="0">
                  <a:pos x="2" y="44"/>
                </a:cxn>
              </a:cxnLst>
              <a:rect l="0" t="0" r="r" b="b"/>
              <a:pathLst>
                <a:path w="208" h="224">
                  <a:moveTo>
                    <a:pt x="2" y="44"/>
                  </a:moveTo>
                  <a:lnTo>
                    <a:pt x="2" y="44"/>
                  </a:lnTo>
                  <a:lnTo>
                    <a:pt x="2" y="30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70" y="28"/>
                  </a:lnTo>
                  <a:lnTo>
                    <a:pt x="76" y="22"/>
                  </a:lnTo>
                  <a:lnTo>
                    <a:pt x="84" y="16"/>
                  </a:lnTo>
                  <a:lnTo>
                    <a:pt x="94" y="10"/>
                  </a:lnTo>
                  <a:lnTo>
                    <a:pt x="104" y="4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2" y="4"/>
                  </a:lnTo>
                  <a:lnTo>
                    <a:pt x="174" y="8"/>
                  </a:lnTo>
                  <a:lnTo>
                    <a:pt x="182" y="14"/>
                  </a:lnTo>
                  <a:lnTo>
                    <a:pt x="190" y="22"/>
                  </a:lnTo>
                  <a:lnTo>
                    <a:pt x="194" y="28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4" y="52"/>
                  </a:lnTo>
                  <a:lnTo>
                    <a:pt x="206" y="64"/>
                  </a:lnTo>
                  <a:lnTo>
                    <a:pt x="208" y="106"/>
                  </a:lnTo>
                  <a:lnTo>
                    <a:pt x="208" y="224"/>
                  </a:lnTo>
                  <a:lnTo>
                    <a:pt x="142" y="224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76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8" y="52"/>
                  </a:lnTo>
                  <a:lnTo>
                    <a:pt x="118" y="48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98" y="48"/>
                  </a:lnTo>
                  <a:lnTo>
                    <a:pt x="88" y="50"/>
                  </a:lnTo>
                  <a:lnTo>
                    <a:pt x="80" y="56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68"/>
                  </a:lnTo>
                  <a:lnTo>
                    <a:pt x="68" y="76"/>
                  </a:lnTo>
                  <a:lnTo>
                    <a:pt x="68" y="84"/>
                  </a:lnTo>
                  <a:lnTo>
                    <a:pt x="66" y="96"/>
                  </a:lnTo>
                  <a:lnTo>
                    <a:pt x="66" y="224"/>
                  </a:lnTo>
                  <a:lnTo>
                    <a:pt x="2" y="22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3324" y="1961"/>
              <a:ext cx="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0"/>
                </a:cxn>
                <a:cxn ang="0">
                  <a:pos x="70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" y="94"/>
                </a:cxn>
                <a:cxn ang="0">
                  <a:pos x="66" y="94"/>
                </a:cxn>
                <a:cxn ang="0">
                  <a:pos x="66" y="312"/>
                </a:cxn>
                <a:cxn ang="0">
                  <a:pos x="2" y="312"/>
                </a:cxn>
                <a:cxn ang="0">
                  <a:pos x="2" y="94"/>
                </a:cxn>
              </a:cxnLst>
              <a:rect l="0" t="0" r="r" b="b"/>
              <a:pathLst>
                <a:path w="70" h="312">
                  <a:moveTo>
                    <a:pt x="0" y="0"/>
                  </a:moveTo>
                  <a:lnTo>
                    <a:pt x="70" y="0"/>
                  </a:lnTo>
                  <a:lnTo>
                    <a:pt x="70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408" y="2055"/>
              <a:ext cx="230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18" y="148"/>
                </a:cxn>
                <a:cxn ang="0">
                  <a:pos x="168" y="0"/>
                </a:cxn>
                <a:cxn ang="0">
                  <a:pos x="230" y="0"/>
                </a:cxn>
                <a:cxn ang="0">
                  <a:pos x="150" y="218"/>
                </a:cxn>
                <a:cxn ang="0">
                  <a:pos x="80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230" h="218">
                  <a:moveTo>
                    <a:pt x="68" y="0"/>
                  </a:moveTo>
                  <a:lnTo>
                    <a:pt x="118" y="148"/>
                  </a:lnTo>
                  <a:lnTo>
                    <a:pt x="168" y="0"/>
                  </a:lnTo>
                  <a:lnTo>
                    <a:pt x="230" y="0"/>
                  </a:lnTo>
                  <a:lnTo>
                    <a:pt x="150" y="218"/>
                  </a:lnTo>
                  <a:lnTo>
                    <a:pt x="8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3647" y="204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30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6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90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6" y="80"/>
                </a:cxn>
                <a:cxn ang="0">
                  <a:pos x="16" y="54"/>
                </a:cxn>
                <a:cxn ang="0">
                  <a:pos x="34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8" y="0"/>
                </a:cxn>
                <a:cxn ang="0">
                  <a:pos x="120" y="2"/>
                </a:cxn>
                <a:cxn ang="0">
                  <a:pos x="144" y="6"/>
                </a:cxn>
                <a:cxn ang="0">
                  <a:pos x="168" y="18"/>
                </a:cxn>
                <a:cxn ang="0">
                  <a:pos x="188" y="40"/>
                </a:cxn>
                <a:cxn ang="0">
                  <a:pos x="196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4" y="94"/>
                </a:cxn>
                <a:cxn ang="0">
                  <a:pos x="142" y="74"/>
                </a:cxn>
                <a:cxn ang="0">
                  <a:pos x="134" y="58"/>
                </a:cxn>
                <a:cxn ang="0">
                  <a:pos x="118" y="46"/>
                </a:cxn>
                <a:cxn ang="0">
                  <a:pos x="106" y="44"/>
                </a:cxn>
                <a:cxn ang="0">
                  <a:pos x="88" y="48"/>
                </a:cxn>
                <a:cxn ang="0">
                  <a:pos x="74" y="60"/>
                </a:cxn>
                <a:cxn ang="0">
                  <a:pos x="68" y="74"/>
                </a:cxn>
                <a:cxn ang="0">
                  <a:pos x="144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2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3881" y="2043"/>
              <a:ext cx="135" cy="220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2" y="56"/>
                </a:cxn>
                <a:cxn ang="0">
                  <a:pos x="0" y="2"/>
                </a:cxn>
                <a:cxn ang="0">
                  <a:pos x="60" y="2"/>
                </a:cxn>
                <a:cxn ang="0">
                  <a:pos x="60" y="42"/>
                </a:cxn>
                <a:cxn ang="0">
                  <a:pos x="60" y="42"/>
                </a:cxn>
                <a:cxn ang="0">
                  <a:pos x="68" y="28"/>
                </a:cxn>
                <a:cxn ang="0">
                  <a:pos x="74" y="20"/>
                </a:cxn>
                <a:cxn ang="0">
                  <a:pos x="82" y="14"/>
                </a:cxn>
                <a:cxn ang="0">
                  <a:pos x="92" y="8"/>
                </a:cxn>
                <a:cxn ang="0">
                  <a:pos x="102" y="4"/>
                </a:cxn>
                <a:cxn ang="0">
                  <a:pos x="118" y="0"/>
                </a:cxn>
                <a:cxn ang="0">
                  <a:pos x="136" y="0"/>
                </a:cxn>
                <a:cxn ang="0">
                  <a:pos x="136" y="58"/>
                </a:cxn>
                <a:cxn ang="0">
                  <a:pos x="136" y="58"/>
                </a:cxn>
                <a:cxn ang="0">
                  <a:pos x="114" y="58"/>
                </a:cxn>
                <a:cxn ang="0">
                  <a:pos x="98" y="60"/>
                </a:cxn>
                <a:cxn ang="0">
                  <a:pos x="86" y="66"/>
                </a:cxn>
                <a:cxn ang="0">
                  <a:pos x="76" y="72"/>
                </a:cxn>
                <a:cxn ang="0">
                  <a:pos x="72" y="82"/>
                </a:cxn>
                <a:cxn ang="0">
                  <a:pos x="68" y="92"/>
                </a:cxn>
                <a:cxn ang="0">
                  <a:pos x="66" y="102"/>
                </a:cxn>
                <a:cxn ang="0">
                  <a:pos x="66" y="112"/>
                </a:cxn>
                <a:cxn ang="0">
                  <a:pos x="66" y="220"/>
                </a:cxn>
                <a:cxn ang="0">
                  <a:pos x="2" y="220"/>
                </a:cxn>
                <a:cxn ang="0">
                  <a:pos x="2" y="56"/>
                </a:cxn>
              </a:cxnLst>
              <a:rect l="0" t="0" r="r" b="b"/>
              <a:pathLst>
                <a:path w="136" h="220">
                  <a:moveTo>
                    <a:pt x="2" y="56"/>
                  </a:moveTo>
                  <a:lnTo>
                    <a:pt x="2" y="56"/>
                  </a:lnTo>
                  <a:lnTo>
                    <a:pt x="0" y="2"/>
                  </a:lnTo>
                  <a:lnTo>
                    <a:pt x="60" y="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8" y="28"/>
                  </a:lnTo>
                  <a:lnTo>
                    <a:pt x="74" y="20"/>
                  </a:lnTo>
                  <a:lnTo>
                    <a:pt x="82" y="14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14" y="58"/>
                  </a:lnTo>
                  <a:lnTo>
                    <a:pt x="98" y="60"/>
                  </a:lnTo>
                  <a:lnTo>
                    <a:pt x="86" y="66"/>
                  </a:lnTo>
                  <a:lnTo>
                    <a:pt x="76" y="72"/>
                  </a:lnTo>
                  <a:lnTo>
                    <a:pt x="72" y="82"/>
                  </a:lnTo>
                  <a:lnTo>
                    <a:pt x="68" y="92"/>
                  </a:lnTo>
                  <a:lnTo>
                    <a:pt x="66" y="102"/>
                  </a:lnTo>
                  <a:lnTo>
                    <a:pt x="66" y="112"/>
                  </a:lnTo>
                  <a:lnTo>
                    <a:pt x="66" y="220"/>
                  </a:lnTo>
                  <a:lnTo>
                    <a:pt x="2" y="220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4020" y="2049"/>
              <a:ext cx="192" cy="229"/>
            </a:xfrm>
            <a:custGeom>
              <a:avLst/>
              <a:gdLst/>
              <a:ahLst/>
              <a:cxnLst>
                <a:cxn ang="0">
                  <a:pos x="60" y="160"/>
                </a:cxn>
                <a:cxn ang="0">
                  <a:pos x="66" y="176"/>
                </a:cxn>
                <a:cxn ang="0">
                  <a:pos x="74" y="186"/>
                </a:cxn>
                <a:cxn ang="0">
                  <a:pos x="88" y="190"/>
                </a:cxn>
                <a:cxn ang="0">
                  <a:pos x="98" y="190"/>
                </a:cxn>
                <a:cxn ang="0">
                  <a:pos x="112" y="188"/>
                </a:cxn>
                <a:cxn ang="0">
                  <a:pos x="122" y="182"/>
                </a:cxn>
                <a:cxn ang="0">
                  <a:pos x="130" y="164"/>
                </a:cxn>
                <a:cxn ang="0">
                  <a:pos x="130" y="158"/>
                </a:cxn>
                <a:cxn ang="0">
                  <a:pos x="116" y="146"/>
                </a:cxn>
                <a:cxn ang="0">
                  <a:pos x="60" y="130"/>
                </a:cxn>
                <a:cxn ang="0">
                  <a:pos x="44" y="124"/>
                </a:cxn>
                <a:cxn ang="0">
                  <a:pos x="26" y="114"/>
                </a:cxn>
                <a:cxn ang="0">
                  <a:pos x="12" y="96"/>
                </a:cxn>
                <a:cxn ang="0">
                  <a:pos x="6" y="68"/>
                </a:cxn>
                <a:cxn ang="0">
                  <a:pos x="8" y="54"/>
                </a:cxn>
                <a:cxn ang="0">
                  <a:pos x="20" y="28"/>
                </a:cxn>
                <a:cxn ang="0">
                  <a:pos x="46" y="12"/>
                </a:cxn>
                <a:cxn ang="0">
                  <a:pos x="80" y="2"/>
                </a:cxn>
                <a:cxn ang="0">
                  <a:pos x="102" y="0"/>
                </a:cxn>
                <a:cxn ang="0">
                  <a:pos x="132" y="4"/>
                </a:cxn>
                <a:cxn ang="0">
                  <a:pos x="158" y="16"/>
                </a:cxn>
                <a:cxn ang="0">
                  <a:pos x="176" y="36"/>
                </a:cxn>
                <a:cxn ang="0">
                  <a:pos x="184" y="66"/>
                </a:cxn>
                <a:cxn ang="0">
                  <a:pos x="126" y="66"/>
                </a:cxn>
                <a:cxn ang="0">
                  <a:pos x="122" y="50"/>
                </a:cxn>
                <a:cxn ang="0">
                  <a:pos x="114" y="44"/>
                </a:cxn>
                <a:cxn ang="0">
                  <a:pos x="94" y="40"/>
                </a:cxn>
                <a:cxn ang="0">
                  <a:pos x="82" y="40"/>
                </a:cxn>
                <a:cxn ang="0">
                  <a:pos x="66" y="52"/>
                </a:cxn>
                <a:cxn ang="0">
                  <a:pos x="64" y="60"/>
                </a:cxn>
                <a:cxn ang="0">
                  <a:pos x="66" y="70"/>
                </a:cxn>
                <a:cxn ang="0">
                  <a:pos x="82" y="80"/>
                </a:cxn>
                <a:cxn ang="0">
                  <a:pos x="134" y="94"/>
                </a:cxn>
                <a:cxn ang="0">
                  <a:pos x="148" y="98"/>
                </a:cxn>
                <a:cxn ang="0">
                  <a:pos x="170" y="110"/>
                </a:cxn>
                <a:cxn ang="0">
                  <a:pos x="184" y="126"/>
                </a:cxn>
                <a:cxn ang="0">
                  <a:pos x="190" y="144"/>
                </a:cxn>
                <a:cxn ang="0">
                  <a:pos x="192" y="156"/>
                </a:cxn>
                <a:cxn ang="0">
                  <a:pos x="186" y="182"/>
                </a:cxn>
                <a:cxn ang="0">
                  <a:pos x="168" y="208"/>
                </a:cxn>
                <a:cxn ang="0">
                  <a:pos x="136" y="224"/>
                </a:cxn>
                <a:cxn ang="0">
                  <a:pos x="92" y="230"/>
                </a:cxn>
                <a:cxn ang="0">
                  <a:pos x="70" y="230"/>
                </a:cxn>
                <a:cxn ang="0">
                  <a:pos x="42" y="222"/>
                </a:cxn>
                <a:cxn ang="0">
                  <a:pos x="24" y="210"/>
                </a:cxn>
                <a:cxn ang="0">
                  <a:pos x="16" y="204"/>
                </a:cxn>
                <a:cxn ang="0">
                  <a:pos x="4" y="180"/>
                </a:cxn>
                <a:cxn ang="0">
                  <a:pos x="0" y="160"/>
                </a:cxn>
              </a:cxnLst>
              <a:rect l="0" t="0" r="r" b="b"/>
              <a:pathLst>
                <a:path w="192" h="230">
                  <a:moveTo>
                    <a:pt x="60" y="160"/>
                  </a:moveTo>
                  <a:lnTo>
                    <a:pt x="60" y="160"/>
                  </a:lnTo>
                  <a:lnTo>
                    <a:pt x="64" y="172"/>
                  </a:lnTo>
                  <a:lnTo>
                    <a:pt x="66" y="176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80" y="188"/>
                  </a:lnTo>
                  <a:lnTo>
                    <a:pt x="8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106" y="190"/>
                  </a:lnTo>
                  <a:lnTo>
                    <a:pt x="112" y="188"/>
                  </a:lnTo>
                  <a:lnTo>
                    <a:pt x="118" y="186"/>
                  </a:lnTo>
                  <a:lnTo>
                    <a:pt x="122" y="182"/>
                  </a:lnTo>
                  <a:lnTo>
                    <a:pt x="128" y="17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58"/>
                  </a:lnTo>
                  <a:lnTo>
                    <a:pt x="126" y="152"/>
                  </a:lnTo>
                  <a:lnTo>
                    <a:pt x="116" y="146"/>
                  </a:lnTo>
                  <a:lnTo>
                    <a:pt x="100" y="140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44" y="124"/>
                  </a:lnTo>
                  <a:lnTo>
                    <a:pt x="36" y="120"/>
                  </a:lnTo>
                  <a:lnTo>
                    <a:pt x="26" y="114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8" y="8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8" y="54"/>
                  </a:lnTo>
                  <a:lnTo>
                    <a:pt x="12" y="40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80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8" y="2"/>
                  </a:lnTo>
                  <a:lnTo>
                    <a:pt x="132" y="4"/>
                  </a:lnTo>
                  <a:lnTo>
                    <a:pt x="146" y="10"/>
                  </a:lnTo>
                  <a:lnTo>
                    <a:pt x="158" y="16"/>
                  </a:lnTo>
                  <a:lnTo>
                    <a:pt x="168" y="26"/>
                  </a:lnTo>
                  <a:lnTo>
                    <a:pt x="176" y="36"/>
                  </a:lnTo>
                  <a:lnTo>
                    <a:pt x="182" y="50"/>
                  </a:lnTo>
                  <a:lnTo>
                    <a:pt x="184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4" y="58"/>
                  </a:lnTo>
                  <a:lnTo>
                    <a:pt x="122" y="50"/>
                  </a:lnTo>
                  <a:lnTo>
                    <a:pt x="118" y="46"/>
                  </a:lnTo>
                  <a:lnTo>
                    <a:pt x="114" y="44"/>
                  </a:lnTo>
                  <a:lnTo>
                    <a:pt x="10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6" y="70"/>
                  </a:lnTo>
                  <a:lnTo>
                    <a:pt x="72" y="76"/>
                  </a:lnTo>
                  <a:lnTo>
                    <a:pt x="82" y="80"/>
                  </a:lnTo>
                  <a:lnTo>
                    <a:pt x="94" y="8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48" y="98"/>
                  </a:lnTo>
                  <a:lnTo>
                    <a:pt x="160" y="104"/>
                  </a:lnTo>
                  <a:lnTo>
                    <a:pt x="170" y="110"/>
                  </a:lnTo>
                  <a:lnTo>
                    <a:pt x="178" y="118"/>
                  </a:lnTo>
                  <a:lnTo>
                    <a:pt x="184" y="126"/>
                  </a:lnTo>
                  <a:lnTo>
                    <a:pt x="188" y="134"/>
                  </a:lnTo>
                  <a:lnTo>
                    <a:pt x="190" y="14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0" y="170"/>
                  </a:lnTo>
                  <a:lnTo>
                    <a:pt x="186" y="182"/>
                  </a:lnTo>
                  <a:lnTo>
                    <a:pt x="178" y="196"/>
                  </a:lnTo>
                  <a:lnTo>
                    <a:pt x="168" y="208"/>
                  </a:lnTo>
                  <a:lnTo>
                    <a:pt x="154" y="216"/>
                  </a:lnTo>
                  <a:lnTo>
                    <a:pt x="136" y="224"/>
                  </a:lnTo>
                  <a:lnTo>
                    <a:pt x="116" y="228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70" y="230"/>
                  </a:lnTo>
                  <a:lnTo>
                    <a:pt x="52" y="224"/>
                  </a:lnTo>
                  <a:lnTo>
                    <a:pt x="42" y="222"/>
                  </a:lnTo>
                  <a:lnTo>
                    <a:pt x="32" y="216"/>
                  </a:lnTo>
                  <a:lnTo>
                    <a:pt x="24" y="210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8" y="192"/>
                  </a:lnTo>
                  <a:lnTo>
                    <a:pt x="4" y="180"/>
                  </a:lnTo>
                  <a:lnTo>
                    <a:pt x="2" y="170"/>
                  </a:lnTo>
                  <a:lnTo>
                    <a:pt x="0" y="160"/>
                  </a:lnTo>
                  <a:lnTo>
                    <a:pt x="60" y="16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4236" y="1961"/>
              <a:ext cx="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0"/>
                </a:cxn>
                <a:cxn ang="0">
                  <a:pos x="68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" y="94"/>
                </a:cxn>
                <a:cxn ang="0">
                  <a:pos x="66" y="94"/>
                </a:cxn>
                <a:cxn ang="0">
                  <a:pos x="66" y="312"/>
                </a:cxn>
                <a:cxn ang="0">
                  <a:pos x="2" y="312"/>
                </a:cxn>
                <a:cxn ang="0">
                  <a:pos x="2" y="94"/>
                </a:cxn>
              </a:cxnLst>
              <a:rect l="0" t="0" r="r" b="b"/>
              <a:pathLst>
                <a:path w="68" h="312">
                  <a:moveTo>
                    <a:pt x="0" y="0"/>
                  </a:moveTo>
                  <a:lnTo>
                    <a:pt x="68" y="0"/>
                  </a:lnTo>
                  <a:lnTo>
                    <a:pt x="68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4317" y="1981"/>
              <a:ext cx="159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6" y="286"/>
                </a:cxn>
                <a:cxn ang="0">
                  <a:pos x="106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4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4" y="234"/>
                </a:cxn>
                <a:cxn ang="0">
                  <a:pos x="118" y="236"/>
                </a:cxn>
                <a:cxn ang="0">
                  <a:pos x="126" y="238"/>
                </a:cxn>
                <a:cxn ang="0">
                  <a:pos x="134" y="238"/>
                </a:cxn>
                <a:cxn ang="0">
                  <a:pos x="134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4489" y="2049"/>
              <a:ext cx="198" cy="229"/>
            </a:xfrm>
            <a:custGeom>
              <a:avLst/>
              <a:gdLst/>
              <a:ahLst/>
              <a:cxnLst>
                <a:cxn ang="0">
                  <a:pos x="140" y="224"/>
                </a:cxn>
                <a:cxn ang="0">
                  <a:pos x="138" y="194"/>
                </a:cxn>
                <a:cxn ang="0">
                  <a:pos x="130" y="206"/>
                </a:cxn>
                <a:cxn ang="0">
                  <a:pos x="110" y="220"/>
                </a:cxn>
                <a:cxn ang="0">
                  <a:pos x="86" y="228"/>
                </a:cxn>
                <a:cxn ang="0">
                  <a:pos x="74" y="230"/>
                </a:cxn>
                <a:cxn ang="0">
                  <a:pos x="38" y="224"/>
                </a:cxn>
                <a:cxn ang="0">
                  <a:pos x="18" y="212"/>
                </a:cxn>
                <a:cxn ang="0">
                  <a:pos x="10" y="202"/>
                </a:cxn>
                <a:cxn ang="0">
                  <a:pos x="2" y="176"/>
                </a:cxn>
                <a:cxn ang="0">
                  <a:pos x="0" y="164"/>
                </a:cxn>
                <a:cxn ang="0">
                  <a:pos x="4" y="140"/>
                </a:cxn>
                <a:cxn ang="0">
                  <a:pos x="14" y="122"/>
                </a:cxn>
                <a:cxn ang="0">
                  <a:pos x="32" y="104"/>
                </a:cxn>
                <a:cxn ang="0">
                  <a:pos x="46" y="96"/>
                </a:cxn>
                <a:cxn ang="0">
                  <a:pos x="68" y="90"/>
                </a:cxn>
                <a:cxn ang="0">
                  <a:pos x="114" y="84"/>
                </a:cxn>
                <a:cxn ang="0">
                  <a:pos x="132" y="84"/>
                </a:cxn>
                <a:cxn ang="0">
                  <a:pos x="130" y="56"/>
                </a:cxn>
                <a:cxn ang="0">
                  <a:pos x="126" y="50"/>
                </a:cxn>
                <a:cxn ang="0">
                  <a:pos x="116" y="40"/>
                </a:cxn>
                <a:cxn ang="0">
                  <a:pos x="100" y="38"/>
                </a:cxn>
                <a:cxn ang="0">
                  <a:pos x="94" y="38"/>
                </a:cxn>
                <a:cxn ang="0">
                  <a:pos x="82" y="44"/>
                </a:cxn>
                <a:cxn ang="0">
                  <a:pos x="76" y="50"/>
                </a:cxn>
                <a:cxn ang="0">
                  <a:pos x="72" y="60"/>
                </a:cxn>
                <a:cxn ang="0">
                  <a:pos x="10" y="68"/>
                </a:cxn>
                <a:cxn ang="0">
                  <a:pos x="10" y="58"/>
                </a:cxn>
                <a:cxn ang="0">
                  <a:pos x="16" y="38"/>
                </a:cxn>
                <a:cxn ang="0">
                  <a:pos x="26" y="24"/>
                </a:cxn>
                <a:cxn ang="0">
                  <a:pos x="34" y="18"/>
                </a:cxn>
                <a:cxn ang="0">
                  <a:pos x="66" y="2"/>
                </a:cxn>
                <a:cxn ang="0">
                  <a:pos x="100" y="0"/>
                </a:cxn>
                <a:cxn ang="0">
                  <a:pos x="116" y="0"/>
                </a:cxn>
                <a:cxn ang="0">
                  <a:pos x="148" y="8"/>
                </a:cxn>
                <a:cxn ang="0">
                  <a:pos x="170" y="20"/>
                </a:cxn>
                <a:cxn ang="0">
                  <a:pos x="178" y="28"/>
                </a:cxn>
                <a:cxn ang="0">
                  <a:pos x="186" y="42"/>
                </a:cxn>
                <a:cxn ang="0">
                  <a:pos x="192" y="70"/>
                </a:cxn>
                <a:cxn ang="0">
                  <a:pos x="194" y="168"/>
                </a:cxn>
                <a:cxn ang="0">
                  <a:pos x="194" y="196"/>
                </a:cxn>
                <a:cxn ang="0">
                  <a:pos x="140" y="224"/>
                </a:cxn>
                <a:cxn ang="0">
                  <a:pos x="62" y="156"/>
                </a:cxn>
                <a:cxn ang="0">
                  <a:pos x="70" y="178"/>
                </a:cxn>
                <a:cxn ang="0">
                  <a:pos x="80" y="184"/>
                </a:cxn>
                <a:cxn ang="0">
                  <a:pos x="94" y="188"/>
                </a:cxn>
                <a:cxn ang="0">
                  <a:pos x="102" y="186"/>
                </a:cxn>
                <a:cxn ang="0">
                  <a:pos x="116" y="180"/>
                </a:cxn>
                <a:cxn ang="0">
                  <a:pos x="120" y="176"/>
                </a:cxn>
                <a:cxn ang="0">
                  <a:pos x="130" y="152"/>
                </a:cxn>
                <a:cxn ang="0">
                  <a:pos x="132" y="122"/>
                </a:cxn>
                <a:cxn ang="0">
                  <a:pos x="118" y="120"/>
                </a:cxn>
                <a:cxn ang="0">
                  <a:pos x="92" y="124"/>
                </a:cxn>
                <a:cxn ang="0">
                  <a:pos x="74" y="134"/>
                </a:cxn>
                <a:cxn ang="0">
                  <a:pos x="64" y="148"/>
                </a:cxn>
                <a:cxn ang="0">
                  <a:pos x="62" y="156"/>
                </a:cxn>
              </a:cxnLst>
              <a:rect l="0" t="0" r="r" b="b"/>
              <a:pathLst>
                <a:path w="198" h="230">
                  <a:moveTo>
                    <a:pt x="140" y="224"/>
                  </a:moveTo>
                  <a:lnTo>
                    <a:pt x="140" y="224"/>
                  </a:lnTo>
                  <a:lnTo>
                    <a:pt x="138" y="206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30" y="206"/>
                  </a:lnTo>
                  <a:lnTo>
                    <a:pt x="120" y="214"/>
                  </a:lnTo>
                  <a:lnTo>
                    <a:pt x="110" y="220"/>
                  </a:lnTo>
                  <a:lnTo>
                    <a:pt x="102" y="224"/>
                  </a:lnTo>
                  <a:lnTo>
                    <a:pt x="86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52" y="228"/>
                  </a:lnTo>
                  <a:lnTo>
                    <a:pt x="38" y="224"/>
                  </a:lnTo>
                  <a:lnTo>
                    <a:pt x="26" y="218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10" y="202"/>
                  </a:lnTo>
                  <a:lnTo>
                    <a:pt x="4" y="190"/>
                  </a:lnTo>
                  <a:lnTo>
                    <a:pt x="2" y="17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4" y="140"/>
                  </a:lnTo>
                  <a:lnTo>
                    <a:pt x="8" y="130"/>
                  </a:lnTo>
                  <a:lnTo>
                    <a:pt x="14" y="122"/>
                  </a:lnTo>
                  <a:lnTo>
                    <a:pt x="22" y="112"/>
                  </a:lnTo>
                  <a:lnTo>
                    <a:pt x="32" y="104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56" y="92"/>
                  </a:lnTo>
                  <a:lnTo>
                    <a:pt x="68" y="90"/>
                  </a:lnTo>
                  <a:lnTo>
                    <a:pt x="92" y="86"/>
                  </a:lnTo>
                  <a:lnTo>
                    <a:pt x="114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6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26" y="50"/>
                  </a:lnTo>
                  <a:lnTo>
                    <a:pt x="124" y="46"/>
                  </a:lnTo>
                  <a:lnTo>
                    <a:pt x="116" y="40"/>
                  </a:lnTo>
                  <a:lnTo>
                    <a:pt x="108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4" y="38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54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4" y="4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24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50" y="8"/>
                  </a:lnTo>
                  <a:lnTo>
                    <a:pt x="66" y="2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38" y="4"/>
                  </a:lnTo>
                  <a:lnTo>
                    <a:pt x="148" y="8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82" y="34"/>
                  </a:lnTo>
                  <a:lnTo>
                    <a:pt x="186" y="42"/>
                  </a:lnTo>
                  <a:lnTo>
                    <a:pt x="190" y="58"/>
                  </a:lnTo>
                  <a:lnTo>
                    <a:pt x="192" y="70"/>
                  </a:lnTo>
                  <a:lnTo>
                    <a:pt x="192" y="82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96"/>
                  </a:lnTo>
                  <a:lnTo>
                    <a:pt x="198" y="224"/>
                  </a:lnTo>
                  <a:lnTo>
                    <a:pt x="140" y="224"/>
                  </a:lnTo>
                  <a:close/>
                  <a:moveTo>
                    <a:pt x="62" y="156"/>
                  </a:moveTo>
                  <a:lnTo>
                    <a:pt x="62" y="156"/>
                  </a:lnTo>
                  <a:lnTo>
                    <a:pt x="64" y="168"/>
                  </a:lnTo>
                  <a:lnTo>
                    <a:pt x="70" y="178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6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102" y="186"/>
                  </a:lnTo>
                  <a:lnTo>
                    <a:pt x="108" y="184"/>
                  </a:lnTo>
                  <a:lnTo>
                    <a:pt x="116" y="180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28" y="164"/>
                  </a:lnTo>
                  <a:lnTo>
                    <a:pt x="130" y="152"/>
                  </a:lnTo>
                  <a:lnTo>
                    <a:pt x="132" y="138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18" y="120"/>
                  </a:lnTo>
                  <a:lnTo>
                    <a:pt x="104" y="122"/>
                  </a:lnTo>
                  <a:lnTo>
                    <a:pt x="92" y="124"/>
                  </a:lnTo>
                  <a:lnTo>
                    <a:pt x="82" y="128"/>
                  </a:lnTo>
                  <a:lnTo>
                    <a:pt x="74" y="134"/>
                  </a:lnTo>
                  <a:lnTo>
                    <a:pt x="68" y="140"/>
                  </a:lnTo>
                  <a:lnTo>
                    <a:pt x="64" y="148"/>
                  </a:lnTo>
                  <a:lnTo>
                    <a:pt x="62" y="156"/>
                  </a:lnTo>
                  <a:lnTo>
                    <a:pt x="62" y="156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4715" y="204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0" y="190"/>
                </a:cxn>
                <a:cxn ang="0">
                  <a:pos x="106" y="192"/>
                </a:cxn>
                <a:cxn ang="0">
                  <a:pos x="128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4" y="214"/>
                </a:cxn>
                <a:cxn ang="0">
                  <a:pos x="150" y="228"/>
                </a:cxn>
                <a:cxn ang="0">
                  <a:pos x="104" y="234"/>
                </a:cxn>
                <a:cxn ang="0">
                  <a:pos x="88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2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2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0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6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4923" y="1981"/>
              <a:ext cx="157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6" y="286"/>
                </a:cxn>
                <a:cxn ang="0">
                  <a:pos x="106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2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2" y="234"/>
                </a:cxn>
                <a:cxn ang="0">
                  <a:pos x="118" y="236"/>
                </a:cxn>
                <a:cxn ang="0">
                  <a:pos x="124" y="238"/>
                </a:cxn>
                <a:cxn ang="0">
                  <a:pos x="134" y="238"/>
                </a:cxn>
                <a:cxn ang="0">
                  <a:pos x="134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2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2" y="234"/>
                  </a:lnTo>
                  <a:lnTo>
                    <a:pt x="118" y="236"/>
                  </a:lnTo>
                  <a:lnTo>
                    <a:pt x="124" y="238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 userDrawn="1"/>
          </p:nvSpPr>
          <p:spPr bwMode="auto">
            <a:xfrm>
              <a:off x="5109" y="2216"/>
              <a:ext cx="53" cy="5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5198" y="1961"/>
              <a:ext cx="224" cy="316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2" y="276"/>
                </a:cxn>
                <a:cxn ang="0">
                  <a:pos x="158" y="312"/>
                </a:cxn>
                <a:cxn ang="0">
                  <a:pos x="158" y="280"/>
                </a:cxn>
                <a:cxn ang="0">
                  <a:pos x="144" y="298"/>
                </a:cxn>
                <a:cxn ang="0">
                  <a:pos x="136" y="306"/>
                </a:cxn>
                <a:cxn ang="0">
                  <a:pos x="112" y="314"/>
                </a:cxn>
                <a:cxn ang="0">
                  <a:pos x="92" y="316"/>
                </a:cxn>
                <a:cxn ang="0">
                  <a:pos x="72" y="314"/>
                </a:cxn>
                <a:cxn ang="0">
                  <a:pos x="38" y="300"/>
                </a:cxn>
                <a:cxn ang="0">
                  <a:pos x="14" y="272"/>
                </a:cxn>
                <a:cxn ang="0">
                  <a:pos x="2" y="232"/>
                </a:cxn>
                <a:cxn ang="0">
                  <a:pos x="0" y="208"/>
                </a:cxn>
                <a:cxn ang="0">
                  <a:pos x="6" y="160"/>
                </a:cxn>
                <a:cxn ang="0">
                  <a:pos x="26" y="122"/>
                </a:cxn>
                <a:cxn ang="0">
                  <a:pos x="58" y="100"/>
                </a:cxn>
                <a:cxn ang="0">
                  <a:pos x="96" y="90"/>
                </a:cxn>
                <a:cxn ang="0">
                  <a:pos x="110" y="92"/>
                </a:cxn>
                <a:cxn ang="0">
                  <a:pos x="132" y="98"/>
                </a:cxn>
                <a:cxn ang="0">
                  <a:pos x="152" y="112"/>
                </a:cxn>
                <a:cxn ang="0">
                  <a:pos x="158" y="0"/>
                </a:cxn>
                <a:cxn ang="0">
                  <a:pos x="108" y="274"/>
                </a:cxn>
                <a:cxn ang="0">
                  <a:pos x="134" y="268"/>
                </a:cxn>
                <a:cxn ang="0">
                  <a:pos x="150" y="250"/>
                </a:cxn>
                <a:cxn ang="0">
                  <a:pos x="156" y="236"/>
                </a:cxn>
                <a:cxn ang="0">
                  <a:pos x="160" y="198"/>
                </a:cxn>
                <a:cxn ang="0">
                  <a:pos x="158" y="184"/>
                </a:cxn>
                <a:cxn ang="0">
                  <a:pos x="152" y="160"/>
                </a:cxn>
                <a:cxn ang="0">
                  <a:pos x="140" y="142"/>
                </a:cxn>
                <a:cxn ang="0">
                  <a:pos x="122" y="134"/>
                </a:cxn>
                <a:cxn ang="0">
                  <a:pos x="112" y="132"/>
                </a:cxn>
                <a:cxn ang="0">
                  <a:pos x="98" y="136"/>
                </a:cxn>
                <a:cxn ang="0">
                  <a:pos x="78" y="150"/>
                </a:cxn>
                <a:cxn ang="0">
                  <a:pos x="68" y="174"/>
                </a:cxn>
                <a:cxn ang="0">
                  <a:pos x="64" y="206"/>
                </a:cxn>
                <a:cxn ang="0">
                  <a:pos x="66" y="220"/>
                </a:cxn>
                <a:cxn ang="0">
                  <a:pos x="70" y="244"/>
                </a:cxn>
                <a:cxn ang="0">
                  <a:pos x="80" y="262"/>
                </a:cxn>
                <a:cxn ang="0">
                  <a:pos x="98" y="274"/>
                </a:cxn>
                <a:cxn ang="0">
                  <a:pos x="108" y="274"/>
                </a:cxn>
              </a:cxnLst>
              <a:rect l="0" t="0" r="r" b="b"/>
              <a:pathLst>
                <a:path w="224" h="316">
                  <a:moveTo>
                    <a:pt x="158" y="0"/>
                  </a:moveTo>
                  <a:lnTo>
                    <a:pt x="222" y="0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4" y="312"/>
                  </a:lnTo>
                  <a:lnTo>
                    <a:pt x="158" y="312"/>
                  </a:lnTo>
                  <a:lnTo>
                    <a:pt x="158" y="280"/>
                  </a:lnTo>
                  <a:lnTo>
                    <a:pt x="158" y="280"/>
                  </a:lnTo>
                  <a:lnTo>
                    <a:pt x="150" y="292"/>
                  </a:lnTo>
                  <a:lnTo>
                    <a:pt x="144" y="298"/>
                  </a:lnTo>
                  <a:lnTo>
                    <a:pt x="136" y="306"/>
                  </a:lnTo>
                  <a:lnTo>
                    <a:pt x="136" y="306"/>
                  </a:lnTo>
                  <a:lnTo>
                    <a:pt x="124" y="312"/>
                  </a:lnTo>
                  <a:lnTo>
                    <a:pt x="112" y="314"/>
                  </a:lnTo>
                  <a:lnTo>
                    <a:pt x="10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72" y="314"/>
                  </a:lnTo>
                  <a:lnTo>
                    <a:pt x="54" y="310"/>
                  </a:lnTo>
                  <a:lnTo>
                    <a:pt x="38" y="300"/>
                  </a:lnTo>
                  <a:lnTo>
                    <a:pt x="24" y="288"/>
                  </a:lnTo>
                  <a:lnTo>
                    <a:pt x="14" y="272"/>
                  </a:lnTo>
                  <a:lnTo>
                    <a:pt x="6" y="254"/>
                  </a:lnTo>
                  <a:lnTo>
                    <a:pt x="2" y="23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182"/>
                  </a:lnTo>
                  <a:lnTo>
                    <a:pt x="6" y="160"/>
                  </a:lnTo>
                  <a:lnTo>
                    <a:pt x="16" y="140"/>
                  </a:lnTo>
                  <a:lnTo>
                    <a:pt x="26" y="122"/>
                  </a:lnTo>
                  <a:lnTo>
                    <a:pt x="40" y="108"/>
                  </a:lnTo>
                  <a:lnTo>
                    <a:pt x="58" y="100"/>
                  </a:lnTo>
                  <a:lnTo>
                    <a:pt x="76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110" y="92"/>
                  </a:lnTo>
                  <a:lnTo>
                    <a:pt x="122" y="94"/>
                  </a:lnTo>
                  <a:lnTo>
                    <a:pt x="132" y="98"/>
                  </a:lnTo>
                  <a:lnTo>
                    <a:pt x="140" y="102"/>
                  </a:lnTo>
                  <a:lnTo>
                    <a:pt x="152" y="112"/>
                  </a:lnTo>
                  <a:lnTo>
                    <a:pt x="158" y="120"/>
                  </a:lnTo>
                  <a:lnTo>
                    <a:pt x="158" y="0"/>
                  </a:lnTo>
                  <a:close/>
                  <a:moveTo>
                    <a:pt x="108" y="274"/>
                  </a:moveTo>
                  <a:lnTo>
                    <a:pt x="108" y="274"/>
                  </a:lnTo>
                  <a:lnTo>
                    <a:pt x="122" y="272"/>
                  </a:lnTo>
                  <a:lnTo>
                    <a:pt x="134" y="268"/>
                  </a:lnTo>
                  <a:lnTo>
                    <a:pt x="142" y="260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56" y="236"/>
                  </a:lnTo>
                  <a:lnTo>
                    <a:pt x="158" y="222"/>
                  </a:lnTo>
                  <a:lnTo>
                    <a:pt x="160" y="198"/>
                  </a:lnTo>
                  <a:lnTo>
                    <a:pt x="160" y="198"/>
                  </a:lnTo>
                  <a:lnTo>
                    <a:pt x="158" y="184"/>
                  </a:lnTo>
                  <a:lnTo>
                    <a:pt x="156" y="170"/>
                  </a:lnTo>
                  <a:lnTo>
                    <a:pt x="152" y="160"/>
                  </a:lnTo>
                  <a:lnTo>
                    <a:pt x="146" y="150"/>
                  </a:lnTo>
                  <a:lnTo>
                    <a:pt x="140" y="142"/>
                  </a:lnTo>
                  <a:lnTo>
                    <a:pt x="132" y="138"/>
                  </a:lnTo>
                  <a:lnTo>
                    <a:pt x="122" y="134"/>
                  </a:lnTo>
                  <a:lnTo>
                    <a:pt x="112" y="132"/>
                  </a:lnTo>
                  <a:lnTo>
                    <a:pt x="112" y="132"/>
                  </a:lnTo>
                  <a:lnTo>
                    <a:pt x="104" y="134"/>
                  </a:lnTo>
                  <a:lnTo>
                    <a:pt x="98" y="136"/>
                  </a:lnTo>
                  <a:lnTo>
                    <a:pt x="86" y="142"/>
                  </a:lnTo>
                  <a:lnTo>
                    <a:pt x="78" y="150"/>
                  </a:lnTo>
                  <a:lnTo>
                    <a:pt x="72" y="162"/>
                  </a:lnTo>
                  <a:lnTo>
                    <a:pt x="68" y="174"/>
                  </a:lnTo>
                  <a:lnTo>
                    <a:pt x="66" y="186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6" y="220"/>
                  </a:lnTo>
                  <a:lnTo>
                    <a:pt x="68" y="232"/>
                  </a:lnTo>
                  <a:lnTo>
                    <a:pt x="70" y="244"/>
                  </a:lnTo>
                  <a:lnTo>
                    <a:pt x="74" y="254"/>
                  </a:lnTo>
                  <a:lnTo>
                    <a:pt x="80" y="262"/>
                  </a:lnTo>
                  <a:lnTo>
                    <a:pt x="88" y="270"/>
                  </a:lnTo>
                  <a:lnTo>
                    <a:pt x="98" y="274"/>
                  </a:lnTo>
                  <a:lnTo>
                    <a:pt x="108" y="274"/>
                  </a:lnTo>
                  <a:lnTo>
                    <a:pt x="108" y="27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5451" y="2047"/>
              <a:ext cx="208" cy="233"/>
            </a:xfrm>
            <a:custGeom>
              <a:avLst/>
              <a:gdLst/>
              <a:ahLst/>
              <a:cxnLst>
                <a:cxn ang="0">
                  <a:pos x="60" y="134"/>
                </a:cxn>
                <a:cxn ang="0">
                  <a:pos x="62" y="158"/>
                </a:cxn>
                <a:cxn ang="0">
                  <a:pos x="72" y="176"/>
                </a:cxn>
                <a:cxn ang="0">
                  <a:pos x="90" y="190"/>
                </a:cxn>
                <a:cxn ang="0">
                  <a:pos x="104" y="192"/>
                </a:cxn>
                <a:cxn ang="0">
                  <a:pos x="128" y="186"/>
                </a:cxn>
                <a:cxn ang="0">
                  <a:pos x="136" y="176"/>
                </a:cxn>
                <a:cxn ang="0">
                  <a:pos x="142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0" y="208"/>
                </a:cxn>
                <a:cxn ang="0">
                  <a:pos x="174" y="214"/>
                </a:cxn>
                <a:cxn ang="0">
                  <a:pos x="148" y="228"/>
                </a:cxn>
                <a:cxn ang="0">
                  <a:pos x="104" y="234"/>
                </a:cxn>
                <a:cxn ang="0">
                  <a:pos x="88" y="234"/>
                </a:cxn>
                <a:cxn ang="0">
                  <a:pos x="56" y="226"/>
                </a:cxn>
                <a:cxn ang="0">
                  <a:pos x="36" y="216"/>
                </a:cxn>
                <a:cxn ang="0">
                  <a:pos x="28" y="208"/>
                </a:cxn>
                <a:cxn ang="0">
                  <a:pos x="14" y="190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4" y="18"/>
                </a:cxn>
                <a:cxn ang="0">
                  <a:pos x="72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2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2" y="76"/>
                </a:cxn>
                <a:cxn ang="0">
                  <a:pos x="208" y="118"/>
                </a:cxn>
                <a:cxn ang="0">
                  <a:pos x="60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0" y="134"/>
                  </a:moveTo>
                  <a:lnTo>
                    <a:pt x="60" y="134"/>
                  </a:lnTo>
                  <a:lnTo>
                    <a:pt x="62" y="148"/>
                  </a:lnTo>
                  <a:lnTo>
                    <a:pt x="62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16" y="190"/>
                  </a:lnTo>
                  <a:lnTo>
                    <a:pt x="128" y="186"/>
                  </a:lnTo>
                  <a:lnTo>
                    <a:pt x="132" y="182"/>
                  </a:lnTo>
                  <a:lnTo>
                    <a:pt x="136" y="176"/>
                  </a:lnTo>
                  <a:lnTo>
                    <a:pt x="140" y="170"/>
                  </a:lnTo>
                  <a:lnTo>
                    <a:pt x="142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74" y="214"/>
                  </a:lnTo>
                  <a:lnTo>
                    <a:pt x="166" y="220"/>
                  </a:lnTo>
                  <a:lnTo>
                    <a:pt x="148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6" y="226"/>
                  </a:lnTo>
                  <a:lnTo>
                    <a:pt x="46" y="222"/>
                  </a:lnTo>
                  <a:lnTo>
                    <a:pt x="36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4" y="190"/>
                  </a:lnTo>
                  <a:lnTo>
                    <a:pt x="6" y="170"/>
                  </a:lnTo>
                  <a:lnTo>
                    <a:pt x="0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8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8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6" y="134"/>
                  </a:lnTo>
                  <a:lnTo>
                    <a:pt x="60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0" y="82"/>
                  </a:lnTo>
                  <a:lnTo>
                    <a:pt x="140" y="74"/>
                  </a:lnTo>
                  <a:lnTo>
                    <a:pt x="136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68" y="66"/>
                  </a:lnTo>
                  <a:lnTo>
                    <a:pt x="66" y="74"/>
                  </a:lnTo>
                  <a:lnTo>
                    <a:pt x="62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800">
              <a:latin typeface="Arial Black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 userDrawn="1"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46800" rIns="0" bIns="46800"/>
          <a:lstStyle/>
          <a:p>
            <a:pPr>
              <a:defRPr/>
            </a:pPr>
            <a:fld id="{5E684549-E54C-4F3B-AF67-CB237B06149F}" type="datetime1">
              <a:rPr lang="de-DE" sz="800">
                <a:latin typeface="Arial" pitchFamily="-65" charset="0"/>
                <a:ea typeface="Arial" pitchFamily="-65" charset="0"/>
                <a:cs typeface="Arial" pitchFamily="-65" charset="0"/>
              </a:rPr>
              <a:pPr>
                <a:defRPr/>
              </a:pPr>
              <a:t>03.03.2016</a:t>
            </a:fld>
            <a:endParaRPr lang="de-DE" sz="80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36" name="Grafik 35" descr="Goethe-Logo 080508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246063"/>
            <a:ext cx="11525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accent1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2000">
                <a:solidFill>
                  <a:schemeClr val="tx1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endParaRPr lang="de-DE" sz="1600" b="1" smtClean="0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5" name="Grafik 11" descr="kopf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 rot="5400000">
            <a:off x="-2085181" y="3796507"/>
            <a:ext cx="4495800" cy="322262"/>
            <a:chOff x="101" y="1961"/>
            <a:chExt cx="5558" cy="39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1" y="1961"/>
              <a:ext cx="555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01" y="2065"/>
              <a:ext cx="377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4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2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72" y="2065"/>
              <a:ext cx="375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4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2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41" y="2065"/>
              <a:ext cx="377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2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0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2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1241" y="2226"/>
              <a:ext cx="53" cy="5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343" y="2063"/>
              <a:ext cx="216" cy="306"/>
            </a:xfrm>
            <a:custGeom>
              <a:avLst/>
              <a:gdLst/>
              <a:ahLst/>
              <a:cxnLst>
                <a:cxn ang="0">
                  <a:pos x="216" y="2"/>
                </a:cxn>
                <a:cxn ang="0">
                  <a:pos x="214" y="56"/>
                </a:cxn>
                <a:cxn ang="0">
                  <a:pos x="214" y="218"/>
                </a:cxn>
                <a:cxn ang="0">
                  <a:pos x="210" y="244"/>
                </a:cxn>
                <a:cxn ang="0">
                  <a:pos x="202" y="266"/>
                </a:cxn>
                <a:cxn ang="0">
                  <a:pos x="190" y="282"/>
                </a:cxn>
                <a:cxn ang="0">
                  <a:pos x="174" y="292"/>
                </a:cxn>
                <a:cxn ang="0">
                  <a:pos x="138" y="304"/>
                </a:cxn>
                <a:cxn ang="0">
                  <a:pos x="104" y="306"/>
                </a:cxn>
                <a:cxn ang="0">
                  <a:pos x="76" y="304"/>
                </a:cxn>
                <a:cxn ang="0">
                  <a:pos x="46" y="296"/>
                </a:cxn>
                <a:cxn ang="0">
                  <a:pos x="26" y="282"/>
                </a:cxn>
                <a:cxn ang="0">
                  <a:pos x="16" y="268"/>
                </a:cxn>
                <a:cxn ang="0">
                  <a:pos x="10" y="248"/>
                </a:cxn>
                <a:cxn ang="0">
                  <a:pos x="70" y="236"/>
                </a:cxn>
                <a:cxn ang="0">
                  <a:pos x="72" y="244"/>
                </a:cxn>
                <a:cxn ang="0">
                  <a:pos x="80" y="258"/>
                </a:cxn>
                <a:cxn ang="0">
                  <a:pos x="96" y="266"/>
                </a:cxn>
                <a:cxn ang="0">
                  <a:pos x="108" y="266"/>
                </a:cxn>
                <a:cxn ang="0">
                  <a:pos x="134" y="260"/>
                </a:cxn>
                <a:cxn ang="0">
                  <a:pos x="142" y="250"/>
                </a:cxn>
                <a:cxn ang="0">
                  <a:pos x="148" y="238"/>
                </a:cxn>
                <a:cxn ang="0">
                  <a:pos x="150" y="220"/>
                </a:cxn>
                <a:cxn ang="0">
                  <a:pos x="150" y="186"/>
                </a:cxn>
                <a:cxn ang="0">
                  <a:pos x="134" y="202"/>
                </a:cxn>
                <a:cxn ang="0">
                  <a:pos x="120" y="210"/>
                </a:cxn>
                <a:cxn ang="0">
                  <a:pos x="92" y="216"/>
                </a:cxn>
                <a:cxn ang="0">
                  <a:pos x="80" y="216"/>
                </a:cxn>
                <a:cxn ang="0">
                  <a:pos x="60" y="210"/>
                </a:cxn>
                <a:cxn ang="0">
                  <a:pos x="36" y="196"/>
                </a:cxn>
                <a:cxn ang="0">
                  <a:pos x="12" y="166"/>
                </a:cxn>
                <a:cxn ang="0">
                  <a:pos x="2" y="128"/>
                </a:cxn>
                <a:cxn ang="0">
                  <a:pos x="0" y="108"/>
                </a:cxn>
                <a:cxn ang="0">
                  <a:pos x="6" y="68"/>
                </a:cxn>
                <a:cxn ang="0">
                  <a:pos x="22" y="34"/>
                </a:cxn>
                <a:cxn ang="0">
                  <a:pos x="52" y="10"/>
                </a:cxn>
                <a:cxn ang="0">
                  <a:pos x="72" y="2"/>
                </a:cxn>
                <a:cxn ang="0">
                  <a:pos x="94" y="0"/>
                </a:cxn>
                <a:cxn ang="0">
                  <a:pos x="106" y="2"/>
                </a:cxn>
                <a:cxn ang="0">
                  <a:pos x="128" y="8"/>
                </a:cxn>
                <a:cxn ang="0">
                  <a:pos x="148" y="22"/>
                </a:cxn>
                <a:cxn ang="0">
                  <a:pos x="156" y="2"/>
                </a:cxn>
                <a:cxn ang="0">
                  <a:pos x="106" y="172"/>
                </a:cxn>
                <a:cxn ang="0">
                  <a:pos x="114" y="172"/>
                </a:cxn>
                <a:cxn ang="0">
                  <a:pos x="132" y="164"/>
                </a:cxn>
                <a:cxn ang="0">
                  <a:pos x="146" y="144"/>
                </a:cxn>
                <a:cxn ang="0">
                  <a:pos x="150" y="124"/>
                </a:cxn>
                <a:cxn ang="0">
                  <a:pos x="152" y="110"/>
                </a:cxn>
                <a:cxn ang="0">
                  <a:pos x="148" y="78"/>
                </a:cxn>
                <a:cxn ang="0">
                  <a:pos x="138" y="58"/>
                </a:cxn>
                <a:cxn ang="0">
                  <a:pos x="120" y="46"/>
                </a:cxn>
                <a:cxn ang="0">
                  <a:pos x="108" y="44"/>
                </a:cxn>
                <a:cxn ang="0">
                  <a:pos x="90" y="48"/>
                </a:cxn>
                <a:cxn ang="0">
                  <a:pos x="76" y="58"/>
                </a:cxn>
                <a:cxn ang="0">
                  <a:pos x="68" y="78"/>
                </a:cxn>
                <a:cxn ang="0">
                  <a:pos x="64" y="108"/>
                </a:cxn>
                <a:cxn ang="0">
                  <a:pos x="64" y="124"/>
                </a:cxn>
                <a:cxn ang="0">
                  <a:pos x="70" y="144"/>
                </a:cxn>
                <a:cxn ang="0">
                  <a:pos x="82" y="164"/>
                </a:cxn>
                <a:cxn ang="0">
                  <a:pos x="98" y="172"/>
                </a:cxn>
                <a:cxn ang="0">
                  <a:pos x="106" y="172"/>
                </a:cxn>
              </a:cxnLst>
              <a:rect l="0" t="0" r="r" b="b"/>
              <a:pathLst>
                <a:path w="216" h="306">
                  <a:moveTo>
                    <a:pt x="216" y="2"/>
                  </a:moveTo>
                  <a:lnTo>
                    <a:pt x="216" y="2"/>
                  </a:lnTo>
                  <a:lnTo>
                    <a:pt x="214" y="28"/>
                  </a:lnTo>
                  <a:lnTo>
                    <a:pt x="214" y="56"/>
                  </a:lnTo>
                  <a:lnTo>
                    <a:pt x="214" y="218"/>
                  </a:lnTo>
                  <a:lnTo>
                    <a:pt x="214" y="218"/>
                  </a:lnTo>
                  <a:lnTo>
                    <a:pt x="212" y="232"/>
                  </a:lnTo>
                  <a:lnTo>
                    <a:pt x="210" y="244"/>
                  </a:lnTo>
                  <a:lnTo>
                    <a:pt x="206" y="256"/>
                  </a:lnTo>
                  <a:lnTo>
                    <a:pt x="202" y="266"/>
                  </a:lnTo>
                  <a:lnTo>
                    <a:pt x="196" y="274"/>
                  </a:lnTo>
                  <a:lnTo>
                    <a:pt x="190" y="282"/>
                  </a:lnTo>
                  <a:lnTo>
                    <a:pt x="182" y="288"/>
                  </a:lnTo>
                  <a:lnTo>
                    <a:pt x="174" y="292"/>
                  </a:lnTo>
                  <a:lnTo>
                    <a:pt x="158" y="300"/>
                  </a:lnTo>
                  <a:lnTo>
                    <a:pt x="138" y="304"/>
                  </a:lnTo>
                  <a:lnTo>
                    <a:pt x="120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76" y="304"/>
                  </a:lnTo>
                  <a:lnTo>
                    <a:pt x="62" y="302"/>
                  </a:lnTo>
                  <a:lnTo>
                    <a:pt x="46" y="296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0" y="274"/>
                  </a:lnTo>
                  <a:lnTo>
                    <a:pt x="16" y="268"/>
                  </a:lnTo>
                  <a:lnTo>
                    <a:pt x="12" y="258"/>
                  </a:lnTo>
                  <a:lnTo>
                    <a:pt x="10" y="248"/>
                  </a:lnTo>
                  <a:lnTo>
                    <a:pt x="8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2" y="244"/>
                  </a:lnTo>
                  <a:lnTo>
                    <a:pt x="76" y="254"/>
                  </a:lnTo>
                  <a:lnTo>
                    <a:pt x="80" y="258"/>
                  </a:lnTo>
                  <a:lnTo>
                    <a:pt x="88" y="262"/>
                  </a:lnTo>
                  <a:lnTo>
                    <a:pt x="96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22" y="264"/>
                  </a:lnTo>
                  <a:lnTo>
                    <a:pt x="134" y="260"/>
                  </a:lnTo>
                  <a:lnTo>
                    <a:pt x="138" y="256"/>
                  </a:lnTo>
                  <a:lnTo>
                    <a:pt x="142" y="250"/>
                  </a:lnTo>
                  <a:lnTo>
                    <a:pt x="146" y="244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0" y="220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42" y="194"/>
                  </a:lnTo>
                  <a:lnTo>
                    <a:pt x="134" y="202"/>
                  </a:lnTo>
                  <a:lnTo>
                    <a:pt x="128" y="208"/>
                  </a:lnTo>
                  <a:lnTo>
                    <a:pt x="120" y="210"/>
                  </a:lnTo>
                  <a:lnTo>
                    <a:pt x="104" y="214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80" y="216"/>
                  </a:lnTo>
                  <a:lnTo>
                    <a:pt x="70" y="214"/>
                  </a:lnTo>
                  <a:lnTo>
                    <a:pt x="60" y="210"/>
                  </a:lnTo>
                  <a:lnTo>
                    <a:pt x="50" y="206"/>
                  </a:lnTo>
                  <a:lnTo>
                    <a:pt x="36" y="196"/>
                  </a:lnTo>
                  <a:lnTo>
                    <a:pt x="22" y="182"/>
                  </a:lnTo>
                  <a:lnTo>
                    <a:pt x="12" y="166"/>
                  </a:lnTo>
                  <a:lnTo>
                    <a:pt x="6" y="148"/>
                  </a:lnTo>
                  <a:lnTo>
                    <a:pt x="2" y="12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8"/>
                  </a:lnTo>
                  <a:lnTo>
                    <a:pt x="6" y="68"/>
                  </a:lnTo>
                  <a:lnTo>
                    <a:pt x="12" y="50"/>
                  </a:lnTo>
                  <a:lnTo>
                    <a:pt x="22" y="34"/>
                  </a:lnTo>
                  <a:lnTo>
                    <a:pt x="36" y="20"/>
                  </a:lnTo>
                  <a:lnTo>
                    <a:pt x="52" y="10"/>
                  </a:lnTo>
                  <a:lnTo>
                    <a:pt x="62" y="6"/>
                  </a:lnTo>
                  <a:lnTo>
                    <a:pt x="72" y="2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8" y="22"/>
                  </a:lnTo>
                  <a:lnTo>
                    <a:pt x="154" y="32"/>
                  </a:lnTo>
                  <a:lnTo>
                    <a:pt x="156" y="2"/>
                  </a:lnTo>
                  <a:lnTo>
                    <a:pt x="216" y="2"/>
                  </a:lnTo>
                  <a:close/>
                  <a:moveTo>
                    <a:pt x="106" y="172"/>
                  </a:moveTo>
                  <a:lnTo>
                    <a:pt x="106" y="172"/>
                  </a:lnTo>
                  <a:lnTo>
                    <a:pt x="114" y="172"/>
                  </a:lnTo>
                  <a:lnTo>
                    <a:pt x="122" y="170"/>
                  </a:lnTo>
                  <a:lnTo>
                    <a:pt x="132" y="164"/>
                  </a:lnTo>
                  <a:lnTo>
                    <a:pt x="140" y="154"/>
                  </a:lnTo>
                  <a:lnTo>
                    <a:pt x="146" y="144"/>
                  </a:lnTo>
                  <a:lnTo>
                    <a:pt x="148" y="134"/>
                  </a:lnTo>
                  <a:lnTo>
                    <a:pt x="150" y="124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0" y="90"/>
                  </a:lnTo>
                  <a:lnTo>
                    <a:pt x="148" y="78"/>
                  </a:lnTo>
                  <a:lnTo>
                    <a:pt x="144" y="68"/>
                  </a:lnTo>
                  <a:lnTo>
                    <a:pt x="138" y="58"/>
                  </a:lnTo>
                  <a:lnTo>
                    <a:pt x="130" y="50"/>
                  </a:lnTo>
                  <a:lnTo>
                    <a:pt x="120" y="46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98" y="44"/>
                  </a:lnTo>
                  <a:lnTo>
                    <a:pt x="90" y="48"/>
                  </a:lnTo>
                  <a:lnTo>
                    <a:pt x="84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68" y="78"/>
                  </a:lnTo>
                  <a:lnTo>
                    <a:pt x="64" y="92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4" y="124"/>
                  </a:lnTo>
                  <a:lnTo>
                    <a:pt x="66" y="134"/>
                  </a:lnTo>
                  <a:lnTo>
                    <a:pt x="70" y="144"/>
                  </a:lnTo>
                  <a:lnTo>
                    <a:pt x="74" y="154"/>
                  </a:lnTo>
                  <a:lnTo>
                    <a:pt x="82" y="164"/>
                  </a:lnTo>
                  <a:lnTo>
                    <a:pt x="92" y="170"/>
                  </a:lnTo>
                  <a:lnTo>
                    <a:pt x="98" y="172"/>
                  </a:lnTo>
                  <a:lnTo>
                    <a:pt x="106" y="172"/>
                  </a:lnTo>
                  <a:lnTo>
                    <a:pt x="106" y="172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591" y="2059"/>
              <a:ext cx="226" cy="23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42" y="4"/>
                </a:cxn>
                <a:cxn ang="0">
                  <a:pos x="164" y="10"/>
                </a:cxn>
                <a:cxn ang="0">
                  <a:pos x="184" y="20"/>
                </a:cxn>
                <a:cxn ang="0">
                  <a:pos x="200" y="36"/>
                </a:cxn>
                <a:cxn ang="0">
                  <a:pos x="220" y="72"/>
                </a:cxn>
                <a:cxn ang="0">
                  <a:pos x="226" y="116"/>
                </a:cxn>
                <a:cxn ang="0">
                  <a:pos x="226" y="138"/>
                </a:cxn>
                <a:cxn ang="0">
                  <a:pos x="212" y="180"/>
                </a:cxn>
                <a:cxn ang="0">
                  <a:pos x="192" y="204"/>
                </a:cxn>
                <a:cxn ang="0">
                  <a:pos x="174" y="218"/>
                </a:cxn>
                <a:cxn ang="0">
                  <a:pos x="152" y="226"/>
                </a:cxn>
                <a:cxn ang="0">
                  <a:pos x="126" y="232"/>
                </a:cxn>
                <a:cxn ang="0">
                  <a:pos x="112" y="232"/>
                </a:cxn>
                <a:cxn ang="0">
                  <a:pos x="68" y="224"/>
                </a:cxn>
                <a:cxn ang="0">
                  <a:pos x="34" y="204"/>
                </a:cxn>
                <a:cxn ang="0">
                  <a:pos x="14" y="178"/>
                </a:cxn>
                <a:cxn ang="0">
                  <a:pos x="6" y="156"/>
                </a:cxn>
                <a:cxn ang="0">
                  <a:pos x="0" y="116"/>
                </a:cxn>
                <a:cxn ang="0">
                  <a:pos x="2" y="96"/>
                </a:cxn>
                <a:cxn ang="0">
                  <a:pos x="14" y="56"/>
                </a:cxn>
                <a:cxn ang="0">
                  <a:pos x="32" y="30"/>
                </a:cxn>
                <a:cxn ang="0">
                  <a:pos x="50" y="18"/>
                </a:cxn>
                <a:cxn ang="0">
                  <a:pos x="72" y="6"/>
                </a:cxn>
                <a:cxn ang="0">
                  <a:pos x="98" y="2"/>
                </a:cxn>
                <a:cxn ang="0">
                  <a:pos x="114" y="0"/>
                </a:cxn>
                <a:cxn ang="0">
                  <a:pos x="114" y="188"/>
                </a:cxn>
                <a:cxn ang="0">
                  <a:pos x="134" y="184"/>
                </a:cxn>
                <a:cxn ang="0">
                  <a:pos x="148" y="172"/>
                </a:cxn>
                <a:cxn ang="0">
                  <a:pos x="158" y="148"/>
                </a:cxn>
                <a:cxn ang="0">
                  <a:pos x="162" y="112"/>
                </a:cxn>
                <a:cxn ang="0">
                  <a:pos x="160" y="90"/>
                </a:cxn>
                <a:cxn ang="0">
                  <a:pos x="154" y="68"/>
                </a:cxn>
                <a:cxn ang="0">
                  <a:pos x="140" y="50"/>
                </a:cxn>
                <a:cxn ang="0">
                  <a:pos x="114" y="44"/>
                </a:cxn>
                <a:cxn ang="0">
                  <a:pos x="106" y="44"/>
                </a:cxn>
                <a:cxn ang="0">
                  <a:pos x="92" y="48"/>
                </a:cxn>
                <a:cxn ang="0">
                  <a:pos x="78" y="62"/>
                </a:cxn>
                <a:cxn ang="0">
                  <a:pos x="70" y="86"/>
                </a:cxn>
                <a:cxn ang="0">
                  <a:pos x="66" y="118"/>
                </a:cxn>
                <a:cxn ang="0">
                  <a:pos x="68" y="134"/>
                </a:cxn>
                <a:cxn ang="0">
                  <a:pos x="74" y="160"/>
                </a:cxn>
                <a:cxn ang="0">
                  <a:pos x="86" y="178"/>
                </a:cxn>
                <a:cxn ang="0">
                  <a:pos x="104" y="186"/>
                </a:cxn>
                <a:cxn ang="0">
                  <a:pos x="114" y="188"/>
                </a:cxn>
              </a:cxnLst>
              <a:rect l="0" t="0" r="r" b="b"/>
              <a:pathLst>
                <a:path w="226" h="232">
                  <a:moveTo>
                    <a:pt x="114" y="0"/>
                  </a:moveTo>
                  <a:lnTo>
                    <a:pt x="114" y="0"/>
                  </a:lnTo>
                  <a:lnTo>
                    <a:pt x="128" y="2"/>
                  </a:lnTo>
                  <a:lnTo>
                    <a:pt x="142" y="4"/>
                  </a:lnTo>
                  <a:lnTo>
                    <a:pt x="154" y="6"/>
                  </a:lnTo>
                  <a:lnTo>
                    <a:pt x="164" y="10"/>
                  </a:lnTo>
                  <a:lnTo>
                    <a:pt x="176" y="14"/>
                  </a:lnTo>
                  <a:lnTo>
                    <a:pt x="184" y="20"/>
                  </a:lnTo>
                  <a:lnTo>
                    <a:pt x="192" y="28"/>
                  </a:lnTo>
                  <a:lnTo>
                    <a:pt x="200" y="36"/>
                  </a:lnTo>
                  <a:lnTo>
                    <a:pt x="212" y="52"/>
                  </a:lnTo>
                  <a:lnTo>
                    <a:pt x="220" y="72"/>
                  </a:lnTo>
                  <a:lnTo>
                    <a:pt x="226" y="92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26" y="138"/>
                  </a:lnTo>
                  <a:lnTo>
                    <a:pt x="220" y="160"/>
                  </a:lnTo>
                  <a:lnTo>
                    <a:pt x="212" y="180"/>
                  </a:lnTo>
                  <a:lnTo>
                    <a:pt x="200" y="196"/>
                  </a:lnTo>
                  <a:lnTo>
                    <a:pt x="192" y="204"/>
                  </a:lnTo>
                  <a:lnTo>
                    <a:pt x="184" y="212"/>
                  </a:lnTo>
                  <a:lnTo>
                    <a:pt x="174" y="218"/>
                  </a:lnTo>
                  <a:lnTo>
                    <a:pt x="164" y="222"/>
                  </a:lnTo>
                  <a:lnTo>
                    <a:pt x="152" y="226"/>
                  </a:lnTo>
                  <a:lnTo>
                    <a:pt x="140" y="230"/>
                  </a:lnTo>
                  <a:lnTo>
                    <a:pt x="126" y="232"/>
                  </a:lnTo>
                  <a:lnTo>
                    <a:pt x="112" y="232"/>
                  </a:lnTo>
                  <a:lnTo>
                    <a:pt x="112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50" y="216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4" y="178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6"/>
                  </a:lnTo>
                  <a:lnTo>
                    <a:pt x="6" y="76"/>
                  </a:lnTo>
                  <a:lnTo>
                    <a:pt x="14" y="56"/>
                  </a:lnTo>
                  <a:lnTo>
                    <a:pt x="26" y="40"/>
                  </a:lnTo>
                  <a:lnTo>
                    <a:pt x="32" y="30"/>
                  </a:lnTo>
                  <a:lnTo>
                    <a:pt x="40" y="24"/>
                  </a:lnTo>
                  <a:lnTo>
                    <a:pt x="50" y="18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4" y="4"/>
                  </a:lnTo>
                  <a:lnTo>
                    <a:pt x="98" y="2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24" y="186"/>
                  </a:lnTo>
                  <a:lnTo>
                    <a:pt x="134" y="184"/>
                  </a:lnTo>
                  <a:lnTo>
                    <a:pt x="142" y="178"/>
                  </a:lnTo>
                  <a:lnTo>
                    <a:pt x="148" y="172"/>
                  </a:lnTo>
                  <a:lnTo>
                    <a:pt x="154" y="162"/>
                  </a:lnTo>
                  <a:lnTo>
                    <a:pt x="158" y="148"/>
                  </a:lnTo>
                  <a:lnTo>
                    <a:pt x="160" y="132"/>
                  </a:lnTo>
                  <a:lnTo>
                    <a:pt x="162" y="112"/>
                  </a:lnTo>
                  <a:lnTo>
                    <a:pt x="162" y="112"/>
                  </a:lnTo>
                  <a:lnTo>
                    <a:pt x="160" y="90"/>
                  </a:lnTo>
                  <a:lnTo>
                    <a:pt x="158" y="78"/>
                  </a:lnTo>
                  <a:lnTo>
                    <a:pt x="154" y="68"/>
                  </a:lnTo>
                  <a:lnTo>
                    <a:pt x="148" y="58"/>
                  </a:lnTo>
                  <a:lnTo>
                    <a:pt x="140" y="50"/>
                  </a:lnTo>
                  <a:lnTo>
                    <a:pt x="128" y="46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06" y="44"/>
                  </a:lnTo>
                  <a:lnTo>
                    <a:pt x="98" y="46"/>
                  </a:lnTo>
                  <a:lnTo>
                    <a:pt x="92" y="48"/>
                  </a:lnTo>
                  <a:lnTo>
                    <a:pt x="86" y="52"/>
                  </a:lnTo>
                  <a:lnTo>
                    <a:pt x="78" y="62"/>
                  </a:lnTo>
                  <a:lnTo>
                    <a:pt x="72" y="72"/>
                  </a:lnTo>
                  <a:lnTo>
                    <a:pt x="70" y="86"/>
                  </a:lnTo>
                  <a:lnTo>
                    <a:pt x="68" y="9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8" y="134"/>
                  </a:lnTo>
                  <a:lnTo>
                    <a:pt x="70" y="148"/>
                  </a:lnTo>
                  <a:lnTo>
                    <a:pt x="74" y="160"/>
                  </a:lnTo>
                  <a:lnTo>
                    <a:pt x="78" y="170"/>
                  </a:lnTo>
                  <a:lnTo>
                    <a:pt x="86" y="178"/>
                  </a:lnTo>
                  <a:lnTo>
                    <a:pt x="94" y="184"/>
                  </a:lnTo>
                  <a:lnTo>
                    <a:pt x="104" y="186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830" y="205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30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6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90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6" y="80"/>
                </a:cxn>
                <a:cxn ang="0">
                  <a:pos x="16" y="54"/>
                </a:cxn>
                <a:cxn ang="0">
                  <a:pos x="34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8" y="0"/>
                </a:cxn>
                <a:cxn ang="0">
                  <a:pos x="120" y="2"/>
                </a:cxn>
                <a:cxn ang="0">
                  <a:pos x="144" y="6"/>
                </a:cxn>
                <a:cxn ang="0">
                  <a:pos x="168" y="18"/>
                </a:cxn>
                <a:cxn ang="0">
                  <a:pos x="188" y="40"/>
                </a:cxn>
                <a:cxn ang="0">
                  <a:pos x="196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4" y="94"/>
                </a:cxn>
                <a:cxn ang="0">
                  <a:pos x="140" y="74"/>
                </a:cxn>
                <a:cxn ang="0">
                  <a:pos x="134" y="58"/>
                </a:cxn>
                <a:cxn ang="0">
                  <a:pos x="118" y="46"/>
                </a:cxn>
                <a:cxn ang="0">
                  <a:pos x="106" y="44"/>
                </a:cxn>
                <a:cxn ang="0">
                  <a:pos x="88" y="48"/>
                </a:cxn>
                <a:cxn ang="0">
                  <a:pos x="74" y="60"/>
                </a:cxn>
                <a:cxn ang="0">
                  <a:pos x="68" y="74"/>
                </a:cxn>
                <a:cxn ang="0">
                  <a:pos x="144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048" y="2000"/>
              <a:ext cx="159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8" y="286"/>
                </a:cxn>
                <a:cxn ang="0">
                  <a:pos x="108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4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4" y="234"/>
                </a:cxn>
                <a:cxn ang="0">
                  <a:pos x="118" y="236"/>
                </a:cxn>
                <a:cxn ang="0">
                  <a:pos x="126" y="238"/>
                </a:cxn>
                <a:cxn ang="0">
                  <a:pos x="136" y="238"/>
                </a:cxn>
                <a:cxn ang="0">
                  <a:pos x="136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23" y="1971"/>
              <a:ext cx="204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0"/>
                </a:cxn>
                <a:cxn ang="0">
                  <a:pos x="64" y="124"/>
                </a:cxn>
                <a:cxn ang="0">
                  <a:pos x="64" y="124"/>
                </a:cxn>
                <a:cxn ang="0">
                  <a:pos x="70" y="114"/>
                </a:cxn>
                <a:cxn ang="0">
                  <a:pos x="82" y="104"/>
                </a:cxn>
                <a:cxn ang="0">
                  <a:pos x="92" y="98"/>
                </a:cxn>
                <a:cxn ang="0">
                  <a:pos x="102" y="94"/>
                </a:cxn>
                <a:cxn ang="0">
                  <a:pos x="112" y="92"/>
                </a:cxn>
                <a:cxn ang="0">
                  <a:pos x="126" y="90"/>
                </a:cxn>
                <a:cxn ang="0">
                  <a:pos x="126" y="90"/>
                </a:cxn>
                <a:cxn ang="0">
                  <a:pos x="138" y="92"/>
                </a:cxn>
                <a:cxn ang="0">
                  <a:pos x="148" y="94"/>
                </a:cxn>
                <a:cxn ang="0">
                  <a:pos x="158" y="96"/>
                </a:cxn>
                <a:cxn ang="0">
                  <a:pos x="166" y="100"/>
                </a:cxn>
                <a:cxn ang="0">
                  <a:pos x="180" y="110"/>
                </a:cxn>
                <a:cxn ang="0">
                  <a:pos x="190" y="120"/>
                </a:cxn>
                <a:cxn ang="0">
                  <a:pos x="190" y="120"/>
                </a:cxn>
                <a:cxn ang="0">
                  <a:pos x="196" y="130"/>
                </a:cxn>
                <a:cxn ang="0">
                  <a:pos x="200" y="144"/>
                </a:cxn>
                <a:cxn ang="0">
                  <a:pos x="204" y="160"/>
                </a:cxn>
                <a:cxn ang="0">
                  <a:pos x="204" y="180"/>
                </a:cxn>
                <a:cxn ang="0">
                  <a:pos x="204" y="312"/>
                </a:cxn>
                <a:cxn ang="0">
                  <a:pos x="140" y="312"/>
                </a:cxn>
                <a:cxn ang="0">
                  <a:pos x="140" y="182"/>
                </a:cxn>
                <a:cxn ang="0">
                  <a:pos x="140" y="182"/>
                </a:cxn>
                <a:cxn ang="0">
                  <a:pos x="140" y="168"/>
                </a:cxn>
                <a:cxn ang="0">
                  <a:pos x="140" y="162"/>
                </a:cxn>
                <a:cxn ang="0">
                  <a:pos x="136" y="154"/>
                </a:cxn>
                <a:cxn ang="0">
                  <a:pos x="132" y="146"/>
                </a:cxn>
                <a:cxn ang="0">
                  <a:pos x="126" y="140"/>
                </a:cxn>
                <a:cxn ang="0">
                  <a:pos x="116" y="136"/>
                </a:cxn>
                <a:cxn ang="0">
                  <a:pos x="106" y="134"/>
                </a:cxn>
                <a:cxn ang="0">
                  <a:pos x="106" y="134"/>
                </a:cxn>
                <a:cxn ang="0">
                  <a:pos x="90" y="136"/>
                </a:cxn>
                <a:cxn ang="0">
                  <a:pos x="84" y="140"/>
                </a:cxn>
                <a:cxn ang="0">
                  <a:pos x="78" y="144"/>
                </a:cxn>
                <a:cxn ang="0">
                  <a:pos x="72" y="150"/>
                </a:cxn>
                <a:cxn ang="0">
                  <a:pos x="68" y="158"/>
                </a:cxn>
                <a:cxn ang="0">
                  <a:pos x="66" y="166"/>
                </a:cxn>
                <a:cxn ang="0">
                  <a:pos x="64" y="178"/>
                </a:cxn>
                <a:cxn ang="0">
                  <a:pos x="64" y="312"/>
                </a:cxn>
                <a:cxn ang="0">
                  <a:pos x="0" y="312"/>
                </a:cxn>
                <a:cxn ang="0">
                  <a:pos x="0" y="0"/>
                </a:cxn>
              </a:cxnLst>
              <a:rect l="0" t="0" r="r" b="b"/>
              <a:pathLst>
                <a:path w="204" h="312">
                  <a:moveTo>
                    <a:pt x="0" y="0"/>
                  </a:moveTo>
                  <a:lnTo>
                    <a:pt x="64" y="0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70" y="114"/>
                  </a:lnTo>
                  <a:lnTo>
                    <a:pt x="82" y="104"/>
                  </a:lnTo>
                  <a:lnTo>
                    <a:pt x="92" y="98"/>
                  </a:lnTo>
                  <a:lnTo>
                    <a:pt x="102" y="94"/>
                  </a:lnTo>
                  <a:lnTo>
                    <a:pt x="112" y="92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38" y="92"/>
                  </a:lnTo>
                  <a:lnTo>
                    <a:pt x="148" y="94"/>
                  </a:lnTo>
                  <a:lnTo>
                    <a:pt x="158" y="96"/>
                  </a:lnTo>
                  <a:lnTo>
                    <a:pt x="166" y="100"/>
                  </a:lnTo>
                  <a:lnTo>
                    <a:pt x="180" y="110"/>
                  </a:lnTo>
                  <a:lnTo>
                    <a:pt x="190" y="120"/>
                  </a:lnTo>
                  <a:lnTo>
                    <a:pt x="190" y="120"/>
                  </a:lnTo>
                  <a:lnTo>
                    <a:pt x="196" y="130"/>
                  </a:lnTo>
                  <a:lnTo>
                    <a:pt x="200" y="144"/>
                  </a:lnTo>
                  <a:lnTo>
                    <a:pt x="204" y="160"/>
                  </a:lnTo>
                  <a:lnTo>
                    <a:pt x="204" y="180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168"/>
                  </a:lnTo>
                  <a:lnTo>
                    <a:pt x="140" y="162"/>
                  </a:lnTo>
                  <a:lnTo>
                    <a:pt x="136" y="154"/>
                  </a:lnTo>
                  <a:lnTo>
                    <a:pt x="132" y="146"/>
                  </a:lnTo>
                  <a:lnTo>
                    <a:pt x="126" y="140"/>
                  </a:lnTo>
                  <a:lnTo>
                    <a:pt x="116" y="136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90" y="136"/>
                  </a:lnTo>
                  <a:lnTo>
                    <a:pt x="84" y="140"/>
                  </a:lnTo>
                  <a:lnTo>
                    <a:pt x="78" y="144"/>
                  </a:lnTo>
                  <a:lnTo>
                    <a:pt x="72" y="150"/>
                  </a:lnTo>
                  <a:lnTo>
                    <a:pt x="68" y="158"/>
                  </a:lnTo>
                  <a:lnTo>
                    <a:pt x="66" y="166"/>
                  </a:lnTo>
                  <a:lnTo>
                    <a:pt x="64" y="178"/>
                  </a:lnTo>
                  <a:lnTo>
                    <a:pt x="64" y="312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2462" y="2047"/>
              <a:ext cx="206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28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4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88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4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8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auto">
            <a:xfrm>
              <a:off x="2688" y="2126"/>
              <a:ext cx="108" cy="4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825" y="2045"/>
              <a:ext cx="208" cy="22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130"/>
                </a:cxn>
                <a:cxn ang="0">
                  <a:pos x="64" y="130"/>
                </a:cxn>
                <a:cxn ang="0">
                  <a:pos x="64" y="146"/>
                </a:cxn>
                <a:cxn ang="0">
                  <a:pos x="66" y="154"/>
                </a:cxn>
                <a:cxn ang="0">
                  <a:pos x="68" y="162"/>
                </a:cxn>
                <a:cxn ang="0">
                  <a:pos x="72" y="168"/>
                </a:cxn>
                <a:cxn ang="0">
                  <a:pos x="78" y="174"/>
                </a:cxn>
                <a:cxn ang="0">
                  <a:pos x="88" y="176"/>
                </a:cxn>
                <a:cxn ang="0">
                  <a:pos x="98" y="178"/>
                </a:cxn>
                <a:cxn ang="0">
                  <a:pos x="98" y="178"/>
                </a:cxn>
                <a:cxn ang="0">
                  <a:pos x="112" y="176"/>
                </a:cxn>
                <a:cxn ang="0">
                  <a:pos x="122" y="172"/>
                </a:cxn>
                <a:cxn ang="0">
                  <a:pos x="130" y="166"/>
                </a:cxn>
                <a:cxn ang="0">
                  <a:pos x="134" y="158"/>
                </a:cxn>
                <a:cxn ang="0">
                  <a:pos x="138" y="148"/>
                </a:cxn>
                <a:cxn ang="0">
                  <a:pos x="138" y="136"/>
                </a:cxn>
                <a:cxn ang="0">
                  <a:pos x="140" y="110"/>
                </a:cxn>
                <a:cxn ang="0">
                  <a:pos x="140" y="0"/>
                </a:cxn>
                <a:cxn ang="0">
                  <a:pos x="206" y="0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206" y="202"/>
                </a:cxn>
                <a:cxn ang="0">
                  <a:pos x="206" y="202"/>
                </a:cxn>
                <a:cxn ang="0">
                  <a:pos x="208" y="218"/>
                </a:cxn>
                <a:cxn ang="0">
                  <a:pos x="146" y="218"/>
                </a:cxn>
                <a:cxn ang="0">
                  <a:pos x="144" y="190"/>
                </a:cxn>
                <a:cxn ang="0">
                  <a:pos x="144" y="190"/>
                </a:cxn>
                <a:cxn ang="0">
                  <a:pos x="136" y="198"/>
                </a:cxn>
                <a:cxn ang="0">
                  <a:pos x="124" y="210"/>
                </a:cxn>
                <a:cxn ang="0">
                  <a:pos x="116" y="216"/>
                </a:cxn>
                <a:cxn ang="0">
                  <a:pos x="106" y="220"/>
                </a:cxn>
                <a:cxn ang="0">
                  <a:pos x="94" y="222"/>
                </a:cxn>
                <a:cxn ang="0">
                  <a:pos x="80" y="224"/>
                </a:cxn>
                <a:cxn ang="0">
                  <a:pos x="80" y="224"/>
                </a:cxn>
                <a:cxn ang="0">
                  <a:pos x="68" y="224"/>
                </a:cxn>
                <a:cxn ang="0">
                  <a:pos x="58" y="222"/>
                </a:cxn>
                <a:cxn ang="0">
                  <a:pos x="40" y="214"/>
                </a:cxn>
                <a:cxn ang="0">
                  <a:pos x="24" y="206"/>
                </a:cxn>
                <a:cxn ang="0">
                  <a:pos x="14" y="194"/>
                </a:cxn>
                <a:cxn ang="0">
                  <a:pos x="14" y="194"/>
                </a:cxn>
                <a:cxn ang="0">
                  <a:pos x="8" y="188"/>
                </a:cxn>
                <a:cxn ang="0">
                  <a:pos x="6" y="180"/>
                </a:cxn>
                <a:cxn ang="0">
                  <a:pos x="2" y="162"/>
                </a:cxn>
                <a:cxn ang="0">
                  <a:pos x="0" y="14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208" h="224">
                  <a:moveTo>
                    <a:pt x="64" y="0"/>
                  </a:moveTo>
                  <a:lnTo>
                    <a:pt x="64" y="130"/>
                  </a:lnTo>
                  <a:lnTo>
                    <a:pt x="64" y="130"/>
                  </a:lnTo>
                  <a:lnTo>
                    <a:pt x="64" y="146"/>
                  </a:lnTo>
                  <a:lnTo>
                    <a:pt x="66" y="154"/>
                  </a:lnTo>
                  <a:lnTo>
                    <a:pt x="68" y="162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88" y="176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112" y="176"/>
                  </a:lnTo>
                  <a:lnTo>
                    <a:pt x="122" y="172"/>
                  </a:lnTo>
                  <a:lnTo>
                    <a:pt x="130" y="166"/>
                  </a:lnTo>
                  <a:lnTo>
                    <a:pt x="134" y="158"/>
                  </a:lnTo>
                  <a:lnTo>
                    <a:pt x="138" y="148"/>
                  </a:lnTo>
                  <a:lnTo>
                    <a:pt x="138" y="136"/>
                  </a:lnTo>
                  <a:lnTo>
                    <a:pt x="140" y="110"/>
                  </a:lnTo>
                  <a:lnTo>
                    <a:pt x="140" y="0"/>
                  </a:lnTo>
                  <a:lnTo>
                    <a:pt x="206" y="0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206" y="202"/>
                  </a:lnTo>
                  <a:lnTo>
                    <a:pt x="206" y="202"/>
                  </a:lnTo>
                  <a:lnTo>
                    <a:pt x="208" y="218"/>
                  </a:lnTo>
                  <a:lnTo>
                    <a:pt x="146" y="218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36" y="198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6" y="220"/>
                  </a:lnTo>
                  <a:lnTo>
                    <a:pt x="94" y="222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68" y="224"/>
                  </a:lnTo>
                  <a:lnTo>
                    <a:pt x="58" y="222"/>
                  </a:lnTo>
                  <a:lnTo>
                    <a:pt x="40" y="214"/>
                  </a:lnTo>
                  <a:lnTo>
                    <a:pt x="24" y="206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8" y="188"/>
                  </a:lnTo>
                  <a:lnTo>
                    <a:pt x="6" y="180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074" y="2039"/>
              <a:ext cx="208" cy="224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2" y="44"/>
                </a:cxn>
                <a:cxn ang="0">
                  <a:pos x="2" y="30"/>
                </a:cxn>
                <a:cxn ang="0">
                  <a:pos x="0" y="6"/>
                </a:cxn>
                <a:cxn ang="0">
                  <a:pos x="62" y="6"/>
                </a:cxn>
                <a:cxn ang="0">
                  <a:pos x="64" y="38"/>
                </a:cxn>
                <a:cxn ang="0">
                  <a:pos x="64" y="38"/>
                </a:cxn>
                <a:cxn ang="0">
                  <a:pos x="70" y="28"/>
                </a:cxn>
                <a:cxn ang="0">
                  <a:pos x="76" y="22"/>
                </a:cxn>
                <a:cxn ang="0">
                  <a:pos x="84" y="16"/>
                </a:cxn>
                <a:cxn ang="0">
                  <a:pos x="94" y="10"/>
                </a:cxn>
                <a:cxn ang="0">
                  <a:pos x="104" y="4"/>
                </a:cxn>
                <a:cxn ang="0">
                  <a:pos x="118" y="2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50" y="0"/>
                </a:cxn>
                <a:cxn ang="0">
                  <a:pos x="162" y="4"/>
                </a:cxn>
                <a:cxn ang="0">
                  <a:pos x="174" y="8"/>
                </a:cxn>
                <a:cxn ang="0">
                  <a:pos x="182" y="14"/>
                </a:cxn>
                <a:cxn ang="0">
                  <a:pos x="190" y="22"/>
                </a:cxn>
                <a:cxn ang="0">
                  <a:pos x="194" y="28"/>
                </a:cxn>
                <a:cxn ang="0">
                  <a:pos x="202" y="40"/>
                </a:cxn>
                <a:cxn ang="0">
                  <a:pos x="202" y="40"/>
                </a:cxn>
                <a:cxn ang="0">
                  <a:pos x="204" y="52"/>
                </a:cxn>
                <a:cxn ang="0">
                  <a:pos x="206" y="64"/>
                </a:cxn>
                <a:cxn ang="0">
                  <a:pos x="208" y="106"/>
                </a:cxn>
                <a:cxn ang="0">
                  <a:pos x="208" y="224"/>
                </a:cxn>
                <a:cxn ang="0">
                  <a:pos x="142" y="224"/>
                </a:cxn>
                <a:cxn ang="0">
                  <a:pos x="142" y="88"/>
                </a:cxn>
                <a:cxn ang="0">
                  <a:pos x="142" y="88"/>
                </a:cxn>
                <a:cxn ang="0">
                  <a:pos x="142" y="76"/>
                </a:cxn>
                <a:cxn ang="0">
                  <a:pos x="138" y="64"/>
                </a:cxn>
                <a:cxn ang="0">
                  <a:pos x="138" y="64"/>
                </a:cxn>
                <a:cxn ang="0">
                  <a:pos x="134" y="58"/>
                </a:cxn>
                <a:cxn ang="0">
                  <a:pos x="128" y="52"/>
                </a:cxn>
                <a:cxn ang="0">
                  <a:pos x="118" y="48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98" y="48"/>
                </a:cxn>
                <a:cxn ang="0">
                  <a:pos x="88" y="50"/>
                </a:cxn>
                <a:cxn ang="0">
                  <a:pos x="80" y="56"/>
                </a:cxn>
                <a:cxn ang="0">
                  <a:pos x="74" y="62"/>
                </a:cxn>
                <a:cxn ang="0">
                  <a:pos x="74" y="62"/>
                </a:cxn>
                <a:cxn ang="0">
                  <a:pos x="72" y="68"/>
                </a:cxn>
                <a:cxn ang="0">
                  <a:pos x="68" y="76"/>
                </a:cxn>
                <a:cxn ang="0">
                  <a:pos x="68" y="84"/>
                </a:cxn>
                <a:cxn ang="0">
                  <a:pos x="66" y="96"/>
                </a:cxn>
                <a:cxn ang="0">
                  <a:pos x="66" y="224"/>
                </a:cxn>
                <a:cxn ang="0">
                  <a:pos x="2" y="224"/>
                </a:cxn>
                <a:cxn ang="0">
                  <a:pos x="2" y="44"/>
                </a:cxn>
              </a:cxnLst>
              <a:rect l="0" t="0" r="r" b="b"/>
              <a:pathLst>
                <a:path w="208" h="224">
                  <a:moveTo>
                    <a:pt x="2" y="44"/>
                  </a:moveTo>
                  <a:lnTo>
                    <a:pt x="2" y="44"/>
                  </a:lnTo>
                  <a:lnTo>
                    <a:pt x="2" y="30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70" y="28"/>
                  </a:lnTo>
                  <a:lnTo>
                    <a:pt x="76" y="22"/>
                  </a:lnTo>
                  <a:lnTo>
                    <a:pt x="84" y="16"/>
                  </a:lnTo>
                  <a:lnTo>
                    <a:pt x="94" y="10"/>
                  </a:lnTo>
                  <a:lnTo>
                    <a:pt x="104" y="4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2" y="4"/>
                  </a:lnTo>
                  <a:lnTo>
                    <a:pt x="174" y="8"/>
                  </a:lnTo>
                  <a:lnTo>
                    <a:pt x="182" y="14"/>
                  </a:lnTo>
                  <a:lnTo>
                    <a:pt x="190" y="22"/>
                  </a:lnTo>
                  <a:lnTo>
                    <a:pt x="194" y="28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4" y="52"/>
                  </a:lnTo>
                  <a:lnTo>
                    <a:pt x="206" y="64"/>
                  </a:lnTo>
                  <a:lnTo>
                    <a:pt x="208" y="106"/>
                  </a:lnTo>
                  <a:lnTo>
                    <a:pt x="208" y="224"/>
                  </a:lnTo>
                  <a:lnTo>
                    <a:pt x="142" y="224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76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8" y="52"/>
                  </a:lnTo>
                  <a:lnTo>
                    <a:pt x="118" y="48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98" y="48"/>
                  </a:lnTo>
                  <a:lnTo>
                    <a:pt x="88" y="50"/>
                  </a:lnTo>
                  <a:lnTo>
                    <a:pt x="80" y="56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68"/>
                  </a:lnTo>
                  <a:lnTo>
                    <a:pt x="68" y="76"/>
                  </a:lnTo>
                  <a:lnTo>
                    <a:pt x="68" y="84"/>
                  </a:lnTo>
                  <a:lnTo>
                    <a:pt x="66" y="96"/>
                  </a:lnTo>
                  <a:lnTo>
                    <a:pt x="66" y="224"/>
                  </a:lnTo>
                  <a:lnTo>
                    <a:pt x="2" y="22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3324" y="1961"/>
              <a:ext cx="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0"/>
                </a:cxn>
                <a:cxn ang="0">
                  <a:pos x="70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" y="94"/>
                </a:cxn>
                <a:cxn ang="0">
                  <a:pos x="66" y="94"/>
                </a:cxn>
                <a:cxn ang="0">
                  <a:pos x="66" y="312"/>
                </a:cxn>
                <a:cxn ang="0">
                  <a:pos x="2" y="312"/>
                </a:cxn>
                <a:cxn ang="0">
                  <a:pos x="2" y="94"/>
                </a:cxn>
              </a:cxnLst>
              <a:rect l="0" t="0" r="r" b="b"/>
              <a:pathLst>
                <a:path w="70" h="312">
                  <a:moveTo>
                    <a:pt x="0" y="0"/>
                  </a:moveTo>
                  <a:lnTo>
                    <a:pt x="70" y="0"/>
                  </a:lnTo>
                  <a:lnTo>
                    <a:pt x="70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408" y="2055"/>
              <a:ext cx="230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18" y="148"/>
                </a:cxn>
                <a:cxn ang="0">
                  <a:pos x="168" y="0"/>
                </a:cxn>
                <a:cxn ang="0">
                  <a:pos x="230" y="0"/>
                </a:cxn>
                <a:cxn ang="0">
                  <a:pos x="150" y="218"/>
                </a:cxn>
                <a:cxn ang="0">
                  <a:pos x="80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230" h="218">
                  <a:moveTo>
                    <a:pt x="68" y="0"/>
                  </a:moveTo>
                  <a:lnTo>
                    <a:pt x="118" y="148"/>
                  </a:lnTo>
                  <a:lnTo>
                    <a:pt x="168" y="0"/>
                  </a:lnTo>
                  <a:lnTo>
                    <a:pt x="230" y="0"/>
                  </a:lnTo>
                  <a:lnTo>
                    <a:pt x="150" y="218"/>
                  </a:lnTo>
                  <a:lnTo>
                    <a:pt x="8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3647" y="204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30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6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90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6" y="80"/>
                </a:cxn>
                <a:cxn ang="0">
                  <a:pos x="16" y="54"/>
                </a:cxn>
                <a:cxn ang="0">
                  <a:pos x="34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8" y="0"/>
                </a:cxn>
                <a:cxn ang="0">
                  <a:pos x="120" y="2"/>
                </a:cxn>
                <a:cxn ang="0">
                  <a:pos x="144" y="6"/>
                </a:cxn>
                <a:cxn ang="0">
                  <a:pos x="168" y="18"/>
                </a:cxn>
                <a:cxn ang="0">
                  <a:pos x="188" y="40"/>
                </a:cxn>
                <a:cxn ang="0">
                  <a:pos x="196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4" y="94"/>
                </a:cxn>
                <a:cxn ang="0">
                  <a:pos x="142" y="74"/>
                </a:cxn>
                <a:cxn ang="0">
                  <a:pos x="134" y="58"/>
                </a:cxn>
                <a:cxn ang="0">
                  <a:pos x="118" y="46"/>
                </a:cxn>
                <a:cxn ang="0">
                  <a:pos x="106" y="44"/>
                </a:cxn>
                <a:cxn ang="0">
                  <a:pos x="88" y="48"/>
                </a:cxn>
                <a:cxn ang="0">
                  <a:pos x="74" y="60"/>
                </a:cxn>
                <a:cxn ang="0">
                  <a:pos x="68" y="74"/>
                </a:cxn>
                <a:cxn ang="0">
                  <a:pos x="144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2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3881" y="2043"/>
              <a:ext cx="135" cy="220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2" y="56"/>
                </a:cxn>
                <a:cxn ang="0">
                  <a:pos x="0" y="2"/>
                </a:cxn>
                <a:cxn ang="0">
                  <a:pos x="60" y="2"/>
                </a:cxn>
                <a:cxn ang="0">
                  <a:pos x="60" y="42"/>
                </a:cxn>
                <a:cxn ang="0">
                  <a:pos x="60" y="42"/>
                </a:cxn>
                <a:cxn ang="0">
                  <a:pos x="68" y="28"/>
                </a:cxn>
                <a:cxn ang="0">
                  <a:pos x="74" y="20"/>
                </a:cxn>
                <a:cxn ang="0">
                  <a:pos x="82" y="14"/>
                </a:cxn>
                <a:cxn ang="0">
                  <a:pos x="92" y="8"/>
                </a:cxn>
                <a:cxn ang="0">
                  <a:pos x="102" y="4"/>
                </a:cxn>
                <a:cxn ang="0">
                  <a:pos x="118" y="0"/>
                </a:cxn>
                <a:cxn ang="0">
                  <a:pos x="136" y="0"/>
                </a:cxn>
                <a:cxn ang="0">
                  <a:pos x="136" y="58"/>
                </a:cxn>
                <a:cxn ang="0">
                  <a:pos x="136" y="58"/>
                </a:cxn>
                <a:cxn ang="0">
                  <a:pos x="114" y="58"/>
                </a:cxn>
                <a:cxn ang="0">
                  <a:pos x="98" y="60"/>
                </a:cxn>
                <a:cxn ang="0">
                  <a:pos x="86" y="66"/>
                </a:cxn>
                <a:cxn ang="0">
                  <a:pos x="76" y="72"/>
                </a:cxn>
                <a:cxn ang="0">
                  <a:pos x="72" y="82"/>
                </a:cxn>
                <a:cxn ang="0">
                  <a:pos x="68" y="92"/>
                </a:cxn>
                <a:cxn ang="0">
                  <a:pos x="66" y="102"/>
                </a:cxn>
                <a:cxn ang="0">
                  <a:pos x="66" y="112"/>
                </a:cxn>
                <a:cxn ang="0">
                  <a:pos x="66" y="220"/>
                </a:cxn>
                <a:cxn ang="0">
                  <a:pos x="2" y="220"/>
                </a:cxn>
                <a:cxn ang="0">
                  <a:pos x="2" y="56"/>
                </a:cxn>
              </a:cxnLst>
              <a:rect l="0" t="0" r="r" b="b"/>
              <a:pathLst>
                <a:path w="136" h="220">
                  <a:moveTo>
                    <a:pt x="2" y="56"/>
                  </a:moveTo>
                  <a:lnTo>
                    <a:pt x="2" y="56"/>
                  </a:lnTo>
                  <a:lnTo>
                    <a:pt x="0" y="2"/>
                  </a:lnTo>
                  <a:lnTo>
                    <a:pt x="60" y="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8" y="28"/>
                  </a:lnTo>
                  <a:lnTo>
                    <a:pt x="74" y="20"/>
                  </a:lnTo>
                  <a:lnTo>
                    <a:pt x="82" y="14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14" y="58"/>
                  </a:lnTo>
                  <a:lnTo>
                    <a:pt x="98" y="60"/>
                  </a:lnTo>
                  <a:lnTo>
                    <a:pt x="86" y="66"/>
                  </a:lnTo>
                  <a:lnTo>
                    <a:pt x="76" y="72"/>
                  </a:lnTo>
                  <a:lnTo>
                    <a:pt x="72" y="82"/>
                  </a:lnTo>
                  <a:lnTo>
                    <a:pt x="68" y="92"/>
                  </a:lnTo>
                  <a:lnTo>
                    <a:pt x="66" y="102"/>
                  </a:lnTo>
                  <a:lnTo>
                    <a:pt x="66" y="112"/>
                  </a:lnTo>
                  <a:lnTo>
                    <a:pt x="66" y="220"/>
                  </a:lnTo>
                  <a:lnTo>
                    <a:pt x="2" y="220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4020" y="2049"/>
              <a:ext cx="192" cy="229"/>
            </a:xfrm>
            <a:custGeom>
              <a:avLst/>
              <a:gdLst/>
              <a:ahLst/>
              <a:cxnLst>
                <a:cxn ang="0">
                  <a:pos x="60" y="160"/>
                </a:cxn>
                <a:cxn ang="0">
                  <a:pos x="66" y="176"/>
                </a:cxn>
                <a:cxn ang="0">
                  <a:pos x="74" y="186"/>
                </a:cxn>
                <a:cxn ang="0">
                  <a:pos x="88" y="190"/>
                </a:cxn>
                <a:cxn ang="0">
                  <a:pos x="98" y="190"/>
                </a:cxn>
                <a:cxn ang="0">
                  <a:pos x="112" y="188"/>
                </a:cxn>
                <a:cxn ang="0">
                  <a:pos x="122" y="182"/>
                </a:cxn>
                <a:cxn ang="0">
                  <a:pos x="130" y="164"/>
                </a:cxn>
                <a:cxn ang="0">
                  <a:pos x="130" y="158"/>
                </a:cxn>
                <a:cxn ang="0">
                  <a:pos x="116" y="146"/>
                </a:cxn>
                <a:cxn ang="0">
                  <a:pos x="60" y="130"/>
                </a:cxn>
                <a:cxn ang="0">
                  <a:pos x="44" y="124"/>
                </a:cxn>
                <a:cxn ang="0">
                  <a:pos x="26" y="114"/>
                </a:cxn>
                <a:cxn ang="0">
                  <a:pos x="12" y="96"/>
                </a:cxn>
                <a:cxn ang="0">
                  <a:pos x="6" y="68"/>
                </a:cxn>
                <a:cxn ang="0">
                  <a:pos x="8" y="54"/>
                </a:cxn>
                <a:cxn ang="0">
                  <a:pos x="20" y="28"/>
                </a:cxn>
                <a:cxn ang="0">
                  <a:pos x="46" y="12"/>
                </a:cxn>
                <a:cxn ang="0">
                  <a:pos x="80" y="2"/>
                </a:cxn>
                <a:cxn ang="0">
                  <a:pos x="102" y="0"/>
                </a:cxn>
                <a:cxn ang="0">
                  <a:pos x="132" y="4"/>
                </a:cxn>
                <a:cxn ang="0">
                  <a:pos x="158" y="16"/>
                </a:cxn>
                <a:cxn ang="0">
                  <a:pos x="176" y="36"/>
                </a:cxn>
                <a:cxn ang="0">
                  <a:pos x="184" y="66"/>
                </a:cxn>
                <a:cxn ang="0">
                  <a:pos x="126" y="66"/>
                </a:cxn>
                <a:cxn ang="0">
                  <a:pos x="122" y="50"/>
                </a:cxn>
                <a:cxn ang="0">
                  <a:pos x="114" y="44"/>
                </a:cxn>
                <a:cxn ang="0">
                  <a:pos x="94" y="40"/>
                </a:cxn>
                <a:cxn ang="0">
                  <a:pos x="82" y="40"/>
                </a:cxn>
                <a:cxn ang="0">
                  <a:pos x="66" y="52"/>
                </a:cxn>
                <a:cxn ang="0">
                  <a:pos x="64" y="60"/>
                </a:cxn>
                <a:cxn ang="0">
                  <a:pos x="66" y="70"/>
                </a:cxn>
                <a:cxn ang="0">
                  <a:pos x="82" y="80"/>
                </a:cxn>
                <a:cxn ang="0">
                  <a:pos x="134" y="94"/>
                </a:cxn>
                <a:cxn ang="0">
                  <a:pos x="148" y="98"/>
                </a:cxn>
                <a:cxn ang="0">
                  <a:pos x="170" y="110"/>
                </a:cxn>
                <a:cxn ang="0">
                  <a:pos x="184" y="126"/>
                </a:cxn>
                <a:cxn ang="0">
                  <a:pos x="190" y="144"/>
                </a:cxn>
                <a:cxn ang="0">
                  <a:pos x="192" y="156"/>
                </a:cxn>
                <a:cxn ang="0">
                  <a:pos x="186" y="182"/>
                </a:cxn>
                <a:cxn ang="0">
                  <a:pos x="168" y="208"/>
                </a:cxn>
                <a:cxn ang="0">
                  <a:pos x="136" y="224"/>
                </a:cxn>
                <a:cxn ang="0">
                  <a:pos x="92" y="230"/>
                </a:cxn>
                <a:cxn ang="0">
                  <a:pos x="70" y="230"/>
                </a:cxn>
                <a:cxn ang="0">
                  <a:pos x="42" y="222"/>
                </a:cxn>
                <a:cxn ang="0">
                  <a:pos x="24" y="210"/>
                </a:cxn>
                <a:cxn ang="0">
                  <a:pos x="16" y="204"/>
                </a:cxn>
                <a:cxn ang="0">
                  <a:pos x="4" y="180"/>
                </a:cxn>
                <a:cxn ang="0">
                  <a:pos x="0" y="160"/>
                </a:cxn>
              </a:cxnLst>
              <a:rect l="0" t="0" r="r" b="b"/>
              <a:pathLst>
                <a:path w="192" h="230">
                  <a:moveTo>
                    <a:pt x="60" y="160"/>
                  </a:moveTo>
                  <a:lnTo>
                    <a:pt x="60" y="160"/>
                  </a:lnTo>
                  <a:lnTo>
                    <a:pt x="64" y="172"/>
                  </a:lnTo>
                  <a:lnTo>
                    <a:pt x="66" y="176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80" y="188"/>
                  </a:lnTo>
                  <a:lnTo>
                    <a:pt x="8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106" y="190"/>
                  </a:lnTo>
                  <a:lnTo>
                    <a:pt x="112" y="188"/>
                  </a:lnTo>
                  <a:lnTo>
                    <a:pt x="118" y="186"/>
                  </a:lnTo>
                  <a:lnTo>
                    <a:pt x="122" y="182"/>
                  </a:lnTo>
                  <a:lnTo>
                    <a:pt x="128" y="17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58"/>
                  </a:lnTo>
                  <a:lnTo>
                    <a:pt x="126" y="152"/>
                  </a:lnTo>
                  <a:lnTo>
                    <a:pt x="116" y="146"/>
                  </a:lnTo>
                  <a:lnTo>
                    <a:pt x="100" y="140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44" y="124"/>
                  </a:lnTo>
                  <a:lnTo>
                    <a:pt x="36" y="120"/>
                  </a:lnTo>
                  <a:lnTo>
                    <a:pt x="26" y="114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8" y="8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8" y="54"/>
                  </a:lnTo>
                  <a:lnTo>
                    <a:pt x="12" y="40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80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8" y="2"/>
                  </a:lnTo>
                  <a:lnTo>
                    <a:pt x="132" y="4"/>
                  </a:lnTo>
                  <a:lnTo>
                    <a:pt x="146" y="10"/>
                  </a:lnTo>
                  <a:lnTo>
                    <a:pt x="158" y="16"/>
                  </a:lnTo>
                  <a:lnTo>
                    <a:pt x="168" y="26"/>
                  </a:lnTo>
                  <a:lnTo>
                    <a:pt x="176" y="36"/>
                  </a:lnTo>
                  <a:lnTo>
                    <a:pt x="182" y="50"/>
                  </a:lnTo>
                  <a:lnTo>
                    <a:pt x="184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4" y="58"/>
                  </a:lnTo>
                  <a:lnTo>
                    <a:pt x="122" y="50"/>
                  </a:lnTo>
                  <a:lnTo>
                    <a:pt x="118" y="46"/>
                  </a:lnTo>
                  <a:lnTo>
                    <a:pt x="114" y="44"/>
                  </a:lnTo>
                  <a:lnTo>
                    <a:pt x="10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6" y="70"/>
                  </a:lnTo>
                  <a:lnTo>
                    <a:pt x="72" y="76"/>
                  </a:lnTo>
                  <a:lnTo>
                    <a:pt x="82" y="80"/>
                  </a:lnTo>
                  <a:lnTo>
                    <a:pt x="94" y="8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48" y="98"/>
                  </a:lnTo>
                  <a:lnTo>
                    <a:pt x="160" y="104"/>
                  </a:lnTo>
                  <a:lnTo>
                    <a:pt x="170" y="110"/>
                  </a:lnTo>
                  <a:lnTo>
                    <a:pt x="178" y="118"/>
                  </a:lnTo>
                  <a:lnTo>
                    <a:pt x="184" y="126"/>
                  </a:lnTo>
                  <a:lnTo>
                    <a:pt x="188" y="134"/>
                  </a:lnTo>
                  <a:lnTo>
                    <a:pt x="190" y="14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0" y="170"/>
                  </a:lnTo>
                  <a:lnTo>
                    <a:pt x="186" y="182"/>
                  </a:lnTo>
                  <a:lnTo>
                    <a:pt x="178" y="196"/>
                  </a:lnTo>
                  <a:lnTo>
                    <a:pt x="168" y="208"/>
                  </a:lnTo>
                  <a:lnTo>
                    <a:pt x="154" y="216"/>
                  </a:lnTo>
                  <a:lnTo>
                    <a:pt x="136" y="224"/>
                  </a:lnTo>
                  <a:lnTo>
                    <a:pt x="116" y="228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70" y="230"/>
                  </a:lnTo>
                  <a:lnTo>
                    <a:pt x="52" y="224"/>
                  </a:lnTo>
                  <a:lnTo>
                    <a:pt x="42" y="222"/>
                  </a:lnTo>
                  <a:lnTo>
                    <a:pt x="32" y="216"/>
                  </a:lnTo>
                  <a:lnTo>
                    <a:pt x="24" y="210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8" y="192"/>
                  </a:lnTo>
                  <a:lnTo>
                    <a:pt x="4" y="180"/>
                  </a:lnTo>
                  <a:lnTo>
                    <a:pt x="2" y="170"/>
                  </a:lnTo>
                  <a:lnTo>
                    <a:pt x="0" y="160"/>
                  </a:lnTo>
                  <a:lnTo>
                    <a:pt x="60" y="16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4236" y="1961"/>
              <a:ext cx="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0"/>
                </a:cxn>
                <a:cxn ang="0">
                  <a:pos x="68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" y="94"/>
                </a:cxn>
                <a:cxn ang="0">
                  <a:pos x="66" y="94"/>
                </a:cxn>
                <a:cxn ang="0">
                  <a:pos x="66" y="312"/>
                </a:cxn>
                <a:cxn ang="0">
                  <a:pos x="2" y="312"/>
                </a:cxn>
                <a:cxn ang="0">
                  <a:pos x="2" y="94"/>
                </a:cxn>
              </a:cxnLst>
              <a:rect l="0" t="0" r="r" b="b"/>
              <a:pathLst>
                <a:path w="68" h="312">
                  <a:moveTo>
                    <a:pt x="0" y="0"/>
                  </a:moveTo>
                  <a:lnTo>
                    <a:pt x="68" y="0"/>
                  </a:lnTo>
                  <a:lnTo>
                    <a:pt x="68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4317" y="1981"/>
              <a:ext cx="159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6" y="286"/>
                </a:cxn>
                <a:cxn ang="0">
                  <a:pos x="106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4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4" y="234"/>
                </a:cxn>
                <a:cxn ang="0">
                  <a:pos x="118" y="236"/>
                </a:cxn>
                <a:cxn ang="0">
                  <a:pos x="126" y="238"/>
                </a:cxn>
                <a:cxn ang="0">
                  <a:pos x="134" y="238"/>
                </a:cxn>
                <a:cxn ang="0">
                  <a:pos x="134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4489" y="2049"/>
              <a:ext cx="198" cy="229"/>
            </a:xfrm>
            <a:custGeom>
              <a:avLst/>
              <a:gdLst/>
              <a:ahLst/>
              <a:cxnLst>
                <a:cxn ang="0">
                  <a:pos x="140" y="224"/>
                </a:cxn>
                <a:cxn ang="0">
                  <a:pos x="138" y="194"/>
                </a:cxn>
                <a:cxn ang="0">
                  <a:pos x="130" y="206"/>
                </a:cxn>
                <a:cxn ang="0">
                  <a:pos x="110" y="220"/>
                </a:cxn>
                <a:cxn ang="0">
                  <a:pos x="86" y="228"/>
                </a:cxn>
                <a:cxn ang="0">
                  <a:pos x="74" y="230"/>
                </a:cxn>
                <a:cxn ang="0">
                  <a:pos x="38" y="224"/>
                </a:cxn>
                <a:cxn ang="0">
                  <a:pos x="18" y="212"/>
                </a:cxn>
                <a:cxn ang="0">
                  <a:pos x="10" y="202"/>
                </a:cxn>
                <a:cxn ang="0">
                  <a:pos x="2" y="176"/>
                </a:cxn>
                <a:cxn ang="0">
                  <a:pos x="0" y="164"/>
                </a:cxn>
                <a:cxn ang="0">
                  <a:pos x="4" y="140"/>
                </a:cxn>
                <a:cxn ang="0">
                  <a:pos x="14" y="122"/>
                </a:cxn>
                <a:cxn ang="0">
                  <a:pos x="32" y="104"/>
                </a:cxn>
                <a:cxn ang="0">
                  <a:pos x="46" y="96"/>
                </a:cxn>
                <a:cxn ang="0">
                  <a:pos x="68" y="90"/>
                </a:cxn>
                <a:cxn ang="0">
                  <a:pos x="114" y="84"/>
                </a:cxn>
                <a:cxn ang="0">
                  <a:pos x="132" y="84"/>
                </a:cxn>
                <a:cxn ang="0">
                  <a:pos x="130" y="56"/>
                </a:cxn>
                <a:cxn ang="0">
                  <a:pos x="126" y="50"/>
                </a:cxn>
                <a:cxn ang="0">
                  <a:pos x="116" y="40"/>
                </a:cxn>
                <a:cxn ang="0">
                  <a:pos x="100" y="38"/>
                </a:cxn>
                <a:cxn ang="0">
                  <a:pos x="94" y="38"/>
                </a:cxn>
                <a:cxn ang="0">
                  <a:pos x="82" y="44"/>
                </a:cxn>
                <a:cxn ang="0">
                  <a:pos x="76" y="50"/>
                </a:cxn>
                <a:cxn ang="0">
                  <a:pos x="72" y="60"/>
                </a:cxn>
                <a:cxn ang="0">
                  <a:pos x="10" y="68"/>
                </a:cxn>
                <a:cxn ang="0">
                  <a:pos x="10" y="58"/>
                </a:cxn>
                <a:cxn ang="0">
                  <a:pos x="16" y="38"/>
                </a:cxn>
                <a:cxn ang="0">
                  <a:pos x="26" y="24"/>
                </a:cxn>
                <a:cxn ang="0">
                  <a:pos x="34" y="18"/>
                </a:cxn>
                <a:cxn ang="0">
                  <a:pos x="66" y="2"/>
                </a:cxn>
                <a:cxn ang="0">
                  <a:pos x="100" y="0"/>
                </a:cxn>
                <a:cxn ang="0">
                  <a:pos x="116" y="0"/>
                </a:cxn>
                <a:cxn ang="0">
                  <a:pos x="148" y="8"/>
                </a:cxn>
                <a:cxn ang="0">
                  <a:pos x="170" y="20"/>
                </a:cxn>
                <a:cxn ang="0">
                  <a:pos x="178" y="28"/>
                </a:cxn>
                <a:cxn ang="0">
                  <a:pos x="186" y="42"/>
                </a:cxn>
                <a:cxn ang="0">
                  <a:pos x="192" y="70"/>
                </a:cxn>
                <a:cxn ang="0">
                  <a:pos x="194" y="168"/>
                </a:cxn>
                <a:cxn ang="0">
                  <a:pos x="194" y="196"/>
                </a:cxn>
                <a:cxn ang="0">
                  <a:pos x="140" y="224"/>
                </a:cxn>
                <a:cxn ang="0">
                  <a:pos x="62" y="156"/>
                </a:cxn>
                <a:cxn ang="0">
                  <a:pos x="70" y="178"/>
                </a:cxn>
                <a:cxn ang="0">
                  <a:pos x="80" y="184"/>
                </a:cxn>
                <a:cxn ang="0">
                  <a:pos x="94" y="188"/>
                </a:cxn>
                <a:cxn ang="0">
                  <a:pos x="102" y="186"/>
                </a:cxn>
                <a:cxn ang="0">
                  <a:pos x="116" y="180"/>
                </a:cxn>
                <a:cxn ang="0">
                  <a:pos x="120" y="176"/>
                </a:cxn>
                <a:cxn ang="0">
                  <a:pos x="130" y="152"/>
                </a:cxn>
                <a:cxn ang="0">
                  <a:pos x="132" y="122"/>
                </a:cxn>
                <a:cxn ang="0">
                  <a:pos x="118" y="120"/>
                </a:cxn>
                <a:cxn ang="0">
                  <a:pos x="92" y="124"/>
                </a:cxn>
                <a:cxn ang="0">
                  <a:pos x="74" y="134"/>
                </a:cxn>
                <a:cxn ang="0">
                  <a:pos x="64" y="148"/>
                </a:cxn>
                <a:cxn ang="0">
                  <a:pos x="62" y="156"/>
                </a:cxn>
              </a:cxnLst>
              <a:rect l="0" t="0" r="r" b="b"/>
              <a:pathLst>
                <a:path w="198" h="230">
                  <a:moveTo>
                    <a:pt x="140" y="224"/>
                  </a:moveTo>
                  <a:lnTo>
                    <a:pt x="140" y="224"/>
                  </a:lnTo>
                  <a:lnTo>
                    <a:pt x="138" y="206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30" y="206"/>
                  </a:lnTo>
                  <a:lnTo>
                    <a:pt x="120" y="214"/>
                  </a:lnTo>
                  <a:lnTo>
                    <a:pt x="110" y="220"/>
                  </a:lnTo>
                  <a:lnTo>
                    <a:pt x="102" y="224"/>
                  </a:lnTo>
                  <a:lnTo>
                    <a:pt x="86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52" y="228"/>
                  </a:lnTo>
                  <a:lnTo>
                    <a:pt x="38" y="224"/>
                  </a:lnTo>
                  <a:lnTo>
                    <a:pt x="26" y="218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10" y="202"/>
                  </a:lnTo>
                  <a:lnTo>
                    <a:pt x="4" y="190"/>
                  </a:lnTo>
                  <a:lnTo>
                    <a:pt x="2" y="17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4" y="140"/>
                  </a:lnTo>
                  <a:lnTo>
                    <a:pt x="8" y="130"/>
                  </a:lnTo>
                  <a:lnTo>
                    <a:pt x="14" y="122"/>
                  </a:lnTo>
                  <a:lnTo>
                    <a:pt x="22" y="112"/>
                  </a:lnTo>
                  <a:lnTo>
                    <a:pt x="32" y="104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56" y="92"/>
                  </a:lnTo>
                  <a:lnTo>
                    <a:pt x="68" y="90"/>
                  </a:lnTo>
                  <a:lnTo>
                    <a:pt x="92" y="86"/>
                  </a:lnTo>
                  <a:lnTo>
                    <a:pt x="114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6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26" y="50"/>
                  </a:lnTo>
                  <a:lnTo>
                    <a:pt x="124" y="46"/>
                  </a:lnTo>
                  <a:lnTo>
                    <a:pt x="116" y="40"/>
                  </a:lnTo>
                  <a:lnTo>
                    <a:pt x="108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4" y="38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54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4" y="4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24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50" y="8"/>
                  </a:lnTo>
                  <a:lnTo>
                    <a:pt x="66" y="2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38" y="4"/>
                  </a:lnTo>
                  <a:lnTo>
                    <a:pt x="148" y="8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82" y="34"/>
                  </a:lnTo>
                  <a:lnTo>
                    <a:pt x="186" y="42"/>
                  </a:lnTo>
                  <a:lnTo>
                    <a:pt x="190" y="58"/>
                  </a:lnTo>
                  <a:lnTo>
                    <a:pt x="192" y="70"/>
                  </a:lnTo>
                  <a:lnTo>
                    <a:pt x="192" y="82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96"/>
                  </a:lnTo>
                  <a:lnTo>
                    <a:pt x="198" y="224"/>
                  </a:lnTo>
                  <a:lnTo>
                    <a:pt x="140" y="224"/>
                  </a:lnTo>
                  <a:close/>
                  <a:moveTo>
                    <a:pt x="62" y="156"/>
                  </a:moveTo>
                  <a:lnTo>
                    <a:pt x="62" y="156"/>
                  </a:lnTo>
                  <a:lnTo>
                    <a:pt x="64" y="168"/>
                  </a:lnTo>
                  <a:lnTo>
                    <a:pt x="70" y="178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6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102" y="186"/>
                  </a:lnTo>
                  <a:lnTo>
                    <a:pt x="108" y="184"/>
                  </a:lnTo>
                  <a:lnTo>
                    <a:pt x="116" y="180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28" y="164"/>
                  </a:lnTo>
                  <a:lnTo>
                    <a:pt x="130" y="152"/>
                  </a:lnTo>
                  <a:lnTo>
                    <a:pt x="132" y="138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18" y="120"/>
                  </a:lnTo>
                  <a:lnTo>
                    <a:pt x="104" y="122"/>
                  </a:lnTo>
                  <a:lnTo>
                    <a:pt x="92" y="124"/>
                  </a:lnTo>
                  <a:lnTo>
                    <a:pt x="82" y="128"/>
                  </a:lnTo>
                  <a:lnTo>
                    <a:pt x="74" y="134"/>
                  </a:lnTo>
                  <a:lnTo>
                    <a:pt x="68" y="140"/>
                  </a:lnTo>
                  <a:lnTo>
                    <a:pt x="64" y="148"/>
                  </a:lnTo>
                  <a:lnTo>
                    <a:pt x="62" y="156"/>
                  </a:lnTo>
                  <a:lnTo>
                    <a:pt x="62" y="156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4715" y="204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0" y="190"/>
                </a:cxn>
                <a:cxn ang="0">
                  <a:pos x="106" y="192"/>
                </a:cxn>
                <a:cxn ang="0">
                  <a:pos x="128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4" y="214"/>
                </a:cxn>
                <a:cxn ang="0">
                  <a:pos x="150" y="228"/>
                </a:cxn>
                <a:cxn ang="0">
                  <a:pos x="104" y="234"/>
                </a:cxn>
                <a:cxn ang="0">
                  <a:pos x="88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2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2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0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6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4923" y="1981"/>
              <a:ext cx="157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6" y="286"/>
                </a:cxn>
                <a:cxn ang="0">
                  <a:pos x="106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2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2" y="234"/>
                </a:cxn>
                <a:cxn ang="0">
                  <a:pos x="118" y="236"/>
                </a:cxn>
                <a:cxn ang="0">
                  <a:pos x="124" y="238"/>
                </a:cxn>
                <a:cxn ang="0">
                  <a:pos x="134" y="238"/>
                </a:cxn>
                <a:cxn ang="0">
                  <a:pos x="134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2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2" y="234"/>
                  </a:lnTo>
                  <a:lnTo>
                    <a:pt x="118" y="236"/>
                  </a:lnTo>
                  <a:lnTo>
                    <a:pt x="124" y="238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 userDrawn="1"/>
          </p:nvSpPr>
          <p:spPr bwMode="auto">
            <a:xfrm>
              <a:off x="5109" y="2216"/>
              <a:ext cx="53" cy="5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5198" y="1961"/>
              <a:ext cx="224" cy="316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2" y="276"/>
                </a:cxn>
                <a:cxn ang="0">
                  <a:pos x="158" y="312"/>
                </a:cxn>
                <a:cxn ang="0">
                  <a:pos x="158" y="280"/>
                </a:cxn>
                <a:cxn ang="0">
                  <a:pos x="144" y="298"/>
                </a:cxn>
                <a:cxn ang="0">
                  <a:pos x="136" y="306"/>
                </a:cxn>
                <a:cxn ang="0">
                  <a:pos x="112" y="314"/>
                </a:cxn>
                <a:cxn ang="0">
                  <a:pos x="92" y="316"/>
                </a:cxn>
                <a:cxn ang="0">
                  <a:pos x="72" y="314"/>
                </a:cxn>
                <a:cxn ang="0">
                  <a:pos x="38" y="300"/>
                </a:cxn>
                <a:cxn ang="0">
                  <a:pos x="14" y="272"/>
                </a:cxn>
                <a:cxn ang="0">
                  <a:pos x="2" y="232"/>
                </a:cxn>
                <a:cxn ang="0">
                  <a:pos x="0" y="208"/>
                </a:cxn>
                <a:cxn ang="0">
                  <a:pos x="6" y="160"/>
                </a:cxn>
                <a:cxn ang="0">
                  <a:pos x="26" y="122"/>
                </a:cxn>
                <a:cxn ang="0">
                  <a:pos x="58" y="100"/>
                </a:cxn>
                <a:cxn ang="0">
                  <a:pos x="96" y="90"/>
                </a:cxn>
                <a:cxn ang="0">
                  <a:pos x="110" y="92"/>
                </a:cxn>
                <a:cxn ang="0">
                  <a:pos x="132" y="98"/>
                </a:cxn>
                <a:cxn ang="0">
                  <a:pos x="152" y="112"/>
                </a:cxn>
                <a:cxn ang="0">
                  <a:pos x="158" y="0"/>
                </a:cxn>
                <a:cxn ang="0">
                  <a:pos x="108" y="274"/>
                </a:cxn>
                <a:cxn ang="0">
                  <a:pos x="134" y="268"/>
                </a:cxn>
                <a:cxn ang="0">
                  <a:pos x="150" y="250"/>
                </a:cxn>
                <a:cxn ang="0">
                  <a:pos x="156" y="236"/>
                </a:cxn>
                <a:cxn ang="0">
                  <a:pos x="160" y="198"/>
                </a:cxn>
                <a:cxn ang="0">
                  <a:pos x="158" y="184"/>
                </a:cxn>
                <a:cxn ang="0">
                  <a:pos x="152" y="160"/>
                </a:cxn>
                <a:cxn ang="0">
                  <a:pos x="140" y="142"/>
                </a:cxn>
                <a:cxn ang="0">
                  <a:pos x="122" y="134"/>
                </a:cxn>
                <a:cxn ang="0">
                  <a:pos x="112" y="132"/>
                </a:cxn>
                <a:cxn ang="0">
                  <a:pos x="98" y="136"/>
                </a:cxn>
                <a:cxn ang="0">
                  <a:pos x="78" y="150"/>
                </a:cxn>
                <a:cxn ang="0">
                  <a:pos x="68" y="174"/>
                </a:cxn>
                <a:cxn ang="0">
                  <a:pos x="64" y="206"/>
                </a:cxn>
                <a:cxn ang="0">
                  <a:pos x="66" y="220"/>
                </a:cxn>
                <a:cxn ang="0">
                  <a:pos x="70" y="244"/>
                </a:cxn>
                <a:cxn ang="0">
                  <a:pos x="80" y="262"/>
                </a:cxn>
                <a:cxn ang="0">
                  <a:pos x="98" y="274"/>
                </a:cxn>
                <a:cxn ang="0">
                  <a:pos x="108" y="274"/>
                </a:cxn>
              </a:cxnLst>
              <a:rect l="0" t="0" r="r" b="b"/>
              <a:pathLst>
                <a:path w="224" h="316">
                  <a:moveTo>
                    <a:pt x="158" y="0"/>
                  </a:moveTo>
                  <a:lnTo>
                    <a:pt x="222" y="0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4" y="312"/>
                  </a:lnTo>
                  <a:lnTo>
                    <a:pt x="158" y="312"/>
                  </a:lnTo>
                  <a:lnTo>
                    <a:pt x="158" y="280"/>
                  </a:lnTo>
                  <a:lnTo>
                    <a:pt x="158" y="280"/>
                  </a:lnTo>
                  <a:lnTo>
                    <a:pt x="150" y="292"/>
                  </a:lnTo>
                  <a:lnTo>
                    <a:pt x="144" y="298"/>
                  </a:lnTo>
                  <a:lnTo>
                    <a:pt x="136" y="306"/>
                  </a:lnTo>
                  <a:lnTo>
                    <a:pt x="136" y="306"/>
                  </a:lnTo>
                  <a:lnTo>
                    <a:pt x="124" y="312"/>
                  </a:lnTo>
                  <a:lnTo>
                    <a:pt x="112" y="314"/>
                  </a:lnTo>
                  <a:lnTo>
                    <a:pt x="10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72" y="314"/>
                  </a:lnTo>
                  <a:lnTo>
                    <a:pt x="54" y="310"/>
                  </a:lnTo>
                  <a:lnTo>
                    <a:pt x="38" y="300"/>
                  </a:lnTo>
                  <a:lnTo>
                    <a:pt x="24" y="288"/>
                  </a:lnTo>
                  <a:lnTo>
                    <a:pt x="14" y="272"/>
                  </a:lnTo>
                  <a:lnTo>
                    <a:pt x="6" y="254"/>
                  </a:lnTo>
                  <a:lnTo>
                    <a:pt x="2" y="23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182"/>
                  </a:lnTo>
                  <a:lnTo>
                    <a:pt x="6" y="160"/>
                  </a:lnTo>
                  <a:lnTo>
                    <a:pt x="16" y="140"/>
                  </a:lnTo>
                  <a:lnTo>
                    <a:pt x="26" y="122"/>
                  </a:lnTo>
                  <a:lnTo>
                    <a:pt x="40" y="108"/>
                  </a:lnTo>
                  <a:lnTo>
                    <a:pt x="58" y="100"/>
                  </a:lnTo>
                  <a:lnTo>
                    <a:pt x="76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110" y="92"/>
                  </a:lnTo>
                  <a:lnTo>
                    <a:pt x="122" y="94"/>
                  </a:lnTo>
                  <a:lnTo>
                    <a:pt x="132" y="98"/>
                  </a:lnTo>
                  <a:lnTo>
                    <a:pt x="140" y="102"/>
                  </a:lnTo>
                  <a:lnTo>
                    <a:pt x="152" y="112"/>
                  </a:lnTo>
                  <a:lnTo>
                    <a:pt x="158" y="120"/>
                  </a:lnTo>
                  <a:lnTo>
                    <a:pt x="158" y="0"/>
                  </a:lnTo>
                  <a:close/>
                  <a:moveTo>
                    <a:pt x="108" y="274"/>
                  </a:moveTo>
                  <a:lnTo>
                    <a:pt x="108" y="274"/>
                  </a:lnTo>
                  <a:lnTo>
                    <a:pt x="122" y="272"/>
                  </a:lnTo>
                  <a:lnTo>
                    <a:pt x="134" y="268"/>
                  </a:lnTo>
                  <a:lnTo>
                    <a:pt x="142" y="260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56" y="236"/>
                  </a:lnTo>
                  <a:lnTo>
                    <a:pt x="158" y="222"/>
                  </a:lnTo>
                  <a:lnTo>
                    <a:pt x="160" y="198"/>
                  </a:lnTo>
                  <a:lnTo>
                    <a:pt x="160" y="198"/>
                  </a:lnTo>
                  <a:lnTo>
                    <a:pt x="158" y="184"/>
                  </a:lnTo>
                  <a:lnTo>
                    <a:pt x="156" y="170"/>
                  </a:lnTo>
                  <a:lnTo>
                    <a:pt x="152" y="160"/>
                  </a:lnTo>
                  <a:lnTo>
                    <a:pt x="146" y="150"/>
                  </a:lnTo>
                  <a:lnTo>
                    <a:pt x="140" y="142"/>
                  </a:lnTo>
                  <a:lnTo>
                    <a:pt x="132" y="138"/>
                  </a:lnTo>
                  <a:lnTo>
                    <a:pt x="122" y="134"/>
                  </a:lnTo>
                  <a:lnTo>
                    <a:pt x="112" y="132"/>
                  </a:lnTo>
                  <a:lnTo>
                    <a:pt x="112" y="132"/>
                  </a:lnTo>
                  <a:lnTo>
                    <a:pt x="104" y="134"/>
                  </a:lnTo>
                  <a:lnTo>
                    <a:pt x="98" y="136"/>
                  </a:lnTo>
                  <a:lnTo>
                    <a:pt x="86" y="142"/>
                  </a:lnTo>
                  <a:lnTo>
                    <a:pt x="78" y="150"/>
                  </a:lnTo>
                  <a:lnTo>
                    <a:pt x="72" y="162"/>
                  </a:lnTo>
                  <a:lnTo>
                    <a:pt x="68" y="174"/>
                  </a:lnTo>
                  <a:lnTo>
                    <a:pt x="66" y="186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6" y="220"/>
                  </a:lnTo>
                  <a:lnTo>
                    <a:pt x="68" y="232"/>
                  </a:lnTo>
                  <a:lnTo>
                    <a:pt x="70" y="244"/>
                  </a:lnTo>
                  <a:lnTo>
                    <a:pt x="74" y="254"/>
                  </a:lnTo>
                  <a:lnTo>
                    <a:pt x="80" y="262"/>
                  </a:lnTo>
                  <a:lnTo>
                    <a:pt x="88" y="270"/>
                  </a:lnTo>
                  <a:lnTo>
                    <a:pt x="98" y="274"/>
                  </a:lnTo>
                  <a:lnTo>
                    <a:pt x="108" y="274"/>
                  </a:lnTo>
                  <a:lnTo>
                    <a:pt x="108" y="27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5451" y="2047"/>
              <a:ext cx="208" cy="233"/>
            </a:xfrm>
            <a:custGeom>
              <a:avLst/>
              <a:gdLst/>
              <a:ahLst/>
              <a:cxnLst>
                <a:cxn ang="0">
                  <a:pos x="60" y="134"/>
                </a:cxn>
                <a:cxn ang="0">
                  <a:pos x="62" y="158"/>
                </a:cxn>
                <a:cxn ang="0">
                  <a:pos x="72" y="176"/>
                </a:cxn>
                <a:cxn ang="0">
                  <a:pos x="90" y="190"/>
                </a:cxn>
                <a:cxn ang="0">
                  <a:pos x="104" y="192"/>
                </a:cxn>
                <a:cxn ang="0">
                  <a:pos x="128" y="186"/>
                </a:cxn>
                <a:cxn ang="0">
                  <a:pos x="136" y="176"/>
                </a:cxn>
                <a:cxn ang="0">
                  <a:pos x="142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0" y="208"/>
                </a:cxn>
                <a:cxn ang="0">
                  <a:pos x="174" y="214"/>
                </a:cxn>
                <a:cxn ang="0">
                  <a:pos x="148" y="228"/>
                </a:cxn>
                <a:cxn ang="0">
                  <a:pos x="104" y="234"/>
                </a:cxn>
                <a:cxn ang="0">
                  <a:pos x="88" y="234"/>
                </a:cxn>
                <a:cxn ang="0">
                  <a:pos x="56" y="226"/>
                </a:cxn>
                <a:cxn ang="0">
                  <a:pos x="36" y="216"/>
                </a:cxn>
                <a:cxn ang="0">
                  <a:pos x="28" y="208"/>
                </a:cxn>
                <a:cxn ang="0">
                  <a:pos x="14" y="190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4" y="18"/>
                </a:cxn>
                <a:cxn ang="0">
                  <a:pos x="72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2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2" y="76"/>
                </a:cxn>
                <a:cxn ang="0">
                  <a:pos x="208" y="118"/>
                </a:cxn>
                <a:cxn ang="0">
                  <a:pos x="60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0" y="134"/>
                  </a:moveTo>
                  <a:lnTo>
                    <a:pt x="60" y="134"/>
                  </a:lnTo>
                  <a:lnTo>
                    <a:pt x="62" y="148"/>
                  </a:lnTo>
                  <a:lnTo>
                    <a:pt x="62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16" y="190"/>
                  </a:lnTo>
                  <a:lnTo>
                    <a:pt x="128" y="186"/>
                  </a:lnTo>
                  <a:lnTo>
                    <a:pt x="132" y="182"/>
                  </a:lnTo>
                  <a:lnTo>
                    <a:pt x="136" y="176"/>
                  </a:lnTo>
                  <a:lnTo>
                    <a:pt x="140" y="170"/>
                  </a:lnTo>
                  <a:lnTo>
                    <a:pt x="142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74" y="214"/>
                  </a:lnTo>
                  <a:lnTo>
                    <a:pt x="166" y="220"/>
                  </a:lnTo>
                  <a:lnTo>
                    <a:pt x="148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6" y="226"/>
                  </a:lnTo>
                  <a:lnTo>
                    <a:pt x="46" y="222"/>
                  </a:lnTo>
                  <a:lnTo>
                    <a:pt x="36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4" y="190"/>
                  </a:lnTo>
                  <a:lnTo>
                    <a:pt x="6" y="170"/>
                  </a:lnTo>
                  <a:lnTo>
                    <a:pt x="0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8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8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6" y="134"/>
                  </a:lnTo>
                  <a:lnTo>
                    <a:pt x="60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0" y="82"/>
                  </a:lnTo>
                  <a:lnTo>
                    <a:pt x="140" y="74"/>
                  </a:lnTo>
                  <a:lnTo>
                    <a:pt x="136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68" y="66"/>
                  </a:lnTo>
                  <a:lnTo>
                    <a:pt x="66" y="74"/>
                  </a:lnTo>
                  <a:lnTo>
                    <a:pt x="62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800">
              <a:latin typeface="Arial Black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 userDrawn="1"/>
        </p:nvSpPr>
        <p:spPr bwMode="auto">
          <a:xfrm>
            <a:off x="8264525" y="6605588"/>
            <a:ext cx="4572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46800" rIns="0" bIns="0"/>
          <a:lstStyle/>
          <a:p>
            <a:pPr algn="r">
              <a:defRPr/>
            </a:pPr>
            <a:fld id="{833C0E2B-D541-45AF-8487-C8950B9EB68C}" type="slidenum">
              <a:rPr lang="de-DE" sz="800">
                <a:latin typeface="Arial" pitchFamily="-65" charset="0"/>
                <a:ea typeface="Arial" pitchFamily="-65" charset="0"/>
                <a:cs typeface="Arial" pitchFamily="-65" charset="0"/>
              </a:rPr>
              <a:pPr algn="r">
                <a:defRPr/>
              </a:pPr>
              <a:t>‹Nr.›</a:t>
            </a:fld>
            <a:endParaRPr lang="de-DE" sz="80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 userDrawn="1"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46800" rIns="0" bIns="46800"/>
          <a:lstStyle/>
          <a:p>
            <a:pPr>
              <a:defRPr/>
            </a:pPr>
            <a:fld id="{5E684549-E54C-4F3B-AF67-CB237B06149F}" type="datetime1">
              <a:rPr lang="de-DE" sz="800">
                <a:latin typeface="Arial" pitchFamily="-65" charset="0"/>
                <a:ea typeface="Arial" pitchFamily="-65" charset="0"/>
                <a:cs typeface="Arial" pitchFamily="-65" charset="0"/>
              </a:rPr>
              <a:pPr>
                <a:defRPr/>
              </a:pPr>
              <a:t>03.03.2016</a:t>
            </a:fld>
            <a:endParaRPr lang="de-DE" sz="80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89AB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pic>
        <p:nvPicPr>
          <p:cNvPr id="38" name="Grafik 37" descr="Goethe-Logo 080508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246063"/>
            <a:ext cx="11525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9" name="Rectangle 5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76550" y="6605588"/>
            <a:ext cx="3384550" cy="230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6480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262626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Slide title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Body text</a:t>
            </a:r>
          </a:p>
          <a:p>
            <a:pPr lvl="1"/>
            <a:r>
              <a:rPr lang="de-DE" smtClean="0"/>
              <a:t>First level</a:t>
            </a:r>
          </a:p>
          <a:p>
            <a:pPr lvl="2"/>
            <a:r>
              <a:rPr lang="de-DE" smtClean="0"/>
              <a:t>Second level</a:t>
            </a:r>
          </a:p>
          <a:p>
            <a:pPr lvl="3"/>
            <a:r>
              <a:rPr lang="de-DE" smtClean="0"/>
              <a:t>Third level</a:t>
            </a:r>
          </a:p>
          <a:p>
            <a:pPr lvl="4"/>
            <a:r>
              <a:rPr lang="de-DE" smtClean="0"/>
              <a:t>Forth level</a:t>
            </a:r>
          </a:p>
          <a:p>
            <a:pPr lvl="4"/>
            <a:r>
              <a:rPr lang="de-DE" smtClean="0"/>
              <a:t>Fifth level</a:t>
            </a:r>
          </a:p>
          <a:p>
            <a:pPr lvl="4"/>
            <a:r>
              <a:rPr lang="de-DE" smtClean="0"/>
              <a:t>Sixth level</a:t>
            </a:r>
          </a:p>
          <a:p>
            <a:pPr lvl="4"/>
            <a:r>
              <a:rPr lang="de-DE" smtClean="0"/>
              <a:t>Seventh level</a:t>
            </a:r>
          </a:p>
          <a:p>
            <a:pPr lvl="4"/>
            <a:r>
              <a:rPr lang="de-DE" smtClean="0"/>
              <a:t>Eigth level</a:t>
            </a:r>
          </a:p>
          <a:p>
            <a:pPr lvl="4"/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2.uni-frankfurt.de/38072376/zahlen_fak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k.uni-frankfurt.de/34831560/aktuell?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www.uni-frankfurt.de/forschung/fakten/statistik/index.html" TargetMode="External"/><Relationship Id="rId4" Type="http://schemas.openxmlformats.org/officeDocument/2006/relationships/hyperlink" Target="http://www2.uni-frankfurt.de/38072119/ueber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2.uni-frankfurt.de/38072376/zahlen_fak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k.uni-frankfurt.de/34831560/aktuell?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www.uni-frankfurt.de/forschung/fakten/statistik/index.html" TargetMode="External"/><Relationship Id="rId4" Type="http://schemas.openxmlformats.org/officeDocument/2006/relationships/hyperlink" Target="http://www2.uni-frankfurt.de/38072119/ueber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98D"/>
                </a:solidFill>
                <a:latin typeface="(Headings)" pitchFamily="34"/>
              </a:rPr>
              <a:t>DAIA 2016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lvl="0" indent="-342720">
              <a:spcBef>
                <a:spcPts val="641"/>
              </a:spcBef>
              <a:tabLst>
                <a:tab pos="343080" algn="l"/>
              </a:tabLst>
            </a:pPr>
            <a:endParaRPr lang="en-US" sz="3200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641"/>
              </a:spcBef>
              <a:tabLst>
                <a:tab pos="343080" algn="l"/>
              </a:tabLst>
            </a:pP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Universitätseigene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Masterstipendien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für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 			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internationale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Studierende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-</a:t>
            </a:r>
          </a:p>
          <a:p>
            <a:pPr marL="343080" lvl="0" indent="-342720">
              <a:spcBef>
                <a:spcPts val="641"/>
              </a:spcBef>
              <a:tabLst>
                <a:tab pos="343080" algn="l"/>
              </a:tabLst>
            </a:pPr>
            <a:endParaRPr lang="en-US" sz="3200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641"/>
              </a:spcBef>
              <a:tabLst>
                <a:tab pos="343080" algn="l"/>
              </a:tabLst>
            </a:pPr>
            <a:endParaRPr lang="en-US" sz="3200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641"/>
              </a:spcBef>
              <a:tabLst>
                <a:tab pos="343080" algn="l"/>
              </a:tabLst>
            </a:pP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			</a:t>
            </a:r>
            <a:r>
              <a:rPr lang="en-US" sz="3200">
                <a:solidFill>
                  <a:srgbClr val="000000"/>
                </a:solidFill>
                <a:cs typeface="Arial" pitchFamily="34"/>
              </a:rPr>
              <a:t>	</a:t>
            </a:r>
            <a:r>
              <a:rPr lang="en-US" sz="3200" smtClean="0">
                <a:solidFill>
                  <a:srgbClr val="000000"/>
                </a:solidFill>
                <a:cs typeface="Arial" pitchFamily="34"/>
              </a:rPr>
              <a:t>	Klotz 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am 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Bein</a:t>
            </a:r>
            <a:endParaRPr lang="en-US" sz="3200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641"/>
              </a:spcBef>
              <a:tabLst>
                <a:tab pos="343080" algn="l"/>
              </a:tabLst>
            </a:pP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						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oder</a:t>
            </a:r>
            <a:endParaRPr lang="en-US" sz="3200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641"/>
              </a:spcBef>
              <a:tabLst>
                <a:tab pos="343080" algn="l"/>
              </a:tabLst>
            </a:pP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markenbildendes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Arial" pitchFamily="34"/>
              </a:rPr>
              <a:t>Alleinstellungsmerkmal</a:t>
            </a:r>
            <a:r>
              <a:rPr lang="en-US" sz="3200" dirty="0">
                <a:solidFill>
                  <a:srgbClr val="000000"/>
                </a:solidFill>
                <a:cs typeface="Arial" pitchFamily="34"/>
              </a:rPr>
              <a:t>?</a:t>
            </a:r>
          </a:p>
          <a:p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927100" y="6550223"/>
            <a:ext cx="7639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Dr. Mathias Diederich | International </a:t>
            </a:r>
            <a:r>
              <a:rPr lang="de-DE" dirty="0" err="1" smtClean="0"/>
              <a:t>Recruitment</a:t>
            </a:r>
            <a:r>
              <a:rPr lang="de-DE" dirty="0" smtClean="0"/>
              <a:t> Manager  | Goethe Universität Frankfurt a.M.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1</a:t>
            </a:r>
            <a:r>
              <a:rPr lang="en-US">
                <a:solidFill>
                  <a:srgbClr val="000000"/>
                </a:solidFill>
                <a:latin typeface="Arial" pitchFamily="34"/>
                <a:cs typeface="Arial" pitchFamily="34"/>
              </a:rPr>
              <a:t>. </a:t>
            </a: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Bewerbungsverfahren abstimmen und vorbereiten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979488"/>
            <a:ext cx="8280400" cy="5626100"/>
          </a:xfrm>
        </p:spPr>
        <p:txBody>
          <a:bodyPr/>
          <a:lstStyle/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33536F"/>
                </a:solidFill>
                <a:latin typeface="Calibri" pitchFamily="34"/>
                <a:ea typeface="Droid Sans Fallback" pitchFamily="2"/>
                <a:cs typeface="FreeSans" pitchFamily="2"/>
              </a:rPr>
              <a:t>Interessenten bewerben sich für den Studiengang u. gleichzeitig für </a:t>
            </a:r>
            <a:r>
              <a:rPr lang="de-DE" u="sng" kern="1200" smtClean="0">
                <a:solidFill>
                  <a:srgbClr val="33536F"/>
                </a:solidFill>
                <a:latin typeface="Calibri" pitchFamily="34"/>
                <a:ea typeface="Droid Sans Fallback" pitchFamily="2"/>
                <a:cs typeface="FreeSans" pitchFamily="2"/>
              </a:rPr>
              <a:t>eines</a:t>
            </a:r>
            <a:r>
              <a:rPr lang="de-DE" kern="1200" smtClean="0">
                <a:solidFill>
                  <a:srgbClr val="33536F"/>
                </a:solidFill>
                <a:latin typeface="Calibri" pitchFamily="34"/>
                <a:ea typeface="Droid Sans Fallback" pitchFamily="2"/>
                <a:cs typeface="FreeSans" pitchFamily="2"/>
              </a:rPr>
              <a:t> der mit dem Studiengang verbundenen Forschungszentren ihrer Wahl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33536F"/>
              </a:solidFill>
              <a:latin typeface="Calibri" pitchFamily="34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Relevante Fragen: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Wie kann man sich gleichzeitig für Stipendium und Studiengang bewerben, wenn Bewerbungsfristen für Studiengänge sehr unterschiedlich sind?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Wie integriert man zulassungsfreie Masterstudiengänge in den Ablauf?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Wo bewirbt man sich, wenn einige Master über uni-assist laufen, andere nicht?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Verlangt man auch für deutschsprachige Masterprogramme Nachweis engl. Sprachkenntnisse, damit Arbeit in der Forschung gewährleistet ist?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GRE oder ähnliche standardisierte Tests?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r>
              <a:rPr lang="de-DE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(Wie macht man auf den eigenen Seiten auf die Stipendien aufmerksam?)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defRPr sz="1800"/>
            </a:pPr>
            <a:endParaRPr lang="de-DE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6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98D"/>
                </a:solidFill>
                <a:latin typeface="(Headings)" pitchFamily="34"/>
              </a:rPr>
              <a:t> </a:t>
            </a:r>
            <a:r>
              <a:rPr lang="en-US" smtClean="0">
                <a:solidFill>
                  <a:srgbClr val="00498D"/>
                </a:solidFill>
                <a:latin typeface="(Headings)" pitchFamily="34"/>
              </a:rPr>
              <a:t>2a. </a:t>
            </a:r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Auswahlverfahren</a:t>
            </a:r>
            <a:r>
              <a:rPr lang="en-US" dirty="0">
                <a:solidFill>
                  <a:srgbClr val="00498D"/>
                </a:solidFill>
                <a:latin typeface="(Headings)" pitchFamily="34"/>
              </a:rPr>
              <a:t> </a:t>
            </a:r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definieren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134207"/>
            <a:ext cx="8280400" cy="5134707"/>
          </a:xfrm>
        </p:spPr>
        <p:txBody>
          <a:bodyPr/>
          <a:lstStyle/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dirty="0">
              <a:solidFill>
                <a:srgbClr val="33536F"/>
              </a:solidFill>
              <a:latin typeface="Calibri" pitchFamily="34"/>
              <a:cs typeface="Arial" pitchFamily="34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r>
              <a:rPr lang="en-US" dirty="0">
                <a:solidFill>
                  <a:srgbClr val="33536F"/>
                </a:solidFill>
                <a:latin typeface="Calibri" pitchFamily="34"/>
                <a:cs typeface="Arial" pitchFamily="34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Die 20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Forschungszentren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definieren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Kriterien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für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die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Aufnahme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der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Masterkandidaten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(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zusätzlich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zu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den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Kriterien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für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den </a:t>
            </a:r>
            <a:r>
              <a:rPr lang="en-US" sz="1800" kern="120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Studiengang</a:t>
            </a:r>
            <a:r>
              <a:rPr lang="en-US" sz="1800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)</a:t>
            </a: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sz="1800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r>
              <a:rPr lang="en-US" sz="1800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(Problem: Verwirrungspotenzial) </a:t>
            </a:r>
            <a:endParaRPr lang="en-US" sz="1800" kern="1200" dirty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sz="1800" kern="1200" dirty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sz="1800" kern="1200" dirty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Forschungszentren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haben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Zugang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zu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den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eingehenden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Masterbewerbungen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und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ranken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interessante</a:t>
            </a:r>
            <a:r>
              <a:rPr lang="en-US" sz="1800" kern="120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Kandidaten</a:t>
            </a: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sz="1800" kern="1200" dirty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(Problem: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Einzelne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Kandidaten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für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mehrere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unterschiedliche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Forschungszentren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interessant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)</a:t>
            </a: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sz="1800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sz="1800" kern="1200" dirty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Stiftungsrat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nimmt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endgültige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Verteilung</a:t>
            </a:r>
            <a:r>
              <a:rPr lang="en-US" sz="1800" kern="1200" dirty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der </a:t>
            </a:r>
            <a:r>
              <a:rPr lang="en-US" sz="1800" kern="1200" err="1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Stipendien</a:t>
            </a:r>
            <a:r>
              <a:rPr lang="en-US" sz="1800" kern="120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1800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vor</a:t>
            </a: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sz="1800" kern="1200" smtClean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r>
              <a:rPr lang="en-US" sz="1800" kern="1200" smtClean="0">
                <a:solidFill>
                  <a:srgbClr val="000000"/>
                </a:solidFill>
                <a:latin typeface="Arial" pitchFamily="18"/>
                <a:ea typeface="Droid Sans Fallback" pitchFamily="2"/>
                <a:cs typeface="FreeSans" pitchFamily="2"/>
              </a:rPr>
              <a:t>(Problem: Zwistigkeiten voraussehbar) </a:t>
            </a:r>
            <a:endParaRPr lang="en-US" sz="1800" kern="1200" dirty="0">
              <a:solidFill>
                <a:srgbClr val="000000"/>
              </a:solidFill>
              <a:latin typeface="Arial" pitchFamily="18"/>
              <a:ea typeface="Droid Sans Fallback" pitchFamily="2"/>
              <a:cs typeface="FreeSans" pitchFamily="2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dirty="0">
              <a:solidFill>
                <a:srgbClr val="33536F"/>
              </a:solidFill>
              <a:latin typeface="Calibri" pitchFamily="34"/>
              <a:cs typeface="Arial" pitchFamily="34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dirty="0">
              <a:solidFill>
                <a:srgbClr val="33536F"/>
              </a:solidFill>
              <a:latin typeface="Calibri" pitchFamily="34"/>
              <a:cs typeface="Arial" pitchFamily="34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dirty="0">
              <a:solidFill>
                <a:srgbClr val="33536F"/>
              </a:solidFill>
              <a:latin typeface="Calibri" pitchFamily="34"/>
              <a:cs typeface="Arial" pitchFamily="34"/>
            </a:endParaRPr>
          </a:p>
          <a:p>
            <a:pPr marL="343080" lvl="0" indent="-342720">
              <a:spcBef>
                <a:spcPts val="320"/>
              </a:spcBef>
              <a:tabLst>
                <a:tab pos="343080" algn="l"/>
              </a:tabLst>
            </a:pPr>
            <a:endParaRPr lang="en-US" dirty="0">
              <a:solidFill>
                <a:srgbClr val="33536F"/>
              </a:solidFill>
              <a:latin typeface="Calibri" pitchFamily="34"/>
              <a:cs typeface="Arial" pitchFamily="34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9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150813"/>
            <a:ext cx="7345362" cy="1124072"/>
          </a:xfrm>
        </p:spPr>
        <p:txBody>
          <a:bodyPr/>
          <a:lstStyle/>
          <a:p>
            <a:r>
              <a:rPr lang="de-DE" smtClean="0"/>
              <a:t>2b. Generelle Auswahlkriterien für die Stipendien zur Erlangung forschungsstarker internat. Bewerber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de-DE" smtClean="0"/>
              <a:t>Bachelor-Zeugnis einer ausländischen Universität</a:t>
            </a:r>
          </a:p>
          <a:p>
            <a:pPr>
              <a:buAutoNum type="arabicPeriod"/>
            </a:pPr>
            <a:endParaRPr lang="de-DE" smtClean="0"/>
          </a:p>
          <a:p>
            <a:pPr>
              <a:buAutoNum type="arabicPeriod"/>
            </a:pPr>
            <a:r>
              <a:rPr lang="de-DE" smtClean="0"/>
              <a:t>Zwei Empfehlungsschreiben</a:t>
            </a:r>
          </a:p>
          <a:p>
            <a:pPr>
              <a:buAutoNum type="arabicPeriod"/>
            </a:pPr>
            <a:endParaRPr lang="de-DE" smtClean="0"/>
          </a:p>
          <a:p>
            <a:pPr>
              <a:buAutoNum type="arabicPeriod"/>
            </a:pPr>
            <a:r>
              <a:rPr lang="de-DE" smtClean="0"/>
              <a:t>Motivationsschreiben mit Forschungsinteressen</a:t>
            </a:r>
          </a:p>
          <a:p>
            <a:pPr>
              <a:buAutoNum type="arabicPeriod"/>
            </a:pPr>
            <a:endParaRPr lang="de-DE" smtClean="0"/>
          </a:p>
          <a:p>
            <a:pPr>
              <a:buAutoNum type="arabicPeriod"/>
            </a:pPr>
            <a:r>
              <a:rPr lang="de-DE" smtClean="0"/>
              <a:t>Lebenslauf </a:t>
            </a:r>
          </a:p>
          <a:p>
            <a:pPr>
              <a:buAutoNum type="arabicPeriod"/>
            </a:pPr>
            <a:endParaRPr lang="de-DE" smtClean="0"/>
          </a:p>
          <a:p>
            <a:pPr>
              <a:buAutoNum type="arabicPeriod"/>
            </a:pPr>
            <a:r>
              <a:rPr lang="de-DE" smtClean="0"/>
              <a:t>Sprachzeugnis</a:t>
            </a:r>
          </a:p>
          <a:p>
            <a:pPr>
              <a:buAutoNum type="arabicPeriod"/>
            </a:pPr>
            <a:endParaRPr lang="de-DE" smtClean="0"/>
          </a:p>
          <a:p>
            <a:pPr>
              <a:buAutoNum type="arabicPeriod"/>
            </a:pPr>
            <a:r>
              <a:rPr lang="de-DE" smtClean="0"/>
              <a:t>Zulassung zum Master</a:t>
            </a:r>
          </a:p>
          <a:p>
            <a:pPr>
              <a:buAutoNum type="arabicPeriod"/>
            </a:pPr>
            <a:endParaRPr lang="de-DE" smtClean="0"/>
          </a:p>
          <a:p>
            <a:pPr>
              <a:buAutoNum type="arabicPeriod"/>
            </a:pPr>
            <a:r>
              <a:rPr lang="de-DE" smtClean="0"/>
              <a:t>Videointerview für Kandidaten der engeren Wahl</a:t>
            </a:r>
          </a:p>
          <a:p>
            <a:pPr>
              <a:buAutoNum type="arabicPeriod"/>
            </a:pPr>
            <a:endParaRPr lang="de-DE" smtClean="0"/>
          </a:p>
          <a:p>
            <a:pPr>
              <a:buAutoNum type="arabicPeriod"/>
            </a:pPr>
            <a:r>
              <a:rPr lang="de-DE" smtClean="0"/>
              <a:t>Zusätzlich GRE oder ähnliche standardisierte Tests??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5" y="295276"/>
            <a:ext cx="8124825" cy="533400"/>
          </a:xfrm>
        </p:spPr>
        <p:txBody>
          <a:bodyPr/>
          <a:lstStyle/>
          <a:p>
            <a:r>
              <a:rPr lang="de-DE" sz="2800" smtClean="0"/>
              <a:t>3. Intl. Recruitment für Masterstipendien I</a:t>
            </a:r>
            <a:endParaRPr lang="de-DE" sz="2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7725" y="828676"/>
            <a:ext cx="7496175" cy="5819774"/>
          </a:xfrm>
        </p:spPr>
        <p:txBody>
          <a:bodyPr/>
          <a:lstStyle/>
          <a:p>
            <a:endParaRPr lang="de-DE" sz="1900" smtClean="0"/>
          </a:p>
          <a:p>
            <a:r>
              <a:rPr lang="de-DE" sz="1900" u="sng" smtClean="0"/>
              <a:t>Anzeigen auf Webseiten u. Newslettern </a:t>
            </a:r>
            <a:r>
              <a:rPr lang="de-DE" sz="1900" smtClean="0"/>
              <a:t>der über 85 </a:t>
            </a:r>
            <a:r>
              <a:rPr lang="de-DE" sz="1900" u="sng" smtClean="0"/>
              <a:t>DAAD</a:t>
            </a:r>
            <a:r>
              <a:rPr lang="de-DE" sz="1900" smtClean="0"/>
              <a:t>-ICs u. DAAD-Außenstellen </a:t>
            </a:r>
            <a:r>
              <a:rPr lang="de-DE" sz="1900" u="sng" smtClean="0"/>
              <a:t>weltweit</a:t>
            </a:r>
            <a:r>
              <a:rPr lang="de-DE" sz="1900" smtClean="0"/>
              <a:t> + DAAD-Stipendien-Datenbank + kommerzielle Portalanbieter</a:t>
            </a:r>
          </a:p>
          <a:p>
            <a:endParaRPr lang="de-DE" smtClean="0"/>
          </a:p>
          <a:p>
            <a:r>
              <a:rPr lang="de-DE" sz="1800" u="sng" smtClean="0"/>
              <a:t>Soziale Medien </a:t>
            </a:r>
            <a:r>
              <a:rPr lang="de-DE" sz="1800" b="0" smtClean="0"/>
              <a:t>(Facebook, Twitter, wechat…)</a:t>
            </a:r>
            <a:endParaRPr lang="de-DE" sz="1800" u="sng" smtClean="0"/>
          </a:p>
          <a:p>
            <a:endParaRPr lang="de-DE" sz="1800" smtClean="0"/>
          </a:p>
          <a:p>
            <a:r>
              <a:rPr lang="de-DE" sz="1800" u="sng" smtClean="0"/>
              <a:t>E-Mail-Versandaktionen</a:t>
            </a:r>
            <a:r>
              <a:rPr lang="de-DE" sz="1800" smtClean="0"/>
              <a:t> (ehemalige Teilnehmer von GU-Sommerschulen, ERASMUS-Studierende, Besucher von Hochschulmessen mit GU-Beteiligung)</a:t>
            </a:r>
          </a:p>
          <a:p>
            <a:endParaRPr lang="de-DE" sz="1800" smtClean="0"/>
          </a:p>
          <a:p>
            <a:r>
              <a:rPr lang="de-DE" sz="1800" u="sng" smtClean="0"/>
              <a:t>Multiplikatoren</a:t>
            </a:r>
            <a:r>
              <a:rPr lang="de-DE" sz="1800" smtClean="0"/>
              <a:t> (Ihre Kollegen an intl. Partnerinstituten; Infoveranstaltungenfür GU-Alumni, GU-Sommerschulen-TN, Deutschlandstipendiaten, outgoing GU-Studierende u. Dozenten…)</a:t>
            </a:r>
          </a:p>
          <a:p>
            <a:endParaRPr lang="de-DE" sz="1800" smtClean="0"/>
          </a:p>
          <a:p>
            <a:r>
              <a:rPr lang="de-DE" sz="1800" u="sng" smtClean="0"/>
              <a:t>Eigene Webseite u. Flyer </a:t>
            </a:r>
            <a:r>
              <a:rPr lang="de-DE" sz="1800" smtClean="0"/>
              <a:t>(auch für PDF-Versand) u. </a:t>
            </a:r>
          </a:p>
          <a:p>
            <a:r>
              <a:rPr lang="de-DE" sz="1800" smtClean="0"/>
              <a:t>Hinweise auf GU-Masterportal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 </a:t>
            </a:r>
            <a:endParaRPr lang="de-D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smtClean="0">
                <a:latin typeface="Arial" pitchFamily="-65" charset="0"/>
                <a:cs typeface="Arial" pitchFamily="-65" charset="0"/>
              </a:rPr>
              <a:t>3. Intl. Recruitment für Masterstipendien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381125"/>
            <a:ext cx="8280400" cy="4933950"/>
          </a:xfrm>
        </p:spPr>
        <p:txBody>
          <a:bodyPr/>
          <a:lstStyle/>
          <a:p>
            <a:r>
              <a:rPr lang="de-DE" sz="2000" dirty="0" smtClean="0"/>
              <a:t> - evtl. Anzeigen </a:t>
            </a:r>
            <a:r>
              <a:rPr lang="de-DE" sz="2000" smtClean="0"/>
              <a:t>in Science/Nature u. Economist</a:t>
            </a:r>
            <a:endParaRPr lang="de-DE" sz="2000" dirty="0" smtClean="0"/>
          </a:p>
          <a:p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- Maßnahmenbündel in ausgewählten Ländern, z. B. Russland  </a:t>
            </a:r>
            <a:endParaRPr lang="de-DE" sz="2000" dirty="0" smtClean="0"/>
          </a:p>
          <a:p>
            <a:endParaRPr lang="de-DE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de-DE" sz="2000" dirty="0" smtClean="0"/>
              <a:t>Spezielle </a:t>
            </a:r>
            <a:r>
              <a:rPr lang="de-DE" sz="2000" u="sng" dirty="0" err="1" smtClean="0"/>
              <a:t>Webinare</a:t>
            </a:r>
            <a:r>
              <a:rPr lang="de-DE" sz="2000" dirty="0" smtClean="0"/>
              <a:t> der GU </a:t>
            </a:r>
            <a:r>
              <a:rPr lang="de-DE" sz="2000" u="sng" dirty="0" smtClean="0"/>
              <a:t>im Vorfeld von Messen </a:t>
            </a:r>
            <a:r>
              <a:rPr lang="de-DE" sz="2000" dirty="0" smtClean="0"/>
              <a:t>und Bewerbungsterminen für das Masterstipendium</a:t>
            </a:r>
          </a:p>
          <a:p>
            <a:pPr>
              <a:buFontTx/>
              <a:buChar char="-"/>
            </a:pPr>
            <a:endParaRPr lang="de-DE" sz="2000" dirty="0" smtClean="0"/>
          </a:p>
          <a:p>
            <a:r>
              <a:rPr lang="de-DE" sz="2000" dirty="0" smtClean="0"/>
              <a:t>	(</a:t>
            </a:r>
            <a:r>
              <a:rPr lang="de-DE" sz="2000" u="sng" dirty="0" smtClean="0"/>
              <a:t>Zielgruppe</a:t>
            </a:r>
            <a:r>
              <a:rPr lang="de-DE" sz="2000" dirty="0" smtClean="0"/>
              <a:t>: Bewerber und Multiplikatoren in Hochschulen und Ministerien im Zielland; durch eigene Kontakte und über DAAD-Informationszentren und -Außenstellen identifiziert; techn. Vorbereitung : DAAD)</a:t>
            </a:r>
          </a:p>
          <a:p>
            <a:pPr>
              <a:buFontTx/>
              <a:buChar char="-"/>
            </a:pPr>
            <a:endParaRPr lang="de-DE" sz="2000" dirty="0" smtClean="0"/>
          </a:p>
          <a:p>
            <a:pPr>
              <a:buFontTx/>
              <a:buChar char="-"/>
            </a:pPr>
            <a:r>
              <a:rPr lang="de-DE" sz="2000" u="sng" dirty="0" smtClean="0"/>
              <a:t>Anschließender</a:t>
            </a:r>
            <a:r>
              <a:rPr lang="de-DE" sz="2000" dirty="0" smtClean="0"/>
              <a:t> Besuch der </a:t>
            </a:r>
            <a:r>
              <a:rPr lang="de-DE" sz="2000" u="sng" dirty="0" smtClean="0"/>
              <a:t>Messen (mit GU-</a:t>
            </a:r>
            <a:r>
              <a:rPr lang="de-DE" sz="2000" u="sng" dirty="0" err="1" smtClean="0"/>
              <a:t>Alumni</a:t>
            </a:r>
            <a:r>
              <a:rPr lang="de-DE" sz="2000" u="sng" dirty="0" smtClean="0"/>
              <a:t>)</a:t>
            </a:r>
          </a:p>
          <a:p>
            <a:pPr>
              <a:buFontTx/>
              <a:buChar char="-"/>
            </a:pPr>
            <a:endParaRPr lang="de-DE" sz="2000" dirty="0" smtClean="0"/>
          </a:p>
          <a:p>
            <a:pPr>
              <a:buFontTx/>
              <a:buChar char="-"/>
            </a:pPr>
            <a:endParaRPr lang="de-DE" sz="2000" dirty="0" smtClean="0"/>
          </a:p>
          <a:p>
            <a:endParaRPr lang="de-DE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4. Stipendienauszahlung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cs typeface="Arial" pitchFamily="34"/>
              </a:rPr>
              <a:t>-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nach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Zulassung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(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Ende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Oktober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8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1"/>
            <a:ext cx="7345362" cy="979488"/>
          </a:xfrm>
        </p:spPr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de-DE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5.</a:t>
            </a:r>
            <a:r>
              <a:rPr lang="de-DE" sz="200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Gute Betreuung durch Wissenschaftler und Buddies gewährleisten</a:t>
            </a:r>
            <a:br>
              <a:rPr lang="de-DE" sz="200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de-DE" sz="200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		„Bindungs-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und Betreuungsprogramm“ </a:t>
            </a:r>
            <a:b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endParaRPr lang="de-DE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30213" y="-276997"/>
            <a:ext cx="852493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sz="1800" u="sng" smtClean="0">
              <a:solidFill>
                <a:srgbClr val="00B0F0"/>
              </a:solidFill>
            </a:endParaRPr>
          </a:p>
          <a:p>
            <a:pPr lvl="0"/>
            <a:endParaRPr lang="de-DE" sz="1800" u="sng" smtClean="0">
              <a:solidFill>
                <a:srgbClr val="00B0F0"/>
              </a:solidFill>
            </a:endParaRPr>
          </a:p>
          <a:p>
            <a:pPr lvl="0"/>
            <a:endParaRPr lang="de-DE" sz="1800" u="sng" smtClean="0">
              <a:solidFill>
                <a:srgbClr val="00B0F0"/>
              </a:solidFill>
            </a:endParaRPr>
          </a:p>
          <a:p>
            <a:pPr lvl="0"/>
            <a:endParaRPr lang="de-DE" sz="1800" u="sng" smtClean="0">
              <a:solidFill>
                <a:srgbClr val="00B0F0"/>
              </a:solidFill>
            </a:endParaRPr>
          </a:p>
          <a:p>
            <a:pPr lvl="0"/>
            <a:endParaRPr lang="de-DE" sz="1800" u="sng" smtClean="0">
              <a:solidFill>
                <a:srgbClr val="00B0F0"/>
              </a:solidFill>
            </a:endParaRPr>
          </a:p>
          <a:p>
            <a:pPr lvl="0"/>
            <a:r>
              <a:rPr lang="de-DE" sz="1800" u="sng" smtClean="0">
                <a:solidFill>
                  <a:srgbClr val="00B0F0"/>
                </a:solidFill>
              </a:rPr>
              <a:t>SFB/LOEWE-Zentren/Exzellenzcluster</a:t>
            </a:r>
            <a:r>
              <a:rPr lang="de-DE" sz="1800" u="sng" smtClean="0"/>
              <a:t> </a:t>
            </a:r>
            <a:endParaRPr lang="de-DE" sz="1800" u="sng" dirty="0" smtClean="0"/>
          </a:p>
          <a:p>
            <a:pPr lvl="0">
              <a:buFont typeface="Symbol" pitchFamily="18" charset="2"/>
              <a:buChar char="-"/>
            </a:pPr>
            <a:endParaRPr lang="de-DE" sz="1800" smtClean="0"/>
          </a:p>
          <a:p>
            <a:pPr lvl="0">
              <a:buFont typeface="Symbol" pitchFamily="18" charset="2"/>
              <a:buChar char="-"/>
            </a:pPr>
            <a:r>
              <a:rPr lang="de-DE" sz="1800" smtClean="0"/>
              <a:t> </a:t>
            </a:r>
            <a:r>
              <a:rPr lang="de-DE" sz="1800" dirty="0" smtClean="0"/>
              <a:t>individuelle </a:t>
            </a:r>
            <a:r>
              <a:rPr lang="de-DE" sz="1800" smtClean="0"/>
              <a:t>Begleitung durch Referenzperson der Forschungseinheit am FB</a:t>
            </a:r>
          </a:p>
          <a:p>
            <a:pPr lvl="0"/>
            <a:endParaRPr lang="de-DE" sz="1800" dirty="0" smtClean="0"/>
          </a:p>
          <a:p>
            <a:pPr lvl="0">
              <a:buFont typeface="Symbol" pitchFamily="18" charset="2"/>
              <a:buChar char="-"/>
            </a:pPr>
            <a:r>
              <a:rPr lang="de-DE" sz="1800" dirty="0" smtClean="0"/>
              <a:t> Angebot der Mitarbeit an Forschungsprojekten des SFBs/Zentrums/Clusters </a:t>
            </a:r>
            <a:br>
              <a:rPr lang="de-DE" sz="1800" dirty="0" smtClean="0"/>
            </a:br>
            <a:r>
              <a:rPr lang="de-DE" sz="1800" dirty="0" smtClean="0"/>
              <a:t>   (z.B. im Rahmen der Masterarbeit und weiteren Studienarbeiten)</a:t>
            </a:r>
          </a:p>
          <a:p>
            <a:pPr lvl="0">
              <a:buFont typeface="Symbol" pitchFamily="18" charset="2"/>
              <a:buChar char="-"/>
            </a:pPr>
            <a:r>
              <a:rPr lang="de-DE" sz="1800" dirty="0" smtClean="0"/>
              <a:t> Teilnahme an </a:t>
            </a:r>
            <a:r>
              <a:rPr lang="de-DE" sz="1800" dirty="0" smtClean="0">
                <a:ea typeface="Times New Roman" pitchFamily="18" charset="0"/>
                <a:cs typeface="Times New Roman" pitchFamily="18" charset="0"/>
              </a:rPr>
              <a:t>Forschungskolloquien, Seminaren, Konferenzen </a:t>
            </a:r>
            <a:r>
              <a:rPr lang="de-DE" sz="1800" smtClean="0">
                <a:ea typeface="Times New Roman" pitchFamily="18" charset="0"/>
                <a:cs typeface="Times New Roman" pitchFamily="18" charset="0"/>
              </a:rPr>
              <a:t>o.Ä.:  </a:t>
            </a:r>
            <a:r>
              <a:rPr lang="de-DE" sz="18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de-DE" sz="1800" dirty="0" smtClean="0">
                <a:ea typeface="Times New Roman" pitchFamily="18" charset="0"/>
                <a:cs typeface="Times New Roman" pitchFamily="18" charset="0"/>
              </a:rPr>
            </a:br>
            <a:r>
              <a:rPr lang="de-DE" sz="1800" smtClean="0">
                <a:ea typeface="Times New Roman" pitchFamily="18" charset="0"/>
                <a:cs typeface="Times New Roman" pitchFamily="18" charset="0"/>
              </a:rPr>
              <a:t>   Vernetzung </a:t>
            </a:r>
            <a:r>
              <a:rPr lang="de-DE" sz="1800" dirty="0" smtClean="0">
                <a:ea typeface="Times New Roman" pitchFamily="18" charset="0"/>
                <a:cs typeface="Times New Roman" pitchFamily="18" charset="0"/>
              </a:rPr>
              <a:t>und Austausch mit </a:t>
            </a:r>
            <a:r>
              <a:rPr lang="de-DE" sz="1800" smtClean="0">
                <a:ea typeface="Times New Roman" pitchFamily="18" charset="0"/>
                <a:cs typeface="Times New Roman" pitchFamily="18" charset="0"/>
              </a:rPr>
              <a:t>den Forschern (u.a. Doktoranden, PostDocs)</a:t>
            </a:r>
          </a:p>
          <a:p>
            <a:pPr lvl="0">
              <a:buFont typeface="Symbol" pitchFamily="18" charset="2"/>
              <a:buChar char="-"/>
            </a:pPr>
            <a:endParaRPr lang="de-DE" sz="1800" dirty="0" smtClean="0"/>
          </a:p>
          <a:p>
            <a:pPr lvl="0">
              <a:buFont typeface="Symbol" pitchFamily="18" charset="2"/>
              <a:buChar char="-"/>
            </a:pPr>
            <a:r>
              <a:rPr lang="de-DE" sz="1800" dirty="0" smtClean="0"/>
              <a:t> ggf</a:t>
            </a:r>
            <a:r>
              <a:rPr lang="de-DE" sz="1800" smtClean="0"/>
              <a:t>. Vorbereitung einer </a:t>
            </a:r>
            <a:r>
              <a:rPr lang="de-DE" sz="1800" dirty="0" smtClean="0"/>
              <a:t>Promotion, wenn gewünscht</a:t>
            </a:r>
          </a:p>
          <a:p>
            <a:pPr lvl="0"/>
            <a:endParaRPr lang="de-DE" sz="1800" smtClean="0">
              <a:solidFill>
                <a:srgbClr val="00B0F0"/>
              </a:solidFill>
            </a:endParaRPr>
          </a:p>
          <a:p>
            <a:pPr lvl="0"/>
            <a:r>
              <a:rPr lang="de-DE" sz="1800" u="sng" smtClean="0">
                <a:solidFill>
                  <a:srgbClr val="00B0F0"/>
                </a:solidFill>
              </a:rPr>
              <a:t>Zentrale </a:t>
            </a:r>
            <a:r>
              <a:rPr lang="de-DE" sz="1800" u="sng" dirty="0" smtClean="0">
                <a:solidFill>
                  <a:srgbClr val="00B0F0"/>
                </a:solidFill>
              </a:rPr>
              <a:t>Einrichtungen: International Office, GRADE etc</a:t>
            </a:r>
            <a:r>
              <a:rPr lang="de-DE" sz="1800" dirty="0" smtClean="0">
                <a:solidFill>
                  <a:srgbClr val="00B0F0"/>
                </a:solidFill>
              </a:rPr>
              <a:t>.</a:t>
            </a:r>
          </a:p>
          <a:p>
            <a:pPr lvl="0">
              <a:buFont typeface="Symbol" pitchFamily="18" charset="2"/>
              <a:buChar char="-"/>
            </a:pPr>
            <a:endParaRPr lang="de-DE" sz="1800" smtClean="0"/>
          </a:p>
          <a:p>
            <a:pPr lvl="0">
              <a:buFont typeface="Symbol" pitchFamily="18" charset="2"/>
              <a:buChar char="-"/>
            </a:pPr>
            <a:r>
              <a:rPr lang="de-DE" sz="1800" smtClean="0"/>
              <a:t> Master –Buddy im höheren Semester: Orientierung an der Uni</a:t>
            </a:r>
          </a:p>
          <a:p>
            <a:pPr lvl="0">
              <a:buFont typeface="Symbol" pitchFamily="18" charset="2"/>
              <a:buChar char="-"/>
            </a:pPr>
            <a:endParaRPr lang="de-DE" sz="1800" smtClean="0"/>
          </a:p>
          <a:p>
            <a:pPr lvl="0">
              <a:buFont typeface="Symbol" pitchFamily="18" charset="2"/>
              <a:buChar char="-"/>
            </a:pPr>
            <a:r>
              <a:rPr lang="de-DE" sz="1800" smtClean="0"/>
              <a:t>Angebote des Career-Service und Abtlg. „Forschung u. Nachwuchs“</a:t>
            </a:r>
          </a:p>
          <a:p>
            <a:pPr lvl="0">
              <a:buFont typeface="Symbol" pitchFamily="18" charset="2"/>
              <a:buChar char="-"/>
            </a:pPr>
            <a:endParaRPr lang="de-DE" sz="1800" dirty="0" smtClean="0"/>
          </a:p>
          <a:p>
            <a:pPr lvl="0">
              <a:buFont typeface="Symbol" pitchFamily="18" charset="2"/>
              <a:buChar char="-"/>
            </a:pPr>
            <a:r>
              <a:rPr lang="de-DE" sz="1800" dirty="0" smtClean="0"/>
              <a:t> ggf. Teilnahme an Kursen von GRADE zum Thema „Promovieren“  und</a:t>
            </a:r>
            <a:br>
              <a:rPr lang="de-DE" sz="1800" dirty="0" smtClean="0"/>
            </a:br>
            <a:r>
              <a:rPr lang="de-DE" sz="1800" smtClean="0"/>
              <a:t>   forschungsrelevante Qualifikationen   </a:t>
            </a:r>
            <a:endParaRPr lang="de-DE" sz="1800" dirty="0" smtClean="0"/>
          </a:p>
          <a:p>
            <a:pPr>
              <a:buFontTx/>
              <a:buChar char="-"/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QUALITÄTSKONTROLLE UND EVALUATION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0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7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0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Ausgangslage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145" y="1169377"/>
            <a:ext cx="8217467" cy="536073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u="sng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Situation International Recruitment</a:t>
            </a: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Ewiges Desiderat bei der Werbung im Ausland: Stipendien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Universitätseigene Masterstipendien (fast) ein Alleinstellungsmerkmal in D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u="sng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Vorgegebene Parameter:</a:t>
            </a:r>
            <a:endParaRPr lang="de-DE" u="sng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Mittel</a:t>
            </a:r>
            <a:r>
              <a:rPr lang="de-DE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30.000,-- </a:t>
            </a:r>
            <a:r>
              <a:rPr lang="de-DE" dirty="0">
                <a:solidFill>
                  <a:srgbClr val="000000"/>
                </a:solidFill>
                <a:latin typeface="Arial" pitchFamily="34"/>
                <a:cs typeface="Arial" pitchFamily="34"/>
              </a:rPr>
              <a:t>€ </a:t>
            </a:r>
            <a:r>
              <a:rPr lang="de-DE">
                <a:solidFill>
                  <a:srgbClr val="000000"/>
                </a:solidFill>
                <a:latin typeface="Arial" pitchFamily="34"/>
                <a:cs typeface="Arial" pitchFamily="34"/>
              </a:rPr>
              <a:t>über </a:t>
            </a: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max. 5 Jahre</a:t>
            </a:r>
            <a:endParaRPr lang="de-DE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Geldgeber</a:t>
            </a:r>
            <a:r>
              <a:rPr lang="de-DE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Johanna-Quandt-Stiftung (unieigene Stipendien, aber keine 					Landesmittel)</a:t>
            </a:r>
            <a:endParaRPr lang="de-DE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000000"/>
                </a:solidFill>
                <a:latin typeface="Arial" pitchFamily="34"/>
                <a:cs typeface="Arial" pitchFamily="34"/>
              </a:rPr>
              <a:t>Zweckgebundenheit vage: </a:t>
            </a:r>
            <a:r>
              <a:rPr lang="de-DE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Studienerfolg erhöhen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Entscheider über Mittelverteilung: Stiftungsbeirat</a:t>
            </a:r>
            <a:r>
              <a:rPr lang="de-DE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de-DE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Präsidium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  <p:grpSp>
        <p:nvGrpSpPr>
          <p:cNvPr id="5" name="Gruppieren 11"/>
          <p:cNvGrpSpPr/>
          <p:nvPr/>
        </p:nvGrpSpPr>
        <p:grpSpPr>
          <a:xfrm>
            <a:off x="493146" y="5549448"/>
            <a:ext cx="8461999" cy="980661"/>
            <a:chOff x="443464" y="5565913"/>
            <a:chExt cx="8461999" cy="980661"/>
          </a:xfrm>
        </p:grpSpPr>
        <p:sp>
          <p:nvSpPr>
            <p:cNvPr id="6" name="Rechteck 5"/>
            <p:cNvSpPr/>
            <p:nvPr/>
          </p:nvSpPr>
          <p:spPr bwMode="gray">
            <a:xfrm>
              <a:off x="443464" y="5565913"/>
              <a:ext cx="8461999" cy="980661"/>
            </a:xfrm>
            <a:prstGeom prst="rect">
              <a:avLst/>
            </a:prstGeom>
            <a:solidFill>
              <a:schemeClr val="accent2">
                <a:lumMod val="75000"/>
                <a:alpha val="8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tlCol="0" anchor="ctr" anchorCtr="1"/>
            <a:lstStyle/>
            <a:p>
              <a:pPr algn="ctr" eaLnBrk="0" hangingPunct="0"/>
              <a:endParaRPr lang="de-DE" sz="1600" b="1" smtClean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pic>
          <p:nvPicPr>
            <p:cNvPr id="7" name="Picture 6" descr="Lecture hal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38203" y="5618921"/>
              <a:ext cx="1190400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Lecture hal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516194" y="5618921"/>
              <a:ext cx="1336261" cy="89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Lecture hal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14708" y="5614017"/>
              <a:ext cx="1338612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Lecture hal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89388" y="5614017"/>
              <a:ext cx="1339201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Lecture hal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928951" y="5616961"/>
              <a:ext cx="1339201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Lecture hall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383336" y="5618921"/>
              <a:ext cx="1339781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585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6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  <p:sp>
        <p:nvSpPr>
          <p:cNvPr id="5" name="Titel 1"/>
          <p:cNvSpPr txBox="1">
            <a:spLocks noGrp="1"/>
          </p:cNvSpPr>
          <p:nvPr>
            <p:ph type="title" idx="4294967295"/>
          </p:nvPr>
        </p:nvSpPr>
        <p:spPr>
          <a:xfrm>
            <a:off x="430200" y="150840"/>
            <a:ext cx="7345079" cy="828359"/>
          </a:xfrm>
          <a:noFill/>
          <a:ln>
            <a:noFill/>
          </a:ln>
        </p:spPr>
        <p:txBody>
          <a:bodyPr wrap="square" lIns="0" rIns="0" anchor="b">
            <a:noAutofit/>
          </a:bodyPr>
          <a:lstStyle/>
          <a:p>
            <a:pPr lvl="0" hangingPunct="0"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solidFill>
                  <a:srgbClr val="00498D"/>
                </a:solidFill>
                <a:latin typeface="(Headings)" pitchFamily="34"/>
              </a:rPr>
              <a:t>Geographische Lage</a:t>
            </a: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 cstate="print">
            <a:lum bright="-50000"/>
            <a:alphaModFix/>
          </a:blip>
          <a:srcRect/>
          <a:stretch>
            <a:fillRect/>
          </a:stretch>
        </p:blipFill>
        <p:spPr>
          <a:xfrm>
            <a:off x="430200" y="1130040"/>
            <a:ext cx="5412240" cy="46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/>
          <a:stretch>
            <a:fillRect/>
          </a:stretch>
        </p:blipFill>
        <p:spPr>
          <a:xfrm>
            <a:off x="6193799" y="1248480"/>
            <a:ext cx="2246760" cy="11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5"/>
          <p:cNvPicPr>
            <a:picLocks noChangeAspect="1"/>
          </p:cNvPicPr>
          <p:nvPr/>
        </p:nvPicPr>
        <p:blipFill>
          <a:blip r:embed="rId4" cstate="print">
            <a:lum bright="-50000"/>
            <a:alphaModFix/>
          </a:blip>
          <a:srcRect/>
          <a:stretch>
            <a:fillRect/>
          </a:stretch>
        </p:blipFill>
        <p:spPr>
          <a:xfrm>
            <a:off x="6071040" y="2646000"/>
            <a:ext cx="2193480" cy="67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7"/>
          <p:cNvPicPr>
            <a:picLocks noChangeAspect="1"/>
          </p:cNvPicPr>
          <p:nvPr/>
        </p:nvPicPr>
        <p:blipFill>
          <a:blip r:embed="rId5" cstate="print">
            <a:lum bright="-50000"/>
            <a:alphaModFix/>
          </a:blip>
          <a:srcRect/>
          <a:stretch>
            <a:fillRect/>
          </a:stretch>
        </p:blipFill>
        <p:spPr>
          <a:xfrm>
            <a:off x="6071040" y="3678840"/>
            <a:ext cx="1946160" cy="20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7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98D"/>
                </a:solidFill>
                <a:latin typeface="(Headings)" pitchFamily="34"/>
              </a:rPr>
              <a:t>….</a:t>
            </a:r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durch</a:t>
            </a:r>
            <a:r>
              <a:rPr lang="en-US" dirty="0">
                <a:solidFill>
                  <a:srgbClr val="00498D"/>
                </a:solidFill>
                <a:latin typeface="(Headings)" pitchFamily="34"/>
              </a:rPr>
              <a:t> </a:t>
            </a:r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konkrete</a:t>
            </a:r>
            <a:r>
              <a:rPr lang="en-US" dirty="0">
                <a:solidFill>
                  <a:srgbClr val="00498D"/>
                </a:solidFill>
                <a:latin typeface="(Headings)" pitchFamily="34"/>
              </a:rPr>
              <a:t> </a:t>
            </a:r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lvl="0" indent="-342720">
              <a:spcBef>
                <a:spcPts val="479"/>
              </a:spcBef>
              <a:tabLst>
                <a:tab pos="343080" algn="l"/>
              </a:tabLst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Industriepraktika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479"/>
              </a:spcBef>
              <a:tabLst>
                <a:tab pos="343080" algn="l"/>
              </a:tabLst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479"/>
              </a:spcBef>
              <a:tabLst>
                <a:tab pos="343080" algn="l"/>
              </a:tabLst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Verwaltungsaustausch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5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Wie</a:t>
            </a:r>
            <a:r>
              <a:rPr lang="en-US" dirty="0">
                <a:solidFill>
                  <a:srgbClr val="00498D"/>
                </a:solidFill>
                <a:latin typeface="(Headings)" pitchFamily="34"/>
              </a:rPr>
              <a:t> </a:t>
            </a:r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ist</a:t>
            </a:r>
            <a:r>
              <a:rPr lang="en-US" dirty="0">
                <a:solidFill>
                  <a:srgbClr val="00498D"/>
                </a:solidFill>
                <a:latin typeface="(Headings)" pitchFamily="34"/>
              </a:rPr>
              <a:t> die </a:t>
            </a:r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Resonanz</a:t>
            </a:r>
            <a:r>
              <a:rPr lang="en-US" dirty="0">
                <a:solidFill>
                  <a:srgbClr val="00498D"/>
                </a:solidFill>
                <a:latin typeface="(Headings)" pitchFamily="34"/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479"/>
              </a:spcBef>
              <a:buClr>
                <a:srgbClr val="000000"/>
              </a:buClr>
              <a:buSzPct val="100000"/>
              <a:buFont typeface="StarSymbol"/>
              <a:buChar char="-"/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Positive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Grundeinstellung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79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100000"/>
              <a:buFont typeface="StarSymbol"/>
              <a:buChar char="-"/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Unterstützung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bei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Antragstellung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79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100000"/>
              <a:buFont typeface="StarSymbol"/>
              <a:buChar char="-"/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Klartext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79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100000"/>
              <a:buFont typeface="StarSymbol"/>
              <a:buChar char="-"/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Kompromissbereitschaft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479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79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8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498D"/>
                </a:solidFill>
                <a:latin typeface="(Headings)" pitchFamily="34"/>
              </a:rPr>
              <a:t>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lvl="0" indent="-342720">
              <a:spcBef>
                <a:spcPts val="400"/>
              </a:spcBef>
              <a:tabLst>
                <a:tab pos="343080" algn="l"/>
              </a:tabLst>
            </a:pPr>
            <a:r>
              <a:rPr lang="en-US" sz="1200" dirty="0">
                <a:solidFill>
                  <a:srgbClr val="000000"/>
                </a:solidFill>
                <a:cs typeface="Arial" pitchFamily="34"/>
              </a:rPr>
              <a:t>-	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Verzögerungen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400"/>
              </a:spcBef>
              <a:tabLst>
                <a:tab pos="343080" algn="l"/>
              </a:tabLst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400"/>
              </a:spcBef>
              <a:tabLst>
                <a:tab pos="343080" algn="l"/>
              </a:tabLst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	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Dezentralisierung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343080" lvl="0" indent="-342720">
              <a:spcBef>
                <a:spcPts val="400"/>
              </a:spcBef>
              <a:tabLst>
                <a:tab pos="343080" algn="l"/>
              </a:tabLst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StarSymbol"/>
              <a:buChar char="-"/>
              <a:tabLst>
                <a:tab pos="0" algn="l"/>
              </a:tabLst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Dreieck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: GU –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UoT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- DAAD</a:t>
            </a:r>
          </a:p>
          <a:p>
            <a:pPr marL="0" lvl="0" indent="0">
              <a:spcBef>
                <a:spcPts val="400"/>
              </a:spcBef>
              <a:tabLst>
                <a:tab pos="0" algn="l"/>
              </a:tabLst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StarSymbol"/>
              <a:buChar char="-"/>
              <a:tabLst>
                <a:tab pos="0" algn="l"/>
              </a:tabLst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Dimensionierung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tabLst>
                <a:tab pos="0" algn="l"/>
              </a:tabLst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StarSymbol"/>
              <a:buChar char="-"/>
              <a:tabLst>
                <a:tab pos="0" algn="l"/>
              </a:tabLst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Gebühren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tabLst>
                <a:tab pos="0" algn="l"/>
              </a:tabLst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StarSymbol"/>
              <a:buChar char="-"/>
              <a:tabLst>
                <a:tab pos="0" algn="l"/>
              </a:tabLst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Unterkunft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tabLst>
                <a:tab pos="0" algn="l"/>
              </a:tabLst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SzPct val="100000"/>
              <a:buFont typeface="StarSymbol"/>
              <a:buChar char="-"/>
              <a:tabLst>
                <a:tab pos="0" algn="l"/>
              </a:tabLst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Gleichbehandlung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u.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Vereinheitlichung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2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0"/>
            <a:alphaModFix/>
          </a:blip>
          <a:srcRect/>
          <a:stretch>
            <a:fillRect/>
          </a:stretch>
        </p:blipFill>
        <p:spPr>
          <a:xfrm>
            <a:off x="430675" y="1459721"/>
            <a:ext cx="8279476" cy="4659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0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Hurra!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  <p:pic>
        <p:nvPicPr>
          <p:cNvPr id="3074" name="Picture 2" descr="C:\Users\diederichm\AppData\Local\Microsoft\Windows\Temporary Internet Files\Content.Outlook\9TUVBAS5\Fuellhorn_CC_morano-vincent_Flick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1449388"/>
            <a:ext cx="4679950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Verteilungsproblem: </a:t>
            </a:r>
            <a:b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Zur 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Verfügung</a:t>
            </a: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stehende</a:t>
            </a: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Mittel</a:t>
            </a: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vs. 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Fächervielfalt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Laufzeit des Programms: 3-4 Jahre</a:t>
            </a:r>
            <a:endParaRPr lang="en-US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endParaRPr lang="en-US" sz="1200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15-20 Stipendien p.a., Laufzeit: 2 Jahre, jeweils ab WS</a:t>
            </a:r>
          </a:p>
          <a:p>
            <a:pPr marL="0" lvl="0" indent="0">
              <a:spcBef>
                <a:spcPts val="0"/>
              </a:spcBef>
            </a:pPr>
            <a:endParaRPr lang="en-US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 </a:t>
            </a: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Dotierung </a:t>
            </a:r>
            <a:r>
              <a:rPr lang="en-US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à </a:t>
            </a: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1000 € </a:t>
            </a:r>
            <a:r>
              <a:rPr lang="en-US">
                <a:solidFill>
                  <a:srgbClr val="000000"/>
                </a:solidFill>
                <a:latin typeface="Arial" pitchFamily="34"/>
                <a:cs typeface="Arial" pitchFamily="34"/>
              </a:rPr>
              <a:t>pro </a:t>
            </a: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Monat</a:t>
            </a: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endParaRPr lang="en-US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Gerechte</a:t>
            </a: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Verteilung</a:t>
            </a: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auf </a:t>
            </a:r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über</a:t>
            </a: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80 </a:t>
            </a:r>
            <a:r>
              <a:rPr lang="en-US" err="1">
                <a:solidFill>
                  <a:srgbClr val="000000"/>
                </a:solidFill>
                <a:latin typeface="Arial" pitchFamily="34"/>
                <a:cs typeface="Arial" pitchFamily="34"/>
              </a:rPr>
              <a:t>Masterprogramme</a:t>
            </a: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?</a:t>
            </a: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endParaRPr lang="en-US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r>
              <a:rPr lang="en-US" err="1">
                <a:solidFill>
                  <a:srgbClr val="000000"/>
                </a:solidFill>
                <a:latin typeface="Arial" pitchFamily="34"/>
                <a:cs typeface="Arial" pitchFamily="34"/>
              </a:rPr>
              <a:t>Gieskannenprinzip</a:t>
            </a:r>
            <a:r>
              <a:rPr lang="en-US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vermeiden</a:t>
            </a: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endParaRPr lang="en-US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1414"/>
              </a:spcAft>
            </a:pPr>
            <a:endParaRPr lang="en-US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</a:p>
          <a:p>
            <a:pPr marL="0" lvl="0" indent="0"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  <p:grpSp>
        <p:nvGrpSpPr>
          <p:cNvPr id="5" name="Gruppieren 11"/>
          <p:cNvGrpSpPr/>
          <p:nvPr/>
        </p:nvGrpSpPr>
        <p:grpSpPr>
          <a:xfrm>
            <a:off x="493146" y="5549448"/>
            <a:ext cx="8461999" cy="980661"/>
            <a:chOff x="443464" y="5565913"/>
            <a:chExt cx="8461999" cy="980661"/>
          </a:xfrm>
        </p:grpSpPr>
        <p:sp>
          <p:nvSpPr>
            <p:cNvPr id="6" name="Rechteck 5"/>
            <p:cNvSpPr/>
            <p:nvPr/>
          </p:nvSpPr>
          <p:spPr bwMode="gray">
            <a:xfrm>
              <a:off x="443464" y="5565913"/>
              <a:ext cx="8461999" cy="980661"/>
            </a:xfrm>
            <a:prstGeom prst="rect">
              <a:avLst/>
            </a:prstGeom>
            <a:solidFill>
              <a:schemeClr val="accent2">
                <a:lumMod val="75000"/>
                <a:alpha val="8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tlCol="0" anchor="ctr" anchorCtr="1"/>
            <a:lstStyle/>
            <a:p>
              <a:pPr algn="ctr" eaLnBrk="0" hangingPunct="0"/>
              <a:endParaRPr lang="de-DE" sz="1600" b="1" smtClean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pic>
          <p:nvPicPr>
            <p:cNvPr id="7" name="Picture 6" descr="Lecture hal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38203" y="5618921"/>
              <a:ext cx="1190400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Lecture hal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516194" y="5618921"/>
              <a:ext cx="1336261" cy="89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Lecture hal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14708" y="5614017"/>
              <a:ext cx="1338612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Lecture hal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89388" y="5614017"/>
              <a:ext cx="1339201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Lecture hall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928951" y="5616961"/>
              <a:ext cx="1339201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Lecture hall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383336" y="5618921"/>
              <a:ext cx="1339781" cy="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364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Ziele der Ausschreibung von Masterstipendien 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204546"/>
            <a:ext cx="8280400" cy="4924792"/>
          </a:xfrm>
        </p:spPr>
        <p:txBody>
          <a:bodyPr/>
          <a:lstStyle/>
          <a:p>
            <a:pPr lvl="0">
              <a:buFont typeface="Symbol" pitchFamily="18" charset="2"/>
              <a:buChar char="-"/>
            </a:pPr>
            <a:endParaRPr lang="de-DE" smtClean="0"/>
          </a:p>
          <a:p>
            <a:pPr lvl="0">
              <a:buFont typeface="Symbol" pitchFamily="18" charset="2"/>
              <a:buChar char="-"/>
            </a:pPr>
            <a:r>
              <a:rPr lang="de-DE" sz="2000" smtClean="0"/>
              <a:t>Stärkung von Forschung und Internationalisierung</a:t>
            </a:r>
          </a:p>
          <a:p>
            <a:pPr lvl="0">
              <a:buFont typeface="Symbol" pitchFamily="18" charset="2"/>
              <a:buChar char="-"/>
            </a:pPr>
            <a:endParaRPr lang="de-DE" smtClean="0"/>
          </a:p>
          <a:p>
            <a:pPr lvl="0">
              <a:buFont typeface="Symbol" pitchFamily="18" charset="2"/>
              <a:buChar char="-"/>
            </a:pPr>
            <a:endParaRPr lang="de-DE" smtClean="0"/>
          </a:p>
          <a:p>
            <a:pPr lvl="0">
              <a:buFont typeface="Symbol" pitchFamily="18" charset="2"/>
              <a:buChar char="-"/>
            </a:pPr>
            <a:r>
              <a:rPr lang="de-DE" smtClean="0"/>
              <a:t>internationale herausragende Studierende  (und künftige </a:t>
            </a:r>
            <a:br>
              <a:rPr lang="de-DE" smtClean="0"/>
            </a:br>
            <a:r>
              <a:rPr lang="de-DE" smtClean="0"/>
              <a:t>Promovierende) gewinnen </a:t>
            </a:r>
          </a:p>
          <a:p>
            <a:pPr lvl="0">
              <a:buFont typeface="Symbol" pitchFamily="18" charset="2"/>
              <a:buChar char="-"/>
            </a:pPr>
            <a:endParaRPr lang="de-DE" sz="1050" smtClean="0"/>
          </a:p>
          <a:p>
            <a:pPr lvl="0">
              <a:buFont typeface="Symbol" pitchFamily="18" charset="2"/>
              <a:buChar char="-"/>
            </a:pPr>
            <a:r>
              <a:rPr lang="de-DE" smtClean="0"/>
              <a:t> frühe Anbindung exzellenter Studierender an die bestehenden </a:t>
            </a:r>
          </a:p>
          <a:p>
            <a:pPr lvl="0">
              <a:buFont typeface="Symbol" pitchFamily="18" charset="2"/>
              <a:buChar char="-"/>
            </a:pPr>
            <a:r>
              <a:rPr lang="de-DE" smtClean="0"/>
              <a:t>		Exzellenzcluster/ SFBs / LOEWE  * -Zentren </a:t>
            </a:r>
          </a:p>
          <a:p>
            <a:pPr lvl="0">
              <a:buFont typeface="Symbol" pitchFamily="18" charset="2"/>
              <a:buChar char="-"/>
            </a:pPr>
            <a:r>
              <a:rPr lang="de-DE" smtClean="0"/>
              <a:t>(jeder förderfähige Studiengang hat enge Verbindung zu mindestens einem der Forschungszentren) </a:t>
            </a:r>
          </a:p>
          <a:p>
            <a:pPr lvl="0">
              <a:buFont typeface="Symbol" pitchFamily="18" charset="2"/>
              <a:buChar char="-"/>
            </a:pPr>
            <a:endParaRPr lang="de-DE" smtClean="0"/>
          </a:p>
          <a:p>
            <a:pPr lvl="0">
              <a:buFont typeface="Symbol" pitchFamily="18" charset="2"/>
              <a:buChar char="-"/>
            </a:pPr>
            <a:r>
              <a:rPr lang="de-DE" smtClean="0"/>
              <a:t>Stipendienprogramm bringt Vorteile bei der künftigen Begutachtung von Forschungsanträgen </a:t>
            </a:r>
          </a:p>
          <a:p>
            <a:pPr lvl="0">
              <a:buFont typeface="Symbol" pitchFamily="18" charset="2"/>
              <a:buChar char="-"/>
            </a:pPr>
            <a:endParaRPr lang="de-DE" smtClean="0"/>
          </a:p>
          <a:p>
            <a:pPr>
              <a:buFont typeface="Symbol" pitchFamily="18" charset="2"/>
              <a:buChar char="-"/>
            </a:pPr>
            <a:r>
              <a:rPr lang="de-DE" smtClean="0"/>
              <a:t>Alleinstellungsmerkmal für GU erreichen</a:t>
            </a:r>
          </a:p>
          <a:p>
            <a:pPr lvl="0">
              <a:buFont typeface="Symbol" pitchFamily="18" charset="2"/>
              <a:buChar char="-"/>
            </a:pPr>
            <a:endParaRPr lang="de-DE" smtClean="0"/>
          </a:p>
          <a:p>
            <a:r>
              <a:rPr lang="de-DE" smtClean="0"/>
              <a:t> * </a:t>
            </a:r>
            <a:r>
              <a:rPr lang="de-DE" sz="1200" smtClean="0"/>
              <a:t>LOEWE = Landes-Offensive zur Entwicklung Wissenschaftlich-ökonomischer Exzellenz</a:t>
            </a:r>
            <a:endParaRPr lang="de-DE" sz="12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Negative Nebeneffekte / Risiken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134207"/>
            <a:ext cx="8280400" cy="530176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Unterrichtssprache in Masterprogrammen meist Deutsch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Arbeitssprache in den Forschungszentren meist Englisch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Masterabschluss nicht für alle Länder interessant (Ziel „künftige Promovierende“)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Schere zwischen FB geht weiter auf (“wer schon Geld hat, bekommt noch mehr”)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Natur- und Lebenswissenschaften deutlich überproportional vertreten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de-DE" b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1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Positive Nebeneffekte 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u="sng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Stärkung der Natur- und Lebenswiss.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	(MINT-Fächer künftig schwächer nachgefragt)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Diskussion um Fast-Tracks und englischsprachige Studiengänge wird belebt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Sichtbarmachung der GU und ihrer Angebote insgesamt (durch zusätzliches Werbebudget für das Programm u. sukzessive durch das Programm selbst)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Deutliche Sichtbarmachung der eigenen Forschungsleistungen und Verbindungen zu herausragenden Forschungseinrichtungen: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SFB			LOEWE Zentren			Exzellenzcluster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endParaRPr lang="en-US" b="0" kern="1200" smtClean="0">
              <a:solidFill>
                <a:srgbClr val="000000"/>
              </a:solidFill>
              <a:latin typeface="Arial" pitchFamily="34"/>
              <a:ea typeface="(Headings)" pitchFamily="2"/>
              <a:cs typeface="Arial" pitchFamily="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0" kern="1200" smtClean="0">
                <a:solidFill>
                  <a:srgbClr val="000000"/>
                </a:solidFill>
                <a:latin typeface="Arial" pitchFamily="34"/>
                <a:ea typeface="(Headings)" pitchFamily="2"/>
                <a:cs typeface="Arial" pitchFamily="34"/>
              </a:rPr>
              <a:t>                                            </a:t>
            </a:r>
          </a:p>
          <a:p>
            <a:endParaRPr lang="de-DE" smtClean="0"/>
          </a:p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  <p:pic>
        <p:nvPicPr>
          <p:cNvPr id="1026" name="Picture 2" descr="C:\Users\diederichm\AppData\Local\Microsoft\Windows\Temporary Internet Files\Content.Outlook\9TUVBAS5\LOEWE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079" y="5506182"/>
            <a:ext cx="2038350" cy="857250"/>
          </a:xfrm>
          <a:prstGeom prst="rect">
            <a:avLst/>
          </a:prstGeom>
          <a:noFill/>
        </p:spPr>
      </p:pic>
      <p:pic>
        <p:nvPicPr>
          <p:cNvPr id="1027" name="Picture 3" descr="C:\Users\diederichm\AppData\Local\Microsoft\Windows\Temporary Internet Files\Content.Outlook\9TUVBAS5\logo_normativeor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100" y="5389684"/>
            <a:ext cx="2717800" cy="973747"/>
          </a:xfrm>
          <a:prstGeom prst="rect">
            <a:avLst/>
          </a:prstGeom>
          <a:noFill/>
        </p:spPr>
      </p:pic>
      <p:pic>
        <p:nvPicPr>
          <p:cNvPr id="1028" name="Picture 4" descr="C:\Users\diederichm\AppData\Local\Microsoft\Windows\Temporary Internet Files\Content.Outlook\9TUVBAS5\DFG-logo-blau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46" y="5557838"/>
            <a:ext cx="2545740" cy="57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Aufwand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439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1.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Bewerbungsprozess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mit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Beteiligten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abstimmen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und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vorbereiten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smtClean="0">
                <a:solidFill>
                  <a:srgbClr val="000000"/>
                </a:solidFill>
                <a:cs typeface="Arial" pitchFamily="34"/>
              </a:rPr>
              <a:t>2a. </a:t>
            </a:r>
            <a:r>
              <a:rPr lang="en-US" err="1">
                <a:solidFill>
                  <a:srgbClr val="000000"/>
                </a:solidFill>
                <a:cs typeface="Arial" pitchFamily="34"/>
              </a:rPr>
              <a:t>Auswahlverfahren</a:t>
            </a:r>
            <a:r>
              <a:rPr lang="en-US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smtClean="0">
                <a:solidFill>
                  <a:srgbClr val="000000"/>
                </a:solidFill>
                <a:cs typeface="Arial" pitchFamily="34"/>
              </a:rPr>
              <a:t>definieren 2b. Bewerbungsvoraussetzungen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3</a:t>
            </a:r>
            <a:r>
              <a:rPr lang="en-US">
                <a:solidFill>
                  <a:srgbClr val="000000"/>
                </a:solidFill>
                <a:cs typeface="Arial" pitchFamily="34"/>
              </a:rPr>
              <a:t>. </a:t>
            </a:r>
            <a:r>
              <a:rPr lang="en-US" smtClean="0">
                <a:solidFill>
                  <a:srgbClr val="000000"/>
                </a:solidFill>
                <a:cs typeface="Arial" pitchFamily="34"/>
              </a:rPr>
              <a:t>International Recruitment zur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Bekanntmachung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des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Angebots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4.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Stipendien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auszahlen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5.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gute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Betreuung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durch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 Buddies und </a:t>
            </a:r>
            <a:r>
              <a:rPr lang="en-US" err="1">
                <a:solidFill>
                  <a:srgbClr val="000000"/>
                </a:solidFill>
                <a:cs typeface="Arial" pitchFamily="34"/>
              </a:rPr>
              <a:t>Wissenschaftler</a:t>
            </a:r>
            <a:r>
              <a:rPr lang="en-US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n-US" smtClean="0">
                <a:solidFill>
                  <a:srgbClr val="000000"/>
                </a:solidFill>
                <a:cs typeface="Arial" pitchFamily="34"/>
              </a:rPr>
              <a:t>gewährleisten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 err="1">
                <a:solidFill>
                  <a:srgbClr val="000000"/>
                </a:solidFill>
                <a:cs typeface="Arial" pitchFamily="34"/>
              </a:rPr>
              <a:t>Beteiligte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:</a:t>
            </a: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-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Fachbereiche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- 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Forschungszentren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-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Studien</a:t>
            </a:r>
            <a:r>
              <a:rPr lang="en-US" dirty="0">
                <a:solidFill>
                  <a:srgbClr val="000000"/>
                </a:solidFill>
                <a:cs typeface="Arial" pitchFamily="34"/>
              </a:rPr>
              <a:t>-Service-Centre</a:t>
            </a: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-</a:t>
            </a:r>
            <a:r>
              <a:rPr lang="en-US">
                <a:solidFill>
                  <a:srgbClr val="000000"/>
                </a:solidFill>
                <a:cs typeface="Arial" pitchFamily="34"/>
              </a:rPr>
              <a:t>International </a:t>
            </a:r>
            <a:r>
              <a:rPr lang="en-US" smtClean="0">
                <a:solidFill>
                  <a:srgbClr val="000000"/>
                </a:solidFill>
                <a:cs typeface="Arial" pitchFamily="34"/>
              </a:rPr>
              <a:t>Office, GRADE, Career Service etc.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r>
              <a:rPr lang="en-US" dirty="0">
                <a:solidFill>
                  <a:srgbClr val="000000"/>
                </a:solidFill>
                <a:cs typeface="Arial" pitchFamily="34"/>
              </a:rPr>
              <a:t>-</a:t>
            </a:r>
            <a:r>
              <a:rPr lang="en-US" dirty="0" err="1">
                <a:solidFill>
                  <a:srgbClr val="000000"/>
                </a:solidFill>
                <a:cs typeface="Arial" pitchFamily="34"/>
              </a:rPr>
              <a:t>Stiftungsbeirat</a:t>
            </a: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pPr marL="0" lvl="0" indent="0">
              <a:spcBef>
                <a:spcPts val="320"/>
              </a:spcBef>
            </a:pPr>
            <a:endParaRPr lang="en-US" dirty="0">
              <a:solidFill>
                <a:srgbClr val="000000"/>
              </a:solidFill>
              <a:cs typeface="Arial" pitchFamily="34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Mathias Diederich Goethe Universität Frankfurt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2437"/>
</p:tagLst>
</file>

<file path=ppt/theme/theme1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oethe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Office PowerPoint</Application>
  <PresentationFormat>Bildschirmpräsentation (4:3)</PresentationFormat>
  <Paragraphs>276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GoetheDesign1</vt:lpstr>
      <vt:lpstr>DAIA 2016</vt:lpstr>
      <vt:lpstr>Ausgangslage</vt:lpstr>
      <vt:lpstr>Hurra!</vt:lpstr>
      <vt:lpstr>Verteilungsproblem:  Zur Verfügung stehende Mittel vs. Fächervielfalt</vt:lpstr>
      <vt:lpstr>PowerPoint-Präsentation</vt:lpstr>
      <vt:lpstr>Ziele der Ausschreibung von Masterstipendien </vt:lpstr>
      <vt:lpstr>Negative Nebeneffekte / Risiken</vt:lpstr>
      <vt:lpstr>Positive Nebeneffekte </vt:lpstr>
      <vt:lpstr>Aufwand</vt:lpstr>
      <vt:lpstr>1. Bewerbungsverfahren abstimmen und vorbereiten</vt:lpstr>
      <vt:lpstr> 2a. Auswahlverfahren definieren</vt:lpstr>
      <vt:lpstr>2b. Generelle Auswahlkriterien für die Stipendien zur Erlangung forschungsstarker internat. Bewerber</vt:lpstr>
      <vt:lpstr>3. Intl. Recruitment für Masterstipendien I</vt:lpstr>
      <vt:lpstr>3. Intl. Recruitment für Masterstipendien II</vt:lpstr>
      <vt:lpstr>4. Stipendienauszahlung</vt:lpstr>
      <vt:lpstr>      5.Gute Betreuung durch Wissenschaftler und Buddies gewährleisten   „Bindungs- und Betreuungsprogramm“  </vt:lpstr>
      <vt:lpstr>QUALITÄTSKONTROLLE UND EVALUATION</vt:lpstr>
      <vt:lpstr>PowerPoint-Präsentation</vt:lpstr>
      <vt:lpstr>PowerPoint-Präsentation</vt:lpstr>
      <vt:lpstr>PowerPoint-Präsentation</vt:lpstr>
      <vt:lpstr>Geographische Lage</vt:lpstr>
      <vt:lpstr>….durch konkrete Maßnahmen</vt:lpstr>
      <vt:lpstr>Wie ist die Resonanz?</vt:lpstr>
      <vt:lpstr>PowerPoint-Präsentation</vt:lpstr>
      <vt:lpstr>Herausforderungen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/>
  <cp:lastModifiedBy/>
  <cp:revision>5</cp:revision>
  <dcterms:created xsi:type="dcterms:W3CDTF">2008-09-22T18:40:55Z</dcterms:created>
  <dcterms:modified xsi:type="dcterms:W3CDTF">2016-03-03T12:25:15Z</dcterms:modified>
</cp:coreProperties>
</file>