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61" r:id="rId4"/>
    <p:sldId id="262" r:id="rId5"/>
    <p:sldId id="264" r:id="rId6"/>
    <p:sldId id="265" r:id="rId7"/>
    <p:sldId id="266" r:id="rId8"/>
    <p:sldId id="267" r:id="rId9"/>
    <p:sldId id="263" r:id="rId10"/>
    <p:sldId id="276" r:id="rId11"/>
    <p:sldId id="273" r:id="rId12"/>
    <p:sldId id="277" r:id="rId13"/>
    <p:sldId id="272" r:id="rId14"/>
    <p:sldId id="274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9D3F42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4" autoAdjust="0"/>
  </p:normalViewPr>
  <p:slideViewPr>
    <p:cSldViewPr snapToGrid="0" snapToObjects="1">
      <p:cViewPr>
        <p:scale>
          <a:sx n="100" d="100"/>
          <a:sy n="10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4E6A-6F1C-ED4D-A27D-746BD3107344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46D5-0680-9A44-83FC-563DC38DCC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3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839" indent="-171839">
              <a:buFont typeface="Arial" pitchFamily="34" charset="0"/>
              <a:buChar char="•"/>
            </a:pPr>
            <a:r>
              <a:rPr lang="de-DE" dirty="0" smtClean="0"/>
              <a:t>Anfang: Bedruckte Blätter zum Spaß </a:t>
            </a:r>
            <a:r>
              <a:rPr lang="de-DE" dirty="0" err="1" smtClean="0"/>
              <a:t>runterwerfen</a:t>
            </a:r>
            <a:r>
              <a:rPr lang="de-DE" dirty="0" smtClean="0"/>
              <a:t>,</a:t>
            </a:r>
            <a:r>
              <a:rPr lang="de-DE" baseline="0" dirty="0" smtClean="0"/>
              <a:t> und dann sagen: nein, es kann keine Wiederholung vom letzten Mal sein.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A9589-DBCB-4D51-A6B2-523C72F9969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Die Darstellung ist suggestiv, keine umfassende Erfassung, und Fokus auf eine </a:t>
            </a:r>
            <a:r>
              <a:rPr lang="de-DE" b="0" dirty="0" err="1" smtClean="0"/>
              <a:t>Lehrform</a:t>
            </a:r>
            <a:r>
              <a:rPr lang="de-DE" b="0" dirty="0" smtClean="0"/>
              <a:t>, aber eben tendenziell unterstützt die Analyse</a:t>
            </a:r>
            <a:r>
              <a:rPr lang="de-DE" b="0" baseline="0" dirty="0" smtClean="0"/>
              <a:t> die These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>
                <a:solidFill>
                  <a:schemeClr val="tx2"/>
                </a:solidFill>
              </a:rPr>
              <a:t>Das Gros transnationaler Lehrveranstaltungen entspringt nicht Int. Studiengängen, die das größte Partner-Potenzial hätten, sondern ist fachlich begründet (Vergleichende Wiss.). </a:t>
            </a:r>
            <a:br>
              <a:rPr lang="de-DE" b="0" dirty="0" smtClean="0">
                <a:solidFill>
                  <a:schemeClr val="tx2"/>
                </a:solidFill>
              </a:rPr>
            </a:br>
            <a:r>
              <a:rPr lang="de-DE" b="0" dirty="0" smtClean="0">
                <a:solidFill>
                  <a:schemeClr val="tx2"/>
                </a:solidFill>
              </a:rPr>
              <a:t>Es gibt kein Junktim zwischen Lehr-Innovation und Internationalisierung.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MÖGLICHE UH INTERVENTION</a:t>
            </a:r>
            <a:r>
              <a:rPr lang="de-DE" dirty="0" smtClean="0"/>
              <a:t>: SEHEN SIE ETWA</a:t>
            </a:r>
            <a:r>
              <a:rPr lang="de-DE" baseline="0" dirty="0" smtClean="0"/>
              <a:t> </a:t>
            </a:r>
            <a:r>
              <a:rPr lang="de-DE" dirty="0" smtClean="0"/>
              <a:t>INTERNATIONALISIERUNG  NICHT ALS </a:t>
            </a:r>
            <a:r>
              <a:rPr lang="de-DE" b="1" dirty="0" smtClean="0"/>
              <a:t>DIE</a:t>
            </a:r>
            <a:r>
              <a:rPr lang="de-DE" dirty="0" smtClean="0"/>
              <a:t> INNOVATION MIT STARKER AUSSTRAHLUNG AN?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Fast jeder int. Studiengang hat eine eigene </a:t>
            </a:r>
            <a:r>
              <a:rPr lang="de-DE" dirty="0" err="1" smtClean="0"/>
              <a:t>KoordinatorIn</a:t>
            </a:r>
            <a:r>
              <a:rPr lang="de-DE" dirty="0" smtClean="0"/>
              <a:t> (meistens Frauen), diese haben wir im </a:t>
            </a:r>
            <a:r>
              <a:rPr lang="de-DE" dirty="0" err="1" smtClean="0"/>
              <a:t>moodle</a:t>
            </a:r>
            <a:r>
              <a:rPr lang="de-DE" baseline="0" dirty="0" smtClean="0"/>
              <a:t> HUIS versammelt und kennen die ein bisschen, also auch ein bisschen die Hintergründe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Eine </a:t>
            </a:r>
            <a:r>
              <a:rPr lang="de-DE" baseline="0" dirty="0" err="1" smtClean="0"/>
              <a:t>KoordinatorIn</a:t>
            </a:r>
            <a:r>
              <a:rPr lang="de-DE" baseline="0" dirty="0" smtClean="0"/>
              <a:t> erwirbt sich auf Dauer eine Menge (institutionelles, stillschweigendes) Wissen zur Internationalisierung, und wenn sie weggeht – z.B. als normaler Teil einer wissenschaftlichen Karriere – dann geht das Wissen verloren. Wir haben das schon gesehen bei </a:t>
            </a:r>
            <a:r>
              <a:rPr lang="de-DE" baseline="0" dirty="0" err="1" smtClean="0"/>
              <a:t>gsp</a:t>
            </a:r>
            <a:r>
              <a:rPr lang="de-DE" baseline="0" dirty="0" smtClean="0"/>
              <a:t>, EMEH und vielleicht MEMS.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Insofern wären feste / Dauerstellen für die Koordination gut, denn im weiteren Sinn handelt es sich ja auch um eine (eher nicht-wissenschaftliche) Daueraufgabe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Diese als „International Offices“ zu institutionalisieren, also die Koordination int. SG mit anderen Aufgaben zu betrauen (in erster Linie: Erasmus-Koordination und Studierendenberatung, aber andere wären denkbar) wäre also ein „Königsweg der Internationalisierung“, und bei </a:t>
            </a:r>
            <a:r>
              <a:rPr lang="de-DE" baseline="0" dirty="0" err="1" smtClean="0"/>
              <a:t>WiWi</a:t>
            </a:r>
            <a:r>
              <a:rPr lang="de-DE" baseline="0" dirty="0" smtClean="0"/>
              <a:t>, in etwa bei Jura und zum Teil bei PhilFak2 kommt das auch so hin, aber </a:t>
            </a:r>
            <a:r>
              <a:rPr lang="de-DE" baseline="0" dirty="0" err="1" smtClean="0"/>
              <a:t>MatNat</a:t>
            </a:r>
            <a:r>
              <a:rPr lang="de-DE" baseline="0" dirty="0" smtClean="0"/>
              <a:t>-IO ist nun wieder völlig unverbunden – auch weil es da keine </a:t>
            </a:r>
            <a:r>
              <a:rPr lang="de-DE" baseline="0" dirty="0" err="1" smtClean="0"/>
              <a:t>intSG</a:t>
            </a:r>
            <a:r>
              <a:rPr lang="de-DE" baseline="0" dirty="0" smtClean="0"/>
              <a:t> gibt.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Der </a:t>
            </a:r>
            <a:r>
              <a:rPr lang="de-DE" baseline="0" dirty="0" err="1" smtClean="0"/>
              <a:t>sozwiss</a:t>
            </a:r>
            <a:r>
              <a:rPr lang="de-DE" baseline="0" dirty="0" smtClean="0"/>
              <a:t> Cluster ist das Gegenbeispiel, in dem sogar mehrere </a:t>
            </a:r>
            <a:r>
              <a:rPr lang="de-DE" baseline="0" dirty="0" err="1" smtClean="0"/>
              <a:t>KoordinatorInnen</a:t>
            </a:r>
            <a:r>
              <a:rPr lang="de-DE" baseline="0" dirty="0" smtClean="0"/>
              <a:t> nicht zu einer Art IO auch nur des Faches werden, geschweige der Fakultät. </a:t>
            </a:r>
          </a:p>
          <a:p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rgbClr val="C00000"/>
                </a:solidFill>
              </a:rPr>
              <a:t>MÖGLICHE UH INTERVENTION: </a:t>
            </a:r>
            <a:r>
              <a:rPr lang="de-DE" dirty="0" smtClean="0">
                <a:solidFill>
                  <a:srgbClr val="C00000"/>
                </a:solidFill>
              </a:rPr>
              <a:t>HEHRE THEORIE, ABER IM POLITISCHEN KONTEXT EINER UNI IST „DAS“ JE </a:t>
            </a:r>
            <a:r>
              <a:rPr lang="de-DE" b="1" dirty="0" smtClean="0">
                <a:solidFill>
                  <a:srgbClr val="C00000"/>
                </a:solidFill>
              </a:rPr>
              <a:t>EINE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REALISTISCHE</a:t>
            </a:r>
            <a:r>
              <a:rPr lang="de-DE" dirty="0" smtClean="0">
                <a:solidFill>
                  <a:srgbClr val="C00000"/>
                </a:solidFill>
              </a:rPr>
              <a:t> VORGEHENSWEISE INT. OFFICES AN DEN FAK. ZU ETABLIEREN, UU AUF KOSTEN VON ZEITVERTRAGLERINNEN.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0" dirty="0" smtClean="0">
                <a:solidFill>
                  <a:schemeClr val="tx2"/>
                </a:solidFill>
              </a:rPr>
              <a:t>Internationale Studiengänge leben auf einer Insel der Glückseeligen, die LVs sind für diesen Studiengang, überlappen nicht mit regulärer Lehre und damit wirken sie  nicht auf die Lehre der regulären Studiengänge</a:t>
            </a:r>
          </a:p>
          <a:p>
            <a:pPr algn="l"/>
            <a:endParaRPr lang="de-DE" b="0" dirty="0" smtClean="0">
              <a:solidFill>
                <a:schemeClr val="tx2"/>
              </a:solidFill>
            </a:endParaRPr>
          </a:p>
          <a:p>
            <a:pPr algn="l"/>
            <a:r>
              <a:rPr lang="de-DE" b="0" dirty="0" smtClean="0">
                <a:solidFill>
                  <a:schemeClr val="tx2"/>
                </a:solidFill>
              </a:rPr>
              <a:t>Das gilt umso mehr, wenn sie sich in einer Grauzone von Studiengebühren beim Partner mitfinanzieren oder studiengebührenfinanzierte Weiterbildungsstudiengänge sind, aus denen dann Stellen finanziert werden können (mit dem zwang sich </a:t>
            </a:r>
            <a:r>
              <a:rPr lang="de-DE" b="0" dirty="0" err="1" smtClean="0">
                <a:solidFill>
                  <a:schemeClr val="tx2"/>
                </a:solidFill>
              </a:rPr>
              <a:t>selbstzuerhalten</a:t>
            </a:r>
            <a:r>
              <a:rPr lang="de-DE" b="0" dirty="0" smtClean="0">
                <a:solidFill>
                  <a:schemeClr val="tx2"/>
                </a:solidFill>
              </a:rPr>
              <a:t>/</a:t>
            </a:r>
            <a:r>
              <a:rPr lang="de-DE" b="0" dirty="0" err="1" smtClean="0">
                <a:solidFill>
                  <a:schemeClr val="tx2"/>
                </a:solidFill>
              </a:rPr>
              <a:t>fianzieren</a:t>
            </a:r>
            <a:r>
              <a:rPr lang="de-DE" b="0" dirty="0" smtClean="0">
                <a:solidFill>
                  <a:schemeClr val="tx2"/>
                </a:solidFill>
              </a:rPr>
              <a:t>).</a:t>
            </a:r>
          </a:p>
          <a:p>
            <a:pPr algn="l"/>
            <a:r>
              <a:rPr lang="de-DE" b="0" dirty="0" smtClean="0">
                <a:solidFill>
                  <a:schemeClr val="tx2"/>
                </a:solidFill>
              </a:rPr>
              <a:t>(Wir reden nicht über 400 €/Semestergebühren sondern über &gt;2000 € pro Semester.)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>
                <a:solidFill>
                  <a:schemeClr val="tx2"/>
                </a:solidFill>
              </a:rPr>
              <a:t>Internationale Studiengänge neigen dazu, die Insel der Glückseeligen zu erreichen, indem sie sich als studiengebührenfinanzierte Weiterbildungsstudiengänge etablieren. Dann gilt dieser Eiland-Effekt umso mehr und die Studierendenpopulation unterscheidet sich von klar von Studierenden im 1.Versuch.</a:t>
            </a:r>
          </a:p>
          <a:p>
            <a:pPr algn="l"/>
            <a:endParaRPr lang="de-DE" b="0" dirty="0" smtClean="0">
              <a:solidFill>
                <a:schemeClr val="tx2"/>
              </a:solidFill>
            </a:endParaRPr>
          </a:p>
          <a:p>
            <a:pPr algn="l"/>
            <a:r>
              <a:rPr lang="de-DE" b="0" dirty="0" smtClean="0">
                <a:solidFill>
                  <a:schemeClr val="tx2"/>
                </a:solidFill>
              </a:rPr>
              <a:t>Du kannst Geld einwerben für Int. Studiengänge, aber nicht für Lehr-Innovationen und innovative Studienkonzeptionen. </a:t>
            </a:r>
          </a:p>
          <a:p>
            <a:pPr algn="l"/>
            <a:r>
              <a:rPr lang="de-DE" b="0" dirty="0" smtClean="0">
                <a:solidFill>
                  <a:schemeClr val="tx2"/>
                </a:solidFill>
              </a:rPr>
              <a:t>Int. Studiengänge verhindern Ressourcenallokation, wobei dies auch noch politisch vorgeben (Wissenschaftspolitik als Wirtschaftspolitik) und eben nicht akademisch (wissenschaftsimmanent) begründet ist.</a:t>
            </a:r>
          </a:p>
          <a:p>
            <a:pPr algn="l"/>
            <a:endParaRPr lang="de-DE" b="0" dirty="0" smtClean="0">
              <a:solidFill>
                <a:schemeClr val="tx2"/>
              </a:solidFill>
            </a:endParaRPr>
          </a:p>
          <a:p>
            <a:pPr algn="ctr"/>
            <a:endParaRPr lang="de-DE" b="1" dirty="0" smtClean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839" indent="-171839"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A9589-DBCB-4D51-A6B2-523C72F9969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839" indent="-171839"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A9589-DBCB-4D51-A6B2-523C72F9969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839" marR="0" indent="-171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Unser Weg vom „Joint-</a:t>
            </a:r>
            <a:r>
              <a:rPr lang="de-DE" dirty="0" err="1" smtClean="0"/>
              <a:t>Degree</a:t>
            </a:r>
            <a:r>
              <a:rPr lang="de-DE" dirty="0" smtClean="0"/>
              <a:t> Projekt“ (2012), was uns gefühlsmäßig zu exklusiv schien und mit zu wenig </a:t>
            </a:r>
            <a:r>
              <a:rPr lang="de-DE" dirty="0" err="1" smtClean="0"/>
              <a:t>spin</a:t>
            </a:r>
            <a:r>
              <a:rPr lang="de-DE" dirty="0" smtClean="0"/>
              <a:t>-off,</a:t>
            </a:r>
            <a:br>
              <a:rPr lang="de-DE" dirty="0" smtClean="0"/>
            </a:br>
            <a:r>
              <a:rPr lang="de-DE" dirty="0" smtClean="0"/>
              <a:t> zur „Internationalen Lehrentwicklung“ (2015)</a:t>
            </a:r>
          </a:p>
          <a:p>
            <a:pPr marL="171839" marR="0" indent="-171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Der blaue Kasten ist die „starke These“, die wir anhand der gelisteten Aspekte verfolgen, und differenzieren – sie stimmt nicht durchweg, ist aber bedenkenswert…</a:t>
            </a:r>
          </a:p>
          <a:p>
            <a:pPr marL="171839" marR="0" indent="-171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Die aufgezählten Punkte sind gleichzeitig die Gliederung</a:t>
            </a:r>
            <a:r>
              <a:rPr lang="de-DE" baseline="0" dirty="0" smtClean="0"/>
              <a:t> des Input</a:t>
            </a:r>
            <a:endParaRPr lang="de-DE" dirty="0" smtClean="0"/>
          </a:p>
          <a:p>
            <a:pPr marL="171839" indent="-171839"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A9589-DBCB-4D51-A6B2-523C72F9969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 den über </a:t>
            </a:r>
            <a:r>
              <a:rPr lang="de-DE" dirty="0" smtClean="0"/>
              <a:t>39 </a:t>
            </a:r>
            <a:r>
              <a:rPr lang="de-DE" dirty="0" smtClean="0"/>
              <a:t>internationalen bzw. englischsprachigen Studiengänge der HU sind 23 auffällig</a:t>
            </a:r>
            <a:r>
              <a:rPr lang="de-DE" baseline="0" dirty="0" smtClean="0"/>
              <a:t> </a:t>
            </a:r>
            <a:r>
              <a:rPr lang="de-DE" dirty="0" smtClean="0"/>
              <a:t>in drei Clustern konzentriert, </a:t>
            </a:r>
          </a:p>
          <a:p>
            <a:r>
              <a:rPr lang="de-DE" dirty="0" smtClean="0"/>
              <a:t>19 von 32 Instituten / Monofakultäten haben in keiner Weise einen internationalen oder englischsprachigen Studiengang – auch wenn das nicht bedeutet sie wären nicht international. 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MÖGLICHE UH INTERVENTION (verkompliziert): </a:t>
            </a:r>
            <a:r>
              <a:rPr lang="de-DE" dirty="0" smtClean="0"/>
              <a:t>CLUSTER JA, ABER SEHR UNTERSCHIEDLICHE GENESE UND ABSICHT DAHINTER, JURA –RECHTSVERGLEICHEND, SOZIALWISS. – AUS</a:t>
            </a:r>
            <a:r>
              <a:rPr lang="de-DE" baseline="0" dirty="0" smtClean="0"/>
              <a:t> P</a:t>
            </a:r>
            <a:r>
              <a:rPr lang="de-DE" dirty="0" smtClean="0"/>
              <a:t>ROMOTIONSPROJEKTEN?,  AGRARWISS. –SELBSTERHALT SEIT 80IGER </a:t>
            </a:r>
            <a:r>
              <a:rPr lang="de-DE" dirty="0" err="1" smtClean="0"/>
              <a:t>SCHLIEßUNGSDROHUNG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Nur eine Minderheit von &lt;5% der Studierenden ist in den internationalen Studiengängen immatrikuliert, die immerhin ca. 20%</a:t>
            </a:r>
            <a:r>
              <a:rPr lang="de-DE" baseline="0" dirty="0" smtClean="0"/>
              <a:t> der Studiengänge der HU ausmachen.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Das bedeutet, die Studiengänge sind jeweils unterdurchschnittlich besetzt (nicht nur, weil sie im Masterbereich angesiedelt sind) und umfassen häufiger weniger als 10 Studierende pro Kohorte.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Über die Zahl der Studierenden wirken die internationalen Studiengänge also eher nicht internationalisierend, auch nicht im Cluster Jura.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Allerdings bewirken zwei der drei Cluster vielleicht wirklich eine gewisse kritische Masse (</a:t>
            </a:r>
            <a:r>
              <a:rPr lang="de-DE" baseline="0" dirty="0" err="1" smtClean="0"/>
              <a:t>SozWiss</a:t>
            </a:r>
            <a:r>
              <a:rPr lang="de-DE" baseline="0" dirty="0" smtClean="0"/>
              <a:t>, Agrar- &amp; Gartenbau),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ebenso kann man die Etablierung von Englisch als Regelsprache in Anglistik und </a:t>
            </a:r>
            <a:r>
              <a:rPr lang="de-DE" baseline="0" dirty="0" err="1" smtClean="0"/>
              <a:t>WiWi</a:t>
            </a:r>
            <a:r>
              <a:rPr lang="de-DE" baseline="0" dirty="0" smtClean="0"/>
              <a:t> als Internationalisierungsmaßnahme sehen. </a:t>
            </a:r>
          </a:p>
          <a:p>
            <a:pPr>
              <a:buFont typeface="Arial" pitchFamily="34" charset="0"/>
              <a:buChar char="•"/>
            </a:pPr>
            <a:endParaRPr lang="de-DE" baseline="0" dirty="0" smtClean="0"/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Hier noch nicht Bachelor/Master getrennt (ändert Relationen auch kaum, und es wäre </a:t>
            </a:r>
            <a:r>
              <a:rPr lang="de-DE" baseline="0" dirty="0" err="1" smtClean="0"/>
              <a:t>uU</a:t>
            </a:r>
            <a:r>
              <a:rPr lang="de-DE" baseline="0" dirty="0" smtClean="0"/>
              <a:t> sogar plausibel Effekte auf Bachelor zu erwarten)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Die</a:t>
            </a:r>
            <a:r>
              <a:rPr lang="de-DE" baseline="0" dirty="0" smtClean="0"/>
              <a:t> HU hat einen über dem Durchschnitt großer, nicht-technischer Universitäten liegenden Anteil ausländischer Studierender von </a:t>
            </a:r>
            <a:r>
              <a:rPr lang="de-DE" baseline="0" dirty="0" err="1" smtClean="0"/>
              <a:t>xxx</a:t>
            </a:r>
            <a:r>
              <a:rPr lang="de-DE" baseline="0" dirty="0" smtClean="0"/>
              <a:t> Prozent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Die Institute / Monofakultäten mit einem Anteil von über 20% korrelieren nicht auffällig mit dem Vorhandensein internationaler Studiengänge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Trotzdem kann man über einen Zusammenhang argumentieren: die 7 Fächer mit weniger als 10% Ausländeranteil haben bis auf </a:t>
            </a:r>
            <a:r>
              <a:rPr lang="de-DE" baseline="0" dirty="0" err="1" smtClean="0"/>
              <a:t>Bibl-Wiss</a:t>
            </a:r>
            <a:r>
              <a:rPr lang="de-DE" baseline="0" dirty="0" smtClean="0"/>
              <a:t> (neuer Studiengang) und Theologie (klein im Fach) keine int. Studiengänge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Und manche nicht für Internationalisierung bekannten Fächer (Jura, Geschichte, </a:t>
            </a:r>
            <a:r>
              <a:rPr lang="de-DE" baseline="0" dirty="0" err="1" smtClean="0"/>
              <a:t>Agrar</a:t>
            </a:r>
            <a:r>
              <a:rPr lang="de-DE" baseline="0" dirty="0" smtClean="0"/>
              <a:t>) zeigen vielleicht durch die Korrelation von int. SG und einem relativ höheren Anteil ihre vergleichsweise Internationalität</a:t>
            </a:r>
          </a:p>
          <a:p>
            <a:pPr>
              <a:buFont typeface="Arial" pitchFamily="34" charset="0"/>
              <a:buChar char="•"/>
            </a:pPr>
            <a:endParaRPr lang="de-DE" baseline="0" dirty="0" smtClean="0"/>
          </a:p>
          <a:p>
            <a:r>
              <a:rPr lang="de-DE" b="1" dirty="0" smtClean="0"/>
              <a:t>MÖGLICHE UH INTERVENTION: </a:t>
            </a:r>
            <a:r>
              <a:rPr lang="de-DE" dirty="0" smtClean="0"/>
              <a:t>AUSLÄNDER, WAS IST DAS, WAS SAGT EIN PASS? SEIT DEM KINDERLADEN GEPRÄGT DURCH PLURINATIONALE GRUPPEN…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Auch eine Auswirkung der int. SG auf die Zahl der </a:t>
            </a:r>
            <a:r>
              <a:rPr lang="de-DE" dirty="0" err="1" smtClean="0"/>
              <a:t>Incoming</a:t>
            </a:r>
            <a:r>
              <a:rPr lang="de-DE" dirty="0" smtClean="0"/>
              <a:t>-Programmstudierenden</a:t>
            </a:r>
            <a:r>
              <a:rPr lang="de-DE" baseline="0" dirty="0" smtClean="0"/>
              <a:t> lässt sich nicht belegen.  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Das Gros der jährlich ca. 900 Programmstudierenden sammelt sich in dafür einschlägigen Fächern: Germanistik, </a:t>
            </a:r>
            <a:r>
              <a:rPr lang="de-DE" baseline="0" dirty="0" err="1" smtClean="0"/>
              <a:t>SozWiss</a:t>
            </a:r>
            <a:r>
              <a:rPr lang="de-DE" baseline="0" dirty="0" smtClean="0"/>
              <a:t>, Kunst- und Kulturwissenschaft</a:t>
            </a:r>
          </a:p>
          <a:p>
            <a:pPr>
              <a:buFont typeface="Arial" pitchFamily="34" charset="0"/>
              <a:buChar char="•"/>
            </a:pPr>
            <a:r>
              <a:rPr lang="de-DE" baseline="0" dirty="0" smtClean="0"/>
              <a:t> Jura und </a:t>
            </a:r>
            <a:r>
              <a:rPr lang="de-DE" baseline="0" dirty="0" err="1" smtClean="0"/>
              <a:t>Agrar</a:t>
            </a:r>
            <a:r>
              <a:rPr lang="de-DE" baseline="0" dirty="0" smtClean="0"/>
              <a:t> als Cluster mit relativ hohem Ausländeranteil ziehen über ihre Abschlussstudierenden hinaus offenbar keine nennenswerten Zahl von Programmstudierenden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46D5-0680-9A44-83FC-563DC38DCC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9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0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8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>
                <a:solidFill>
                  <a:srgbClr val="8A0F1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76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B58D01D-8A92-4761-82BF-EF25CF17D7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51520" y="6356350"/>
            <a:ext cx="576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Transnationale Lehrveranstaltungen an der Humboldt-Universität – 2.12.2014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3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32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8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1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6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54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9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B21A-D53B-7F47-ADAE-7C30B739E323}" type="datetimeFigureOut">
              <a:rPr lang="de-DE" smtClean="0"/>
              <a:pPr/>
              <a:t>12.02.2015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4070-CB5A-BE44-AA83-3C388A4D43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4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tiff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37291"/>
            <a:ext cx="8640959" cy="28803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b="1" dirty="0" smtClean="0"/>
              <a:t>DAIA Jahrestagung 2015, AG 1: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Internationalisierung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des Curriculums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statt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internationaler Studiengänge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</a:t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endlich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weg vom Luxus für wenige?</a:t>
            </a:r>
            <a:b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de-DE" sz="1800" dirty="0" smtClean="0"/>
              <a:t>Johannes </a:t>
            </a:r>
            <a:r>
              <a:rPr lang="de-DE" sz="1800" dirty="0" smtClean="0"/>
              <a:t>Moes und </a:t>
            </a:r>
            <a:r>
              <a:rPr lang="de-DE" sz="1800" dirty="0"/>
              <a:t>Johannes </a:t>
            </a:r>
            <a:r>
              <a:rPr lang="de-DE" sz="1800" dirty="0" smtClean="0"/>
              <a:t>Siemens</a:t>
            </a:r>
            <a:br>
              <a:rPr lang="de-DE" sz="1800" dirty="0" smtClean="0"/>
            </a:br>
            <a:r>
              <a:rPr lang="de-DE" sz="1800" dirty="0" smtClean="0"/>
              <a:t>Humboldt-Universität zu Berlin 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" y="19955"/>
            <a:ext cx="4609380" cy="1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B58D01D-8A92-4761-82BF-EF25CF17D72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Fußzeilenplatzhalter 9"/>
          <p:cNvSpPr txBox="1">
            <a:spLocks/>
          </p:cNvSpPr>
          <p:nvPr/>
        </p:nvSpPr>
        <p:spPr>
          <a:xfrm>
            <a:off x="403920" y="6508750"/>
            <a:ext cx="576828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Luxus  Internationale Studiengänge  - 12.2.2015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69476"/>
          <a:stretch>
            <a:fillRect/>
          </a:stretch>
        </p:blipFill>
        <p:spPr bwMode="auto">
          <a:xfrm>
            <a:off x="6429375" y="265113"/>
            <a:ext cx="1849438" cy="89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Tabel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3447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Literatur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Sprache und Linguistik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feld 20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39" y="116632"/>
            <a:ext cx="803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mbria"/>
              </a:rPr>
              <a:t>Innovative </a:t>
            </a:r>
            <a:r>
              <a:rPr lang="de-DE" b="1" dirty="0" smtClean="0">
                <a:solidFill>
                  <a:schemeClr val="tx2"/>
                </a:solidFill>
                <a:latin typeface="Cambria" panose="02040503050406030204" pitchFamily="18" charset="0"/>
                <a:cs typeface="Cambria"/>
              </a:rPr>
              <a:t>Lehre 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mbria"/>
              </a:rPr>
              <a:t>der Humboldt-Universität zu Berlin</a:t>
            </a:r>
          </a:p>
          <a:p>
            <a:r>
              <a:rPr lang="de-DE" dirty="0" smtClean="0">
                <a:cs typeface="Cambria"/>
              </a:rPr>
              <a:t>(</a:t>
            </a:r>
            <a:r>
              <a:rPr lang="de-DE" sz="1600" dirty="0" smtClean="0">
                <a:cs typeface="Cambria"/>
              </a:rPr>
              <a:t>Lehrexperimente gemäß einer Analyse </a:t>
            </a:r>
            <a:r>
              <a:rPr lang="de-DE" sz="1600" dirty="0" smtClean="0"/>
              <a:t>transnationaler LVs, eigene Daten)</a:t>
            </a:r>
            <a:r>
              <a:rPr lang="de-DE" sz="1600" dirty="0" smtClean="0">
                <a:cs typeface="Cambria"/>
              </a:rPr>
              <a:t> </a:t>
            </a:r>
            <a:endParaRPr lang="de-DE" sz="1600" dirty="0">
              <a:cs typeface="Cambria"/>
            </a:endParaRPr>
          </a:p>
        </p:txBody>
      </p:sp>
      <p:pic>
        <p:nvPicPr>
          <p:cNvPr id="5" name="Bild 4" descr="husiegel_bw_gross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grpSp>
        <p:nvGrpSpPr>
          <p:cNvPr id="187" name="Gruppieren 186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76" name="Gruppieren 175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66" name="Gruppieren 6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67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6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7" name="Textfeld 8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8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4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" name="Textfeld 8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9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2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" name="Textfeld 8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0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0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" name="Textfeld 8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8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Textfeld 7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2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6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Textfeld 7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3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40" name="Gruppieren 39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1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0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2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6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4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22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6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0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4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5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41" name="Gruppieren 40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42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3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6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Textfeld 6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4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0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" name="Textfeld 6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5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8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9" name="Textfeld 5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6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56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8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5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Textfeld 5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9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5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95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9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7" name="Textfeld 9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98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99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0" name="Textfeld 9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0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02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6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" name="Textfeld 10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3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4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" name="Textfeld 10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08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109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0" name="Textfeld 10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11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1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18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0" name="Textfeld 11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24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25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9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0" name="Textfeld 12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6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7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8" name="Textfeld 12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31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32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6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7" name="Textfeld 13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5" name="Textfeld 13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3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139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47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51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Textfeld 151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48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9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Textfeld 149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40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41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5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Textfeld 145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42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3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Textfeld 143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153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154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5" name="Textfeld 154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77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78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Textfeld 178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0" name="Textfeld 179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19678" y="880866"/>
            <a:ext cx="8340318" cy="5145828"/>
            <a:chOff x="119678" y="880866"/>
            <a:chExt cx="8340318" cy="5145828"/>
          </a:xfrm>
        </p:grpSpPr>
        <p:sp>
          <p:nvSpPr>
            <p:cNvPr id="156" name="Rechteck 155"/>
            <p:cNvSpPr/>
            <p:nvPr/>
          </p:nvSpPr>
          <p:spPr>
            <a:xfrm>
              <a:off x="119678" y="880866"/>
              <a:ext cx="1932042" cy="117318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3489533" y="3592841"/>
              <a:ext cx="1965531" cy="79400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5455065" y="5221480"/>
              <a:ext cx="1472725" cy="80521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2072085" y="4386843"/>
              <a:ext cx="1417447" cy="83463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5455066" y="2013672"/>
              <a:ext cx="1472725" cy="789350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455066" y="3587258"/>
              <a:ext cx="1472726" cy="79958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5455065" y="4386842"/>
              <a:ext cx="1472726" cy="83463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6927792" y="4386841"/>
              <a:ext cx="1532204" cy="834639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5" name="Rechteck 164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Das Gros transnationaler Lehrveranstaltungen entspringt nicht Int. Studiengängen, die das größte Partner-Potenzial hätten, sondern ist fachlich begründet (Vergleichende Wiss.). 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b="1" dirty="0">
                <a:solidFill>
                  <a:schemeClr val="tx2"/>
                </a:solidFill>
              </a:rPr>
              <a:t>Es gibt kein Junktim zwischen Lehr-Innovation und Int. Studiengängen.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57" name="Rechteck 156"/>
          <p:cNvSpPr/>
          <p:nvPr/>
        </p:nvSpPr>
        <p:spPr>
          <a:xfrm>
            <a:off x="100335" y="872984"/>
            <a:ext cx="1971750" cy="1173183"/>
          </a:xfrm>
          <a:prstGeom prst="rect">
            <a:avLst/>
          </a:prstGeom>
          <a:solidFill>
            <a:schemeClr val="accent1">
              <a:alpha val="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02415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Literatur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Sprache und Linguistik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587" y="261037"/>
            <a:ext cx="78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Institutionalisierung von „Internationalisierungswissen“ </a:t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und lokale International Offices 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6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0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1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6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8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9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1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23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4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5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6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7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8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9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33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3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0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1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6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2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58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59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2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3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0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71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80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81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83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84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85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8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04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06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107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08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09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10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11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28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1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30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sp>
        <p:nvSpPr>
          <p:cNvPr id="182" name="Textfeld 181"/>
          <p:cNvSpPr txBox="1"/>
          <p:nvPr/>
        </p:nvSpPr>
        <p:spPr>
          <a:xfrm>
            <a:off x="277641" y="6637874"/>
            <a:ext cx="2044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/>
          </a:p>
        </p:txBody>
      </p:sp>
      <p:sp>
        <p:nvSpPr>
          <p:cNvPr id="214" name="Textfeld 213"/>
          <p:cNvSpPr txBox="1"/>
          <p:nvPr/>
        </p:nvSpPr>
        <p:spPr>
          <a:xfrm>
            <a:off x="8990112" y="3194724"/>
            <a:ext cx="153888" cy="32067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Auszählung der Lehrveranstaltungen über AGNES</a:t>
            </a:r>
            <a:endParaRPr lang="de-DE" sz="1000" dirty="0"/>
          </a:p>
        </p:txBody>
      </p:sp>
      <p:grpSp>
        <p:nvGrpSpPr>
          <p:cNvPr id="131" name="Gruppieren 130"/>
          <p:cNvGrpSpPr/>
          <p:nvPr/>
        </p:nvGrpSpPr>
        <p:grpSpPr>
          <a:xfrm>
            <a:off x="120273" y="907367"/>
            <a:ext cx="8869839" cy="5838376"/>
            <a:chOff x="120273" y="907367"/>
            <a:chExt cx="8869839" cy="5838376"/>
          </a:xfrm>
        </p:grpSpPr>
        <p:sp>
          <p:nvSpPr>
            <p:cNvPr id="209" name="Rechteck 208"/>
            <p:cNvSpPr/>
            <p:nvPr/>
          </p:nvSpPr>
          <p:spPr>
            <a:xfrm>
              <a:off x="171293" y="6571877"/>
              <a:ext cx="155840" cy="10151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Textfeld 209"/>
            <p:cNvSpPr txBox="1"/>
            <p:nvPr/>
          </p:nvSpPr>
          <p:spPr>
            <a:xfrm>
              <a:off x="277994" y="6499522"/>
              <a:ext cx="2789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I</a:t>
              </a:r>
              <a:r>
                <a:rPr lang="de-DE" sz="1000" dirty="0" smtClean="0"/>
                <a:t>nternationale Büro an der Fakultät eingerichtet</a:t>
              </a:r>
              <a:endParaRPr lang="de-DE" sz="1000" dirty="0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20273" y="907367"/>
              <a:ext cx="8869839" cy="5492794"/>
              <a:chOff x="120273" y="907367"/>
              <a:chExt cx="8869839" cy="5492794"/>
            </a:xfrm>
          </p:grpSpPr>
          <p:grpSp>
            <p:nvGrpSpPr>
              <p:cNvPr id="5" name="Gruppieren 3"/>
              <p:cNvGrpSpPr/>
              <p:nvPr/>
            </p:nvGrpSpPr>
            <p:grpSpPr>
              <a:xfrm>
                <a:off x="120273" y="907367"/>
                <a:ext cx="8869839" cy="5492794"/>
                <a:chOff x="120273" y="907367"/>
                <a:chExt cx="8869839" cy="5492794"/>
              </a:xfrm>
            </p:grpSpPr>
            <p:sp>
              <p:nvSpPr>
                <p:cNvPr id="204" name="Rechteck 203"/>
                <p:cNvSpPr/>
                <p:nvPr/>
              </p:nvSpPr>
              <p:spPr>
                <a:xfrm>
                  <a:off x="3489602" y="4387901"/>
                  <a:ext cx="5500510" cy="1619818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5" name="Rechteck 204"/>
                <p:cNvSpPr/>
                <p:nvPr/>
              </p:nvSpPr>
              <p:spPr>
                <a:xfrm>
                  <a:off x="120274" y="6012886"/>
                  <a:ext cx="4443150" cy="387275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hteck 205"/>
                <p:cNvSpPr/>
                <p:nvPr/>
              </p:nvSpPr>
              <p:spPr>
                <a:xfrm>
                  <a:off x="120273" y="907367"/>
                  <a:ext cx="1965245" cy="1097647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02" name="Rechteck 201"/>
              <p:cNvSpPr/>
              <p:nvPr/>
            </p:nvSpPr>
            <p:spPr>
              <a:xfrm>
                <a:off x="120274" y="4387901"/>
                <a:ext cx="3369328" cy="1619818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4" name="Rechteck 153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Int. Studiengänge können zu Strukturen für ein Gedächtnis der Universität beitragen,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aber es gibt keine Zwangsläufigkeit dafür. 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x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51" y="405167"/>
            <a:ext cx="731531" cy="5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15231"/>
              </p:ext>
            </p:extLst>
          </p:nvPr>
        </p:nvGraphicFramePr>
        <p:xfrm>
          <a:off x="107504" y="898188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Germanistische Institute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grpSp>
        <p:nvGrpSpPr>
          <p:cNvPr id="222" name="Gruppieren 221"/>
          <p:cNvGrpSpPr/>
          <p:nvPr/>
        </p:nvGrpSpPr>
        <p:grpSpPr>
          <a:xfrm>
            <a:off x="263312" y="1628800"/>
            <a:ext cx="8269128" cy="4994694"/>
            <a:chOff x="190868" y="1612257"/>
            <a:chExt cx="8269128" cy="4994694"/>
          </a:xfrm>
        </p:grpSpPr>
        <p:grpSp>
          <p:nvGrpSpPr>
            <p:cNvPr id="225" name="Gruppieren 224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239" name="Gruppieren 238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34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6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" name="Textfeld 36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4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6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" name="Textfeld 36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6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" name="Textfeld 36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6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" name="Textfeld 36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5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" name="Textfeld 35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5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" name="Textfeld 35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5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" name="Textfeld 35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0" name="Gruppieren 239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32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4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" name="Textfeld 34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4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" name="Textfeld 34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4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3" name="Textfeld 34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4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1" name="Textfeld 34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33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9" name="Textfeld 33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2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3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7" name="Textfeld 33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3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3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5" name="Textfeld 33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3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3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3" name="Textfeld 33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1" name="Gruppieren 240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30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2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3" name="Textfeld 3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2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1" name="Textfeld 32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1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9" name="Textfeld 31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1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7" name="Textfeld 3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31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Textfeld 31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1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3" name="Textfeld 31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1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1" name="Textfeld 31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0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0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" name="Textfeld 30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2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29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9" name="Textfeld 29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3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29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" name="Textfeld 29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4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29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9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5" name="Textfeld 29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9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9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3" name="Textfeld 2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5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28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9" name="Textfeld 28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6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28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8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" name="Textfeld 28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8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8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5" name="Textfeld 28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7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28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1" name="Textfeld 28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48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274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78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9" name="Textfeld 27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75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76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7" name="Textfeld 27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9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268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72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3" name="Textfeld 2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69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70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1" name="Textfeld 27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50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254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262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266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7" name="Textfeld 26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63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264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5" name="Textfeld 26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255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256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260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1" name="Textfeld 260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7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258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Textfeld 25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51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252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3" name="Textfeld 252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235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237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Textfeld 237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6" name="Textfeld 235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sp>
        <p:nvSpPr>
          <p:cNvPr id="25" name="Rechteck 24"/>
          <p:cNvSpPr/>
          <p:nvPr/>
        </p:nvSpPr>
        <p:spPr>
          <a:xfrm>
            <a:off x="1050562" y="152337"/>
            <a:ext cx="7883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mbria" panose="02040503050406030204" pitchFamily="18" charset="0"/>
              </a:rPr>
              <a:t>Internationale Studiengänge neigen </a:t>
            </a:r>
            <a:r>
              <a:rPr lang="de-DE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zu einem Eiland-Effekt </a:t>
            </a:r>
            <a:endParaRPr lang="de-DE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Royalty Free Clip Art Vector Logo of a Blacksmith Worker Carrying a Hammer over a Trai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59" y="1395410"/>
            <a:ext cx="815269" cy="8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07504" y="405167"/>
            <a:ext cx="3384377" cy="3999941"/>
            <a:chOff x="-3564904" y="253137"/>
            <a:chExt cx="3384377" cy="3999941"/>
          </a:xfrm>
        </p:grpSpPr>
        <p:sp>
          <p:nvSpPr>
            <p:cNvPr id="217" name="Rechteck 216"/>
            <p:cNvSpPr/>
            <p:nvPr/>
          </p:nvSpPr>
          <p:spPr>
            <a:xfrm>
              <a:off x="-3564904" y="749297"/>
              <a:ext cx="1944216" cy="109668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-1604819" y="1860145"/>
              <a:ext cx="1424292" cy="84229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-3276871" y="3410785"/>
              <a:ext cx="1656184" cy="84229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7411" y="253137"/>
              <a:ext cx="957042" cy="99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9" name="Picture 6" descr="einsame Inse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892" y="1145372"/>
              <a:ext cx="905393" cy="93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6" descr="einsame Inse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0968" y="2987504"/>
              <a:ext cx="669122" cy="69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1" name="Picture 6" descr="einsame Ins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1" y="3354982"/>
            <a:ext cx="401972" cy="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6" descr="einsame Ins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92" y="3444494"/>
            <a:ext cx="305785" cy="3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Picture 6" descr="einsame Ins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51" y="4015002"/>
            <a:ext cx="360040" cy="3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6" descr="einsame Ins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19" y="3794502"/>
            <a:ext cx="360040" cy="3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6" descr="einsame Ins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6" y="3864491"/>
            <a:ext cx="360040" cy="3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220325" y="810122"/>
            <a:ext cx="2703281" cy="3015162"/>
            <a:chOff x="220325" y="784244"/>
            <a:chExt cx="2703281" cy="3015162"/>
          </a:xfrm>
        </p:grpSpPr>
        <p:pic>
          <p:nvPicPr>
            <p:cNvPr id="376" name="Picture 4" descr="Selbst gemachte Euro-Münzen Folien zum Thema Geld - Bild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84" y="784244"/>
              <a:ext cx="797018" cy="81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4" descr="Selbst gemachte Euro-Münzen Folien zum Thema Geld - Bild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794" y="1897275"/>
              <a:ext cx="729812" cy="74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4" descr="Selbst gemachte Euro-Münzen Folien zum Thema Geld - Bild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25" y="2856516"/>
              <a:ext cx="921390" cy="94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" name="Rechteck 160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Koordinatoren bürgen nicht für Internationalisierung des Fachs.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Der Eiland-Effekt ist partiell auch Produkt der Förderkonditionen.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Geld bekommt man für </a:t>
            </a:r>
            <a:r>
              <a:rPr lang="de-DE" b="1" dirty="0">
                <a:solidFill>
                  <a:schemeClr val="tx2"/>
                </a:solidFill>
              </a:rPr>
              <a:t>Int. Studiengänge, aber nicht für </a:t>
            </a:r>
            <a:r>
              <a:rPr lang="de-DE" b="1" dirty="0" smtClean="0">
                <a:solidFill>
                  <a:schemeClr val="tx2"/>
                </a:solidFill>
              </a:rPr>
              <a:t>innovative Studienkonzeptionen.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" y="19955"/>
            <a:ext cx="4609380" cy="1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07729" y="1209576"/>
            <a:ext cx="8268726" cy="107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„Wenn man es richtig angeht, können internationale Studiengänge zu einem Zugpferd für die Internationalisierung der Lehre allgemein werden.“ 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B58D01D-8A92-4761-82BF-EF25CF17D72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51520" y="6530518"/>
            <a:ext cx="5768280" cy="365125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Luxus  Internationale Studiengänge  - 12.2.2015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4451" y="2455724"/>
            <a:ext cx="78152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 smtClean="0"/>
              <a:t>Was sind Erfolgsfaktoren für die „Spin-Off“-Wirkung?  </a:t>
            </a:r>
          </a:p>
          <a:p>
            <a:pPr>
              <a:buFont typeface="Arial" pitchFamily="34" charset="0"/>
              <a:buChar char="•"/>
            </a:pPr>
            <a:r>
              <a:rPr lang="de-DE" sz="2200" b="1" dirty="0" smtClean="0"/>
              <a:t>  </a:t>
            </a:r>
            <a:r>
              <a:rPr lang="de-DE" sz="2200" dirty="0" smtClean="0"/>
              <a:t>Einrichtung als Studiengang des Faches, nicht eines Lehrstuhls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Finanzielle Förderungen  geschickt für allgemeine Int. nutzen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</a:t>
            </a:r>
            <a:r>
              <a:rPr lang="de-DE" sz="2200" dirty="0" err="1" smtClean="0"/>
              <a:t>KoordinatorInnen</a:t>
            </a:r>
            <a:r>
              <a:rPr lang="de-DE" sz="2200" dirty="0" smtClean="0"/>
              <a:t> mit allgemeinerer Funktion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internationale Partner für allgemeine Mobilität nutzen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Übertragung der Mobilitätserfahrungen (Anerkennung etc.)</a:t>
            </a:r>
          </a:p>
          <a:p>
            <a:pPr>
              <a:spcAft>
                <a:spcPts val="600"/>
              </a:spcAft>
            </a:pP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>Unabhängig davon:    </a:t>
            </a:r>
          </a:p>
          <a:p>
            <a:pPr>
              <a:buFont typeface="Arial" pitchFamily="34" charset="0"/>
              <a:buChar char="•"/>
            </a:pPr>
            <a:r>
              <a:rPr lang="de-DE" sz="2200" b="1" dirty="0" smtClean="0"/>
              <a:t>  </a:t>
            </a:r>
            <a:r>
              <a:rPr lang="de-DE" sz="2200" dirty="0" smtClean="0"/>
              <a:t>Fremdsprachige Lehre / Sprachenkonzept ausbauen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Transnationale Lehrveranstaltungskonzepte entwickeln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Mobilitätsfenster </a:t>
            </a:r>
            <a:r>
              <a:rPr lang="de-DE" sz="2200" dirty="0" err="1" smtClean="0"/>
              <a:t>freiräumen</a:t>
            </a:r>
            <a:r>
              <a:rPr lang="de-DE" sz="22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682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" y="19955"/>
            <a:ext cx="4609380" cy="1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07730" y="1412775"/>
            <a:ext cx="8268726" cy="3159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Danke für die Aufmerksamkeit,</a:t>
            </a:r>
          </a:p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de-D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und viel Spaß bei der Diskussion! </a:t>
            </a:r>
            <a:endParaRPr lang="de-DE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B58D01D-8A92-4761-82BF-EF25CF17D72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Luxus  Internationale Studiengänge  - 12.2.2015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" y="19955"/>
            <a:ext cx="4609380" cy="1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07730" y="1412776"/>
            <a:ext cx="8268726" cy="107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„Jeder Euro, jede Stunde Arbeitszeit, die in internationale Studiengänge für die Wenigen investiert wird, fehlt bei der Internationalisierung der Lehre für die Vielen.“ 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CB58D01D-8A92-4761-82BF-EF25CF17D72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Luxus  Internationale Studiengänge  - 12.2.2015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4452" y="2679699"/>
            <a:ext cx="78152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 smtClean="0"/>
              <a:t>Welche Auswirkungen haben internationale Studiengänge für die Internationalisierung der Lehre, in Bezug auf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die dort eingeschriebenen Studierenden?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die Anteile ausländischer Studierender in den Fächern?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die </a:t>
            </a:r>
            <a:r>
              <a:rPr lang="de-DE" sz="2200" dirty="0" smtClean="0"/>
              <a:t>Zahl von </a:t>
            </a:r>
            <a:r>
              <a:rPr lang="de-DE" sz="2200" dirty="0" err="1" smtClean="0"/>
              <a:t>Incoming</a:t>
            </a:r>
            <a:r>
              <a:rPr lang="de-DE" sz="2200" dirty="0" smtClean="0"/>
              <a:t>-Programmstudierenden?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die Mobilität der Studierenden im betreffenden Fach?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</a:t>
            </a:r>
            <a:r>
              <a:rPr lang="de-DE" sz="2200" dirty="0"/>
              <a:t>die Anzahl fremdsprachiger Lehrveranstaltungen?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/>
              <a:t>  die Konzeption transnationaler Lehrveranstaltungen?  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die </a:t>
            </a:r>
            <a:r>
              <a:rPr lang="de-DE" sz="2200" dirty="0" smtClean="0"/>
              <a:t>Institutionalisierung von „Internationalisierungswissen“?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 allgemein die Verbreitung der dort gemachten Erfahrungen?  </a:t>
            </a:r>
          </a:p>
          <a:p>
            <a:pPr>
              <a:buFont typeface="Arial" pitchFamily="34" charset="0"/>
              <a:buChar char="•"/>
            </a:pP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682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02034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Literatur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Sprache und Linguistik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587" y="374618"/>
            <a:ext cx="786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Fakultäten und Institute der Humboldt-Universität zu Berlin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42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Tabel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57678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Literatur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Sprache und Linguistik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feld 20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587" y="374618"/>
            <a:ext cx="786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Internationale Studiengänge an der Humboldt-Universität zu Berlin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5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grpSp>
        <p:nvGrpSpPr>
          <p:cNvPr id="189" name="Gruppieren 188"/>
          <p:cNvGrpSpPr/>
          <p:nvPr/>
        </p:nvGrpSpPr>
        <p:grpSpPr>
          <a:xfrm>
            <a:off x="120272" y="872984"/>
            <a:ext cx="3364245" cy="5872759"/>
            <a:chOff x="120272" y="872984"/>
            <a:chExt cx="3364245" cy="5872759"/>
          </a:xfrm>
        </p:grpSpPr>
        <p:grpSp>
          <p:nvGrpSpPr>
            <p:cNvPr id="175" name="Gruppieren 174"/>
            <p:cNvGrpSpPr/>
            <p:nvPr/>
          </p:nvGrpSpPr>
          <p:grpSpPr>
            <a:xfrm>
              <a:off x="120272" y="872984"/>
              <a:ext cx="3364245" cy="3509308"/>
              <a:chOff x="120272" y="666630"/>
              <a:chExt cx="3364245" cy="3509308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2083525" y="1802674"/>
                <a:ext cx="1400992" cy="796835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2591683" y="1725035"/>
                <a:ext cx="397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/>
                  <a:t>7</a:t>
                </a:r>
                <a:endParaRPr lang="de-DE" sz="3600" dirty="0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120272" y="702319"/>
                <a:ext cx="1963253" cy="1100355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902111" y="666630"/>
                <a:ext cx="397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/>
                  <a:t>8</a:t>
                </a:r>
                <a:endParaRPr lang="de-DE" sz="3600" dirty="0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662906" y="3370218"/>
                <a:ext cx="1406845" cy="805720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1141129" y="3326975"/>
                <a:ext cx="397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/>
                  <a:t>8</a:t>
                </a:r>
                <a:endParaRPr lang="de-DE" sz="3600" dirty="0"/>
              </a:p>
            </p:txBody>
          </p:sp>
        </p:grpSp>
        <p:sp>
          <p:nvSpPr>
            <p:cNvPr id="183" name="Rechteck 182"/>
            <p:cNvSpPr/>
            <p:nvPr/>
          </p:nvSpPr>
          <p:spPr>
            <a:xfrm>
              <a:off x="171293" y="6571877"/>
              <a:ext cx="155840" cy="10151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277994" y="6499522"/>
              <a:ext cx="2789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Hohe Zahl Internationaler Studiengänge</a:t>
              </a:r>
              <a:endParaRPr lang="de-DE" sz="1000" dirty="0"/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76" name="Gruppieren 175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66" name="Gruppieren 6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67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6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7" name="Textfeld 8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8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4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" name="Textfeld 8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9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2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" name="Textfeld 8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0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80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" name="Textfeld 8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8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Textfeld 7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2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6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Textfeld 7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3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40" name="Gruppieren 39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1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30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2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6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4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22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6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20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4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5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3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41" name="Gruppieren 40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42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3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6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" name="Textfeld 6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4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0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" name="Textfeld 6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5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8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9" name="Textfeld 5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6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56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8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5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Textfeld 5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9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5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95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9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7" name="Textfeld 9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98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99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0" name="Textfeld 9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0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02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6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" name="Textfeld 10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3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4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" name="Textfeld 10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08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109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0" name="Textfeld 10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11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1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18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0" name="Textfeld 119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24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25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9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0" name="Textfeld 12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6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7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8" name="Textfeld 12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31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132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6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7" name="Textfeld 13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5" name="Textfeld 13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3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139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47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51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Textfeld 151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48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9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Textfeld 149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40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141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5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Textfeld 145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42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143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Textfeld 143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153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154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5" name="Textfeld 154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77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78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Textfeld 178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0" name="Textfeld 179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1293" y="1196149"/>
            <a:ext cx="8831666" cy="5687946"/>
            <a:chOff x="171293" y="1196149"/>
            <a:chExt cx="8831666" cy="5687946"/>
          </a:xfrm>
        </p:grpSpPr>
        <p:grpSp>
          <p:nvGrpSpPr>
            <p:cNvPr id="188" name="Gruppieren 187"/>
            <p:cNvGrpSpPr/>
            <p:nvPr/>
          </p:nvGrpSpPr>
          <p:grpSpPr>
            <a:xfrm>
              <a:off x="171293" y="1196149"/>
              <a:ext cx="8831666" cy="5687946"/>
              <a:chOff x="171293" y="1196149"/>
              <a:chExt cx="8831666" cy="5687946"/>
            </a:xfrm>
          </p:grpSpPr>
          <p:sp>
            <p:nvSpPr>
              <p:cNvPr id="181" name="Rechteck 180"/>
              <p:cNvSpPr/>
              <p:nvPr/>
            </p:nvSpPr>
            <p:spPr>
              <a:xfrm>
                <a:off x="171293" y="6715615"/>
                <a:ext cx="155840" cy="101494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277641" y="6637874"/>
                <a:ext cx="204434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Keine Internationalen Studiengänge</a:t>
                </a:r>
                <a:endParaRPr lang="de-DE" sz="1000" dirty="0"/>
              </a:p>
            </p:txBody>
          </p:sp>
          <p:grpSp>
            <p:nvGrpSpPr>
              <p:cNvPr id="186" name="Gruppieren 185"/>
              <p:cNvGrpSpPr/>
              <p:nvPr/>
            </p:nvGrpSpPr>
            <p:grpSpPr>
              <a:xfrm>
                <a:off x="662907" y="1196149"/>
                <a:ext cx="8340052" cy="4815581"/>
                <a:chOff x="662907" y="1196149"/>
                <a:chExt cx="8340052" cy="4815581"/>
              </a:xfrm>
            </p:grpSpPr>
            <p:grpSp>
              <p:nvGrpSpPr>
                <p:cNvPr id="174" name="Gruppieren 173"/>
                <p:cNvGrpSpPr/>
                <p:nvPr/>
              </p:nvGrpSpPr>
              <p:grpSpPr>
                <a:xfrm>
                  <a:off x="682292" y="1196149"/>
                  <a:ext cx="8320667" cy="4815581"/>
                  <a:chOff x="687938" y="989797"/>
                  <a:chExt cx="8320667" cy="4815581"/>
                </a:xfrm>
              </p:grpSpPr>
              <p:sp>
                <p:nvSpPr>
                  <p:cNvPr id="156" name="Rechteck 155"/>
                  <p:cNvSpPr/>
                  <p:nvPr/>
                </p:nvSpPr>
                <p:spPr>
                  <a:xfrm>
                    <a:off x="2083525" y="989797"/>
                    <a:ext cx="1400992" cy="812877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7" name="Rechteck 156"/>
                  <p:cNvSpPr/>
                  <p:nvPr/>
                </p:nvSpPr>
                <p:spPr>
                  <a:xfrm>
                    <a:off x="5447212" y="989797"/>
                    <a:ext cx="1482634" cy="812877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8" name="Rechteck 157"/>
                  <p:cNvSpPr/>
                  <p:nvPr/>
                </p:nvSpPr>
                <p:spPr>
                  <a:xfrm>
                    <a:off x="6929846" y="990643"/>
                    <a:ext cx="2078759" cy="812031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9" name="Rechteck 158"/>
                  <p:cNvSpPr/>
                  <p:nvPr/>
                </p:nvSpPr>
                <p:spPr>
                  <a:xfrm>
                    <a:off x="6923498" y="1802673"/>
                    <a:ext cx="2085107" cy="792535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0" name="Rechteck 159"/>
                  <p:cNvSpPr/>
                  <p:nvPr/>
                </p:nvSpPr>
                <p:spPr>
                  <a:xfrm>
                    <a:off x="5447211" y="1806973"/>
                    <a:ext cx="1482635" cy="788236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1" name="Rechteck 160"/>
                  <p:cNvSpPr/>
                  <p:nvPr/>
                </p:nvSpPr>
                <p:spPr>
                  <a:xfrm>
                    <a:off x="3488606" y="1802673"/>
                    <a:ext cx="1958605" cy="796837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2" name="Rechteck 161"/>
                  <p:cNvSpPr/>
                  <p:nvPr/>
                </p:nvSpPr>
                <p:spPr>
                  <a:xfrm>
                    <a:off x="3488606" y="2599509"/>
                    <a:ext cx="1958605" cy="770708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3" name="Rechteck 162"/>
                  <p:cNvSpPr/>
                  <p:nvPr/>
                </p:nvSpPr>
                <p:spPr>
                  <a:xfrm>
                    <a:off x="2083525" y="2599509"/>
                    <a:ext cx="1400992" cy="770708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4" name="Rechteck 163"/>
                  <p:cNvSpPr/>
                  <p:nvPr/>
                </p:nvSpPr>
                <p:spPr>
                  <a:xfrm>
                    <a:off x="5448157" y="2595209"/>
                    <a:ext cx="1481689" cy="775008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5" name="Rechteck 164"/>
                  <p:cNvSpPr/>
                  <p:nvPr/>
                </p:nvSpPr>
                <p:spPr>
                  <a:xfrm>
                    <a:off x="2083525" y="3370218"/>
                    <a:ext cx="1405082" cy="808855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6" name="Rechteck 165"/>
                  <p:cNvSpPr/>
                  <p:nvPr/>
                </p:nvSpPr>
                <p:spPr>
                  <a:xfrm>
                    <a:off x="5448157" y="3370217"/>
                    <a:ext cx="1482635" cy="805720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7" name="Rechteck 166"/>
                  <p:cNvSpPr/>
                  <p:nvPr/>
                </p:nvSpPr>
                <p:spPr>
                  <a:xfrm>
                    <a:off x="2083525" y="4179073"/>
                    <a:ext cx="1405081" cy="840662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8" name="Rechteck 167"/>
                  <p:cNvSpPr/>
                  <p:nvPr/>
                </p:nvSpPr>
                <p:spPr>
                  <a:xfrm>
                    <a:off x="687938" y="4179073"/>
                    <a:ext cx="1395587" cy="840661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9" name="Rechteck 168"/>
                  <p:cNvSpPr/>
                  <p:nvPr/>
                </p:nvSpPr>
                <p:spPr>
                  <a:xfrm>
                    <a:off x="687938" y="5019734"/>
                    <a:ext cx="1395587" cy="785644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0" name="Rechteck 169"/>
                  <p:cNvSpPr/>
                  <p:nvPr/>
                </p:nvSpPr>
                <p:spPr>
                  <a:xfrm>
                    <a:off x="3488607" y="3370217"/>
                    <a:ext cx="1958604" cy="805720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1" name="Rechteck 170"/>
                  <p:cNvSpPr/>
                  <p:nvPr/>
                </p:nvSpPr>
                <p:spPr>
                  <a:xfrm>
                    <a:off x="6930792" y="4175937"/>
                    <a:ext cx="1524385" cy="845289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2" name="Rechteck 171"/>
                  <p:cNvSpPr/>
                  <p:nvPr/>
                </p:nvSpPr>
                <p:spPr>
                  <a:xfrm>
                    <a:off x="6927790" y="5021226"/>
                    <a:ext cx="1532652" cy="784151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3" name="Rechteck 172"/>
                  <p:cNvSpPr/>
                  <p:nvPr/>
                </p:nvSpPr>
                <p:spPr>
                  <a:xfrm>
                    <a:off x="3493905" y="5021226"/>
                    <a:ext cx="1953306" cy="784151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85" name="Rechteck 184"/>
                <p:cNvSpPr/>
                <p:nvPr/>
              </p:nvSpPr>
              <p:spPr>
                <a:xfrm>
                  <a:off x="662907" y="2805863"/>
                  <a:ext cx="1414972" cy="773862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94" name="Rechteck 193"/>
            <p:cNvSpPr/>
            <p:nvPr/>
          </p:nvSpPr>
          <p:spPr>
            <a:xfrm>
              <a:off x="3488259" y="4385424"/>
              <a:ext cx="1958604" cy="84215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0" name="Gruppierung 13"/>
          <p:cNvGrpSpPr/>
          <p:nvPr/>
        </p:nvGrpSpPr>
        <p:grpSpPr>
          <a:xfrm>
            <a:off x="3464889" y="176346"/>
            <a:ext cx="5614510" cy="2331484"/>
            <a:chOff x="3469771" y="180922"/>
            <a:chExt cx="5614510" cy="2331484"/>
          </a:xfrm>
        </p:grpSpPr>
        <p:sp>
          <p:nvSpPr>
            <p:cNvPr id="191" name="Abgerundete rechteckige Legende 190"/>
            <p:cNvSpPr/>
            <p:nvPr/>
          </p:nvSpPr>
          <p:spPr>
            <a:xfrm>
              <a:off x="3469771" y="218652"/>
              <a:ext cx="5461146" cy="2293754"/>
            </a:xfrm>
            <a:prstGeom prst="wedgeRoundRectCallout">
              <a:avLst>
                <a:gd name="adj1" fmla="val -80541"/>
                <a:gd name="adj2" fmla="val -2803"/>
                <a:gd name="adj3" fmla="val 16667"/>
              </a:avLst>
            </a:prstGeom>
            <a:solidFill>
              <a:schemeClr val="bg1">
                <a:alpha val="8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4001329" y="180922"/>
              <a:ext cx="50829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Deutsches Recht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Deutsches und Europäisches Recht und Rechtspraxis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Deutsch-Französisches Rechtsstudium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Deutsch-Polnisches Rechtsstudium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Europäisches Recht und Rechtsvergleich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Rechtsvergleichende Studien zum deutschen, europäischen und chinesischen Recht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Immaterialgüterrecht und Medienrecht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Transnational </a:t>
              </a:r>
              <a:r>
                <a:rPr lang="de-DE" sz="1600" dirty="0" err="1" smtClean="0"/>
                <a:t>Criminal</a:t>
              </a:r>
              <a:r>
                <a:rPr lang="de-DE" sz="1600" dirty="0" smtClean="0"/>
                <a:t> Justice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Crime </a:t>
              </a:r>
              <a:r>
                <a:rPr lang="de-DE" sz="1600" dirty="0" err="1" smtClean="0"/>
                <a:t>Prevention</a:t>
              </a:r>
              <a:endParaRPr lang="de-DE" sz="1600" dirty="0" smtClean="0"/>
            </a:p>
          </p:txBody>
        </p:sp>
        <p:sp>
          <p:nvSpPr>
            <p:cNvPr id="193" name="Textfeld 192"/>
            <p:cNvSpPr txBox="1"/>
            <p:nvPr/>
          </p:nvSpPr>
          <p:spPr>
            <a:xfrm>
              <a:off x="3656354" y="344231"/>
              <a:ext cx="461665" cy="19694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Juristische Fakultät </a:t>
              </a:r>
              <a:endParaRPr lang="de-DE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5" name="Gruppierung 257"/>
          <p:cNvGrpSpPr/>
          <p:nvPr/>
        </p:nvGrpSpPr>
        <p:grpSpPr>
          <a:xfrm>
            <a:off x="3463281" y="2438300"/>
            <a:ext cx="5611237" cy="1969425"/>
            <a:chOff x="3468164" y="2452711"/>
            <a:chExt cx="5611237" cy="1969425"/>
          </a:xfrm>
        </p:grpSpPr>
        <p:sp>
          <p:nvSpPr>
            <p:cNvPr id="196" name="Abgerundete rechteckige Legende 195"/>
            <p:cNvSpPr/>
            <p:nvPr/>
          </p:nvSpPr>
          <p:spPr>
            <a:xfrm>
              <a:off x="3469772" y="2584800"/>
              <a:ext cx="5461145" cy="1738800"/>
            </a:xfrm>
            <a:prstGeom prst="wedgeRoundRectCallout">
              <a:avLst>
                <a:gd name="adj1" fmla="val -55518"/>
                <a:gd name="adj2" fmla="val -51525"/>
                <a:gd name="adj3" fmla="val 16667"/>
              </a:avLst>
            </a:prstGeom>
            <a:solidFill>
              <a:schemeClr val="bg1">
                <a:alpha val="8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7" name="Textfeld 196"/>
            <p:cNvSpPr txBox="1"/>
            <p:nvPr/>
          </p:nvSpPr>
          <p:spPr>
            <a:xfrm>
              <a:off x="3996449" y="2507718"/>
              <a:ext cx="50829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Euromasters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Europawissenschaften / European Studies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European </a:t>
              </a:r>
              <a:r>
                <a:rPr lang="de-DE" sz="1600" dirty="0" err="1" smtClean="0"/>
                <a:t>Governance</a:t>
              </a:r>
              <a:r>
                <a:rPr lang="de-DE" sz="1600" dirty="0"/>
                <a:t>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Administration (MEGA)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German </a:t>
              </a:r>
              <a:r>
                <a:rPr lang="de-DE" sz="1600" dirty="0" err="1" smtClean="0"/>
                <a:t>Turkish</a:t>
              </a:r>
              <a:r>
                <a:rPr lang="de-DE" sz="1600" dirty="0" smtClean="0"/>
                <a:t> Master (</a:t>
              </a:r>
              <a:r>
                <a:rPr lang="de-DE" sz="1600" dirty="0" err="1" smtClean="0"/>
                <a:t>GeTMA</a:t>
              </a:r>
              <a:r>
                <a:rPr lang="de-DE" sz="1600" dirty="0" smtClean="0"/>
                <a:t>)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Internationale Beziehungen (MAIB)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Research Training Programme in </a:t>
              </a:r>
              <a:r>
                <a:rPr lang="de-DE" sz="1600" dirty="0" err="1" smtClean="0"/>
                <a:t>Social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Sciences</a:t>
              </a:r>
              <a:endParaRPr lang="de-DE" sz="1600" dirty="0" smtClean="0"/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err="1" smtClean="0"/>
                <a:t>Transatlantic</a:t>
              </a:r>
              <a:r>
                <a:rPr lang="de-DE" sz="1600" dirty="0" smtClean="0"/>
                <a:t> Master</a:t>
              </a:r>
            </a:p>
          </p:txBody>
        </p:sp>
        <p:sp>
          <p:nvSpPr>
            <p:cNvPr id="198" name="Textfeld 197"/>
            <p:cNvSpPr txBox="1"/>
            <p:nvPr/>
          </p:nvSpPr>
          <p:spPr>
            <a:xfrm>
              <a:off x="3468164" y="2452711"/>
              <a:ext cx="738664" cy="19694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Institut f. Sozial-wissenschaften</a:t>
              </a:r>
              <a:endParaRPr lang="de-DE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9" name="Gruppierung 15"/>
          <p:cNvGrpSpPr/>
          <p:nvPr/>
        </p:nvGrpSpPr>
        <p:grpSpPr>
          <a:xfrm>
            <a:off x="3460010" y="4382289"/>
            <a:ext cx="5614508" cy="2400723"/>
            <a:chOff x="3469772" y="4404086"/>
            <a:chExt cx="5614508" cy="2400723"/>
          </a:xfrm>
        </p:grpSpPr>
        <p:sp>
          <p:nvSpPr>
            <p:cNvPr id="200" name="Abgerundete rechteckige Legende 199"/>
            <p:cNvSpPr/>
            <p:nvPr/>
          </p:nvSpPr>
          <p:spPr>
            <a:xfrm>
              <a:off x="3469772" y="4404086"/>
              <a:ext cx="5461145" cy="2361233"/>
            </a:xfrm>
            <a:prstGeom prst="wedgeRoundRectCallout">
              <a:avLst>
                <a:gd name="adj1" fmla="val -85328"/>
                <a:gd name="adj2" fmla="val -61859"/>
                <a:gd name="adj3" fmla="val 16667"/>
              </a:avLst>
            </a:prstGeom>
            <a:solidFill>
              <a:schemeClr val="bg1">
                <a:alpha val="8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4001328" y="4456995"/>
              <a:ext cx="50829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Agrarökonomik / </a:t>
              </a:r>
              <a:r>
                <a:rPr lang="de-DE" sz="1600" dirty="0" err="1" smtClean="0"/>
                <a:t>Agricultural</a:t>
              </a:r>
              <a:r>
                <a:rPr lang="de-DE" sz="1600" dirty="0" smtClean="0"/>
                <a:t> Economics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Arid Land Studies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err="1" smtClean="0"/>
                <a:t>Biodiversity</a:t>
              </a:r>
              <a:r>
                <a:rPr lang="de-DE" sz="1600" dirty="0" smtClean="0"/>
                <a:t> Management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Research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err="1" smtClean="0"/>
                <a:t>Fishery</a:t>
              </a:r>
              <a:r>
                <a:rPr lang="de-DE" sz="1600" dirty="0" smtClean="0"/>
                <a:t> Science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Aquaculture</a:t>
              </a:r>
              <a:endParaRPr lang="de-DE" sz="1600" dirty="0" smtClean="0"/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err="1" smtClean="0"/>
                <a:t>Horticultural</a:t>
              </a:r>
              <a:r>
                <a:rPr lang="de-DE" sz="1600" dirty="0" smtClean="0"/>
                <a:t> Science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err="1" smtClean="0"/>
                <a:t>Postgraduate</a:t>
              </a:r>
              <a:r>
                <a:rPr lang="de-DE" sz="1600" dirty="0" smtClean="0"/>
                <a:t> Training Programme in International Development </a:t>
              </a:r>
              <a:r>
                <a:rPr lang="de-DE" sz="1600" dirty="0" err="1" smtClean="0"/>
                <a:t>Cooperation</a:t>
              </a:r>
              <a:endParaRPr lang="de-DE" sz="1600" dirty="0" smtClean="0"/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Integrated Natural </a:t>
              </a:r>
              <a:r>
                <a:rPr lang="de-DE" sz="1600" dirty="0" err="1" smtClean="0"/>
                <a:t>Resource</a:t>
              </a:r>
              <a:r>
                <a:rPr lang="de-DE" sz="1600" dirty="0" smtClean="0"/>
                <a:t> Management</a:t>
              </a:r>
            </a:p>
            <a:p>
              <a:pPr marL="285750" indent="-195263">
                <a:buSzPct val="89000"/>
                <a:buFont typeface="Arial"/>
                <a:buChar char="•"/>
              </a:pPr>
              <a:r>
                <a:rPr lang="de-DE" sz="1600" dirty="0" smtClean="0"/>
                <a:t>Rural Development</a:t>
              </a:r>
            </a:p>
          </p:txBody>
        </p:sp>
        <p:sp>
          <p:nvSpPr>
            <p:cNvPr id="202" name="Textfeld 201"/>
            <p:cNvSpPr txBox="1"/>
            <p:nvPr/>
          </p:nvSpPr>
          <p:spPr>
            <a:xfrm>
              <a:off x="3492722" y="4419575"/>
              <a:ext cx="738664" cy="23852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Thaer</a:t>
              </a:r>
              <a:r>
                <a:rPr lang="de-D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-Institut f. Agrar- &amp; </a:t>
              </a:r>
              <a:r>
                <a:rPr lang="de-DE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Gartenbauwissensch</a:t>
              </a:r>
              <a:r>
                <a:rPr lang="de-D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de-DE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5" name="Rechteck 204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Von den </a:t>
            </a:r>
            <a:r>
              <a:rPr lang="de-DE" b="1" dirty="0" smtClean="0">
                <a:solidFill>
                  <a:schemeClr val="tx2"/>
                </a:solidFill>
              </a:rPr>
              <a:t>39 int. Studiengänge </a:t>
            </a:r>
            <a:r>
              <a:rPr lang="de-DE" b="1" dirty="0">
                <a:solidFill>
                  <a:schemeClr val="tx2"/>
                </a:solidFill>
              </a:rPr>
              <a:t>der HU sind 23 auffällig in drei Clustern </a:t>
            </a:r>
            <a:r>
              <a:rPr lang="de-DE" b="1" dirty="0" smtClean="0">
                <a:solidFill>
                  <a:schemeClr val="tx2"/>
                </a:solidFill>
              </a:rPr>
              <a:t>konzentriert. 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19 von 32 Instituten haben keinen int. Studiengang.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70568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rgbClr val="A6A6A6"/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rgbClr val="A6A6A6"/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smtClean="0">
                          <a:solidFill>
                            <a:srgbClr val="A6A6A6"/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rgbClr val="A6A6A6"/>
                          </a:solidFill>
                          <a:effectLst/>
                          <a:latin typeface="+mn-lt"/>
                        </a:rPr>
                        <a:t>Germanistische Institute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rgbClr val="A6A6A6"/>
                          </a:solidFill>
                        </a:rPr>
                        <a:t>Chemie</a:t>
                      </a:r>
                      <a:endParaRPr lang="de-DE" sz="1550" dirty="0" smtClean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rgbClr val="A6A6A6"/>
                          </a:solidFill>
                        </a:rPr>
                        <a:t>Informatik</a:t>
                      </a:r>
                      <a:endParaRPr lang="de-DE" sz="1550" dirty="0" smtClean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smtClean="0">
                          <a:solidFill>
                            <a:srgbClr val="A6A6A6"/>
                          </a:solidFill>
                        </a:rPr>
                        <a:t>Slawistik</a:t>
                      </a:r>
                      <a:endParaRPr lang="de-DE" sz="1550" dirty="0" smtClean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rgbClr val="A6A6A6"/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rgbClr val="A6A6A6"/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rgbClr val="A6A6A6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rgbClr val="A6A6A6"/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6" name="Gruppierung 225"/>
          <p:cNvGrpSpPr/>
          <p:nvPr/>
        </p:nvGrpSpPr>
        <p:grpSpPr>
          <a:xfrm>
            <a:off x="120274" y="2001116"/>
            <a:ext cx="8897320" cy="4744627"/>
            <a:chOff x="120274" y="2001116"/>
            <a:chExt cx="8897320" cy="4744627"/>
          </a:xfrm>
        </p:grpSpPr>
        <p:sp>
          <p:nvSpPr>
            <p:cNvPr id="222" name="Rechteck 221"/>
            <p:cNvSpPr/>
            <p:nvPr/>
          </p:nvSpPr>
          <p:spPr>
            <a:xfrm>
              <a:off x="2090622" y="2001116"/>
              <a:ext cx="1392338" cy="799591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4444" y="6008790"/>
              <a:ext cx="4443150" cy="387275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1" name="Gruppieren 210"/>
            <p:cNvGrpSpPr/>
            <p:nvPr/>
          </p:nvGrpSpPr>
          <p:grpSpPr>
            <a:xfrm>
              <a:off x="120274" y="3581823"/>
              <a:ext cx="6806496" cy="3163920"/>
              <a:chOff x="120274" y="3581823"/>
              <a:chExt cx="6806496" cy="3163920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120274" y="3581823"/>
                <a:ext cx="6806496" cy="2818338"/>
                <a:chOff x="120274" y="3581823"/>
                <a:chExt cx="6806496" cy="2818338"/>
              </a:xfrm>
            </p:grpSpPr>
            <p:sp>
              <p:nvSpPr>
                <p:cNvPr id="204" name="Rechteck 203"/>
                <p:cNvSpPr/>
                <p:nvPr/>
              </p:nvSpPr>
              <p:spPr>
                <a:xfrm>
                  <a:off x="682292" y="3581823"/>
                  <a:ext cx="1392338" cy="799591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5" name="Rechteck 204"/>
                <p:cNvSpPr/>
                <p:nvPr/>
              </p:nvSpPr>
              <p:spPr>
                <a:xfrm>
                  <a:off x="120274" y="6012886"/>
                  <a:ext cx="4443150" cy="387275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8" name="Rechteck 207"/>
                <p:cNvSpPr/>
                <p:nvPr/>
              </p:nvSpPr>
              <p:spPr>
                <a:xfrm>
                  <a:off x="5448207" y="4381415"/>
                  <a:ext cx="1478563" cy="843438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09" name="Rechteck 208"/>
              <p:cNvSpPr/>
              <p:nvPr/>
            </p:nvSpPr>
            <p:spPr>
              <a:xfrm>
                <a:off x="171293" y="6571877"/>
                <a:ext cx="155840" cy="101512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Textfeld 209"/>
              <p:cNvSpPr txBox="1"/>
              <p:nvPr/>
            </p:nvSpPr>
            <p:spPr>
              <a:xfrm>
                <a:off x="277994" y="6499522"/>
                <a:ext cx="33767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Anteil Studierender in int. Studiengängen über 15 %</a:t>
                </a:r>
                <a:endParaRPr lang="de-DE" sz="1000" dirty="0"/>
              </a:p>
            </p:txBody>
          </p:sp>
        </p:grpSp>
      </p:grpSp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152" y="226653"/>
            <a:ext cx="78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Anteil Studierender in internationalen Studiengängen an der </a:t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Gesamtzahl der Studierenden,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WiSe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2014/15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0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8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0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7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59" name="Textfeld 58"/>
              <p:cNvSpPr txBox="1"/>
              <p:nvPr/>
            </p:nvSpPr>
            <p:spPr>
              <a:xfrm>
                <a:off x="4489154" y="4549116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6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52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46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32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40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41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34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35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2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24128" y="986616"/>
            <a:ext cx="8227667" cy="5410583"/>
            <a:chOff x="224128" y="986616"/>
            <a:chExt cx="8227667" cy="5410583"/>
          </a:xfrm>
        </p:grpSpPr>
        <p:sp>
          <p:nvSpPr>
            <p:cNvPr id="2" name="Textfeld 1"/>
            <p:cNvSpPr txBox="1"/>
            <p:nvPr/>
          </p:nvSpPr>
          <p:spPr>
            <a:xfrm>
              <a:off x="907068" y="986616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4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017301" y="2007365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5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1052438" y="369794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16 %</a:t>
              </a:r>
              <a:endParaRPr lang="de-DE" b="1" dirty="0"/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494615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2466563" y="194342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16 %</a:t>
              </a:r>
              <a:endParaRPr lang="de-DE" b="1" dirty="0"/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4222377" y="1139016"/>
              <a:ext cx="681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11 %</a:t>
              </a:r>
              <a:endParaRPr lang="de-DE" b="1" dirty="0"/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5873932" y="433068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18 %</a:t>
              </a:r>
              <a:endParaRPr lang="de-DE" b="1" dirty="0"/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5864806" y="517633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7402718" y="3708467"/>
              <a:ext cx="5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7770005" y="602786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24128" y="6021383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22 %</a:t>
              </a:r>
              <a:endParaRPr lang="de-DE" b="1" dirty="0"/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7496533" y="272582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20272" y="900119"/>
            <a:ext cx="8310158" cy="5976281"/>
            <a:chOff x="120272" y="900119"/>
            <a:chExt cx="8310158" cy="5976281"/>
          </a:xfrm>
        </p:grpSpPr>
        <p:grpSp>
          <p:nvGrpSpPr>
            <p:cNvPr id="225" name="Gruppierung 224"/>
            <p:cNvGrpSpPr/>
            <p:nvPr/>
          </p:nvGrpSpPr>
          <p:grpSpPr>
            <a:xfrm>
              <a:off x="120272" y="900119"/>
              <a:ext cx="8310158" cy="5916990"/>
              <a:chOff x="120272" y="900119"/>
              <a:chExt cx="8310158" cy="5916990"/>
            </a:xfrm>
          </p:grpSpPr>
          <p:sp>
            <p:nvSpPr>
              <p:cNvPr id="219" name="Rechteck 218"/>
              <p:cNvSpPr/>
              <p:nvPr/>
            </p:nvSpPr>
            <p:spPr>
              <a:xfrm>
                <a:off x="662907" y="2007365"/>
                <a:ext cx="1414972" cy="79709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12" name="Gruppieren 211"/>
              <p:cNvGrpSpPr/>
              <p:nvPr/>
            </p:nvGrpSpPr>
            <p:grpSpPr>
              <a:xfrm>
                <a:off x="120272" y="900119"/>
                <a:ext cx="8310158" cy="5916990"/>
                <a:chOff x="120272" y="900119"/>
                <a:chExt cx="8310158" cy="5916990"/>
              </a:xfrm>
            </p:grpSpPr>
            <p:grpSp>
              <p:nvGrpSpPr>
                <p:cNvPr id="183" name="Gruppieren 182"/>
                <p:cNvGrpSpPr/>
                <p:nvPr/>
              </p:nvGrpSpPr>
              <p:grpSpPr>
                <a:xfrm>
                  <a:off x="120272" y="900119"/>
                  <a:ext cx="8310158" cy="5112766"/>
                  <a:chOff x="120272" y="904130"/>
                  <a:chExt cx="8310158" cy="5112766"/>
                </a:xfrm>
              </p:grpSpPr>
              <p:sp>
                <p:nvSpPr>
                  <p:cNvPr id="185" name="Rechteck 184"/>
                  <p:cNvSpPr/>
                  <p:nvPr/>
                </p:nvSpPr>
                <p:spPr>
                  <a:xfrm>
                    <a:off x="5448207" y="5228864"/>
                    <a:ext cx="1486752" cy="782866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184" name="Gruppieren 183"/>
                  <p:cNvGrpSpPr/>
                  <p:nvPr/>
                </p:nvGrpSpPr>
                <p:grpSpPr>
                  <a:xfrm>
                    <a:off x="120272" y="904130"/>
                    <a:ext cx="8310158" cy="5112766"/>
                    <a:chOff x="125918" y="697778"/>
                    <a:chExt cx="8310158" cy="5112766"/>
                  </a:xfrm>
                </p:grpSpPr>
                <p:sp>
                  <p:nvSpPr>
                    <p:cNvPr id="186" name="Rechteck 185"/>
                    <p:cNvSpPr/>
                    <p:nvPr/>
                  </p:nvSpPr>
                  <p:spPr>
                    <a:xfrm>
                      <a:off x="125918" y="697778"/>
                      <a:ext cx="1954357" cy="1104895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6" name="Rechteck 195"/>
                    <p:cNvSpPr/>
                    <p:nvPr/>
                  </p:nvSpPr>
                  <p:spPr>
                    <a:xfrm>
                      <a:off x="6940605" y="2591871"/>
                      <a:ext cx="1482635" cy="787969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197" name="Rechteck 196"/>
                    <p:cNvSpPr/>
                    <p:nvPr/>
                  </p:nvSpPr>
                  <p:spPr>
                    <a:xfrm>
                      <a:off x="2083525" y="5022511"/>
                      <a:ext cx="1405081" cy="788033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00" name="Rechteck 199"/>
                    <p:cNvSpPr/>
                    <p:nvPr/>
                  </p:nvSpPr>
                  <p:spPr>
                    <a:xfrm>
                      <a:off x="6932416" y="3390256"/>
                      <a:ext cx="1503660" cy="796097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  <p:sp>
              <p:nvSpPr>
                <p:cNvPr id="181" name="Rechteck 180"/>
                <p:cNvSpPr/>
                <p:nvPr/>
              </p:nvSpPr>
              <p:spPr>
                <a:xfrm>
                  <a:off x="171293" y="6715615"/>
                  <a:ext cx="155840" cy="101494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24" name="Textfeld 223"/>
            <p:cNvSpPr txBox="1"/>
            <p:nvPr/>
          </p:nvSpPr>
          <p:spPr>
            <a:xfrm>
              <a:off x="277992" y="6630179"/>
              <a:ext cx="33767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Anteil Studierender in int. Studiengängen ≤ 5 %</a:t>
              </a:r>
              <a:endParaRPr lang="de-DE" sz="1000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8990112" y="3194724"/>
            <a:ext cx="153888" cy="32067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Studierendenstatistik der Humboldt-Universität </a:t>
            </a:r>
            <a:endParaRPr lang="de-DE" sz="1000" dirty="0"/>
          </a:p>
        </p:txBody>
      </p:sp>
      <p:sp>
        <p:nvSpPr>
          <p:cNvPr id="182" name="Rechteck 181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Nur eine Minderheit von </a:t>
            </a:r>
            <a:r>
              <a:rPr lang="de-DE" b="1" dirty="0" smtClean="0">
                <a:solidFill>
                  <a:schemeClr val="tx2"/>
                </a:solidFill>
              </a:rPr>
              <a:t>&lt;6% </a:t>
            </a:r>
            <a:r>
              <a:rPr lang="de-DE" b="1" dirty="0">
                <a:solidFill>
                  <a:schemeClr val="tx2"/>
                </a:solidFill>
              </a:rPr>
              <a:t>der Studierenden ist in den </a:t>
            </a:r>
            <a:r>
              <a:rPr lang="de-DE" b="1" dirty="0" smtClean="0">
                <a:solidFill>
                  <a:schemeClr val="tx2"/>
                </a:solidFill>
              </a:rPr>
              <a:t>int. Studiengängen immatrikuliert.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Es gibt eine kritische Masse in fünf Fächern.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54275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Germanistische</a:t>
                      </a: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Institute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uppieren 24"/>
          <p:cNvGrpSpPr/>
          <p:nvPr/>
        </p:nvGrpSpPr>
        <p:grpSpPr>
          <a:xfrm>
            <a:off x="120274" y="1192138"/>
            <a:ext cx="8286560" cy="5553605"/>
            <a:chOff x="120274" y="1192138"/>
            <a:chExt cx="8286560" cy="5553605"/>
          </a:xfrm>
        </p:grpSpPr>
        <p:sp>
          <p:nvSpPr>
            <p:cNvPr id="214" name="Rechteck 213"/>
            <p:cNvSpPr/>
            <p:nvPr/>
          </p:nvSpPr>
          <p:spPr>
            <a:xfrm>
              <a:off x="5439289" y="2801849"/>
              <a:ext cx="1478563" cy="78033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3489602" y="2005013"/>
              <a:ext cx="1949687" cy="796835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2083539" y="2007365"/>
              <a:ext cx="1406063" cy="796835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682292" y="2005013"/>
              <a:ext cx="1387668" cy="796835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3478871" y="1192138"/>
              <a:ext cx="1949687" cy="796835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1" name="Gruppieren 210"/>
            <p:cNvGrpSpPr/>
            <p:nvPr/>
          </p:nvGrpSpPr>
          <p:grpSpPr>
            <a:xfrm>
              <a:off x="120274" y="3581823"/>
              <a:ext cx="8286560" cy="3163920"/>
              <a:chOff x="120274" y="3581823"/>
              <a:chExt cx="8286560" cy="3163920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120274" y="3581823"/>
                <a:ext cx="8286560" cy="2818338"/>
                <a:chOff x="120274" y="3581823"/>
                <a:chExt cx="8286560" cy="2818338"/>
              </a:xfrm>
            </p:grpSpPr>
            <p:sp>
              <p:nvSpPr>
                <p:cNvPr id="204" name="Rechteck 203"/>
                <p:cNvSpPr/>
                <p:nvPr/>
              </p:nvSpPr>
              <p:spPr>
                <a:xfrm>
                  <a:off x="682292" y="3581823"/>
                  <a:ext cx="1392338" cy="799591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5" name="Rechteck 204"/>
                <p:cNvSpPr/>
                <p:nvPr/>
              </p:nvSpPr>
              <p:spPr>
                <a:xfrm>
                  <a:off x="120274" y="6012886"/>
                  <a:ext cx="4443150" cy="387275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hteck 205"/>
                <p:cNvSpPr/>
                <p:nvPr/>
              </p:nvSpPr>
              <p:spPr>
                <a:xfrm>
                  <a:off x="3482962" y="3602257"/>
                  <a:ext cx="1965245" cy="1622596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8" name="Rechteck 207"/>
                <p:cNvSpPr/>
                <p:nvPr/>
              </p:nvSpPr>
              <p:spPr>
                <a:xfrm>
                  <a:off x="5448207" y="4381415"/>
                  <a:ext cx="1478563" cy="843438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Rechteck 206"/>
                <p:cNvSpPr/>
                <p:nvPr/>
              </p:nvSpPr>
              <p:spPr>
                <a:xfrm>
                  <a:off x="6924200" y="4396016"/>
                  <a:ext cx="1482634" cy="828837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09" name="Rechteck 208"/>
              <p:cNvSpPr/>
              <p:nvPr/>
            </p:nvSpPr>
            <p:spPr>
              <a:xfrm>
                <a:off x="171293" y="6571877"/>
                <a:ext cx="155840" cy="101512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Textfeld 209"/>
              <p:cNvSpPr txBox="1"/>
              <p:nvPr/>
            </p:nvSpPr>
            <p:spPr>
              <a:xfrm>
                <a:off x="277994" y="6499522"/>
                <a:ext cx="27893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Anteil ausländischer Studierender über 20 %</a:t>
                </a:r>
                <a:endParaRPr lang="de-DE" sz="1000" dirty="0"/>
              </a:p>
            </p:txBody>
          </p:sp>
        </p:grpSp>
      </p:grpSp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152" y="253788"/>
            <a:ext cx="78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Anteile ausländischer Studierender an der Gesamtzahl der Studierenden,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WiSe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2014/15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0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8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0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7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6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52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46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32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40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41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34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35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2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71293" y="1192138"/>
            <a:ext cx="8831666" cy="5691957"/>
            <a:chOff x="171293" y="1192138"/>
            <a:chExt cx="8831666" cy="5691957"/>
          </a:xfrm>
        </p:grpSpPr>
        <p:sp>
          <p:nvSpPr>
            <p:cNvPr id="218" name="Rechteck 217"/>
            <p:cNvSpPr/>
            <p:nvPr/>
          </p:nvSpPr>
          <p:spPr>
            <a:xfrm>
              <a:off x="4574444" y="6007719"/>
              <a:ext cx="4428515" cy="39244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2" name="Gruppieren 211"/>
            <p:cNvGrpSpPr/>
            <p:nvPr/>
          </p:nvGrpSpPr>
          <p:grpSpPr>
            <a:xfrm>
              <a:off x="171293" y="1192138"/>
              <a:ext cx="8831666" cy="5691957"/>
              <a:chOff x="171293" y="1192138"/>
              <a:chExt cx="8831666" cy="5691957"/>
            </a:xfrm>
          </p:grpSpPr>
          <p:grpSp>
            <p:nvGrpSpPr>
              <p:cNvPr id="184" name="Gruppieren 183"/>
              <p:cNvGrpSpPr/>
              <p:nvPr/>
            </p:nvGrpSpPr>
            <p:grpSpPr>
              <a:xfrm>
                <a:off x="682292" y="1192138"/>
                <a:ext cx="8320667" cy="4815581"/>
                <a:chOff x="687938" y="989797"/>
                <a:chExt cx="8320667" cy="4815581"/>
              </a:xfrm>
            </p:grpSpPr>
            <p:sp>
              <p:nvSpPr>
                <p:cNvPr id="187" name="Rechteck 186"/>
                <p:cNvSpPr/>
                <p:nvPr/>
              </p:nvSpPr>
              <p:spPr>
                <a:xfrm>
                  <a:off x="5447212" y="989797"/>
                  <a:ext cx="1482634" cy="812877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Rechteck 188"/>
                <p:cNvSpPr/>
                <p:nvPr/>
              </p:nvSpPr>
              <p:spPr>
                <a:xfrm>
                  <a:off x="6923498" y="1802673"/>
                  <a:ext cx="2085107" cy="792535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3" name="Rechteck 192"/>
                <p:cNvSpPr/>
                <p:nvPr/>
              </p:nvSpPr>
              <p:spPr>
                <a:xfrm>
                  <a:off x="2083525" y="2599508"/>
                  <a:ext cx="1400992" cy="780331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Rechteck 195"/>
                <p:cNvSpPr/>
                <p:nvPr/>
              </p:nvSpPr>
              <p:spPr>
                <a:xfrm>
                  <a:off x="6932416" y="3379840"/>
                  <a:ext cx="1482635" cy="805720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7" name="Rechteck 196"/>
                <p:cNvSpPr/>
                <p:nvPr/>
              </p:nvSpPr>
              <p:spPr>
                <a:xfrm>
                  <a:off x="2083525" y="3399916"/>
                  <a:ext cx="1405081" cy="793759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9" name="Rechteck 198"/>
                <p:cNvSpPr/>
                <p:nvPr/>
              </p:nvSpPr>
              <p:spPr>
                <a:xfrm>
                  <a:off x="687938" y="5019734"/>
                  <a:ext cx="1395587" cy="785644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1" name="Rechteck 180"/>
              <p:cNvSpPr/>
              <p:nvPr/>
            </p:nvSpPr>
            <p:spPr>
              <a:xfrm>
                <a:off x="171293" y="6715615"/>
                <a:ext cx="155840" cy="101494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277640" y="6637874"/>
                <a:ext cx="25699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Anteil ausländischer Studierender unter 10 %</a:t>
                </a:r>
                <a:endParaRPr lang="de-DE" sz="1000" dirty="0"/>
              </a:p>
            </p:txBody>
          </p:sp>
        </p:grpSp>
      </p:grpSp>
      <p:grpSp>
        <p:nvGrpSpPr>
          <p:cNvPr id="5" name="Gruppieren 4"/>
          <p:cNvGrpSpPr/>
          <p:nvPr/>
        </p:nvGrpSpPr>
        <p:grpSpPr>
          <a:xfrm>
            <a:off x="224128" y="986616"/>
            <a:ext cx="8227667" cy="5410583"/>
            <a:chOff x="224128" y="986616"/>
            <a:chExt cx="8227667" cy="5410583"/>
          </a:xfrm>
        </p:grpSpPr>
        <p:sp>
          <p:nvSpPr>
            <p:cNvPr id="2" name="Textfeld 1"/>
            <p:cNvSpPr txBox="1"/>
            <p:nvPr/>
          </p:nvSpPr>
          <p:spPr>
            <a:xfrm>
              <a:off x="820549" y="986616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007053" y="2007365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23 %</a:t>
              </a:r>
              <a:endParaRPr lang="de-DE" b="1" dirty="0"/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024760" y="279421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1042190" y="369794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19 %</a:t>
              </a:r>
              <a:endParaRPr lang="de-DE" b="1" dirty="0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1118710" y="4422090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13 %</a:t>
              </a:r>
              <a:endParaRPr lang="de-DE" b="1" dirty="0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1118710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9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2436903" y="4422090"/>
              <a:ext cx="765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10 %</a:t>
              </a:r>
              <a:endParaRPr lang="de-DE" b="1" dirty="0"/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484367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2481349" y="3582181"/>
              <a:ext cx="5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9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2512188" y="2747399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6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4175609" y="273739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234988" y="1943421"/>
              <a:ext cx="658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23 %</a:t>
              </a:r>
              <a:endParaRPr lang="de-DE" b="1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2456315" y="194342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23 %</a:t>
              </a:r>
              <a:endParaRPr lang="de-DE" b="1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2484996" y="1171282"/>
              <a:ext cx="63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12 %</a:t>
              </a:r>
              <a:endParaRPr lang="de-DE" b="1" dirty="0"/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4212129" y="1139016"/>
              <a:ext cx="681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20 %</a:t>
              </a:r>
              <a:endParaRPr lang="de-DE" b="1" dirty="0"/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854558" y="1139016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9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5391891" y="2206269"/>
              <a:ext cx="783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18 %</a:t>
              </a:r>
              <a:endParaRPr lang="de-DE" b="1" dirty="0"/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7699296" y="1171282"/>
              <a:ext cx="750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17 %</a:t>
              </a:r>
              <a:endParaRPr lang="de-DE" b="1" dirty="0"/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7666029" y="1943421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4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7367390" y="4367469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35 %</a:t>
              </a:r>
              <a:endParaRPr lang="de-DE" b="1" dirty="0"/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5873932" y="433068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23 %</a:t>
              </a:r>
              <a:endParaRPr lang="de-DE" b="1" dirty="0"/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5854558" y="517633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16 %</a:t>
              </a:r>
              <a:endParaRPr lang="de-DE" b="1" dirty="0"/>
            </a:p>
          </p:txBody>
        </p:sp>
        <p:sp>
          <p:nvSpPr>
            <p:cNvPr id="170" name="Textfeld 169"/>
            <p:cNvSpPr txBox="1"/>
            <p:nvPr/>
          </p:nvSpPr>
          <p:spPr>
            <a:xfrm>
              <a:off x="7397761" y="515329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16 %</a:t>
              </a:r>
              <a:endParaRPr lang="de-DE" b="1" dirty="0"/>
            </a:p>
          </p:txBody>
        </p:sp>
        <p:sp>
          <p:nvSpPr>
            <p:cNvPr id="171" name="Textfeld 170"/>
            <p:cNvSpPr txBox="1"/>
            <p:nvPr/>
          </p:nvSpPr>
          <p:spPr>
            <a:xfrm>
              <a:off x="4088508" y="522485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12 %</a:t>
              </a:r>
              <a:endParaRPr lang="de-DE" b="1" dirty="0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4175609" y="3766847"/>
              <a:ext cx="893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21 %</a:t>
              </a:r>
              <a:endParaRPr lang="de-DE" b="1" dirty="0"/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7392470" y="3708467"/>
              <a:ext cx="79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10 %</a:t>
              </a:r>
              <a:endParaRPr lang="de-DE" b="1" dirty="0"/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7770005" y="602786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9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24128" y="6021383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28 %</a:t>
              </a:r>
              <a:endParaRPr lang="de-DE" b="1" dirty="0"/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5844310" y="279421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22 %</a:t>
              </a:r>
              <a:endParaRPr lang="de-DE" b="1" dirty="0"/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7486285" y="272582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14 %</a:t>
              </a:r>
              <a:endParaRPr lang="de-DE" b="1" dirty="0"/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5911252" y="3532665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18 %</a:t>
              </a:r>
              <a:endParaRPr lang="de-DE" b="1" dirty="0"/>
            </a:p>
          </p:txBody>
        </p:sp>
      </p:grpSp>
      <p:sp>
        <p:nvSpPr>
          <p:cNvPr id="220" name="Textfeld 219"/>
          <p:cNvSpPr txBox="1"/>
          <p:nvPr/>
        </p:nvSpPr>
        <p:spPr>
          <a:xfrm>
            <a:off x="8990112" y="3194724"/>
            <a:ext cx="153888" cy="32067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Studierendenstatistik der Humboldt-Universität </a:t>
            </a:r>
            <a:endParaRPr lang="de-DE" sz="1000" dirty="0"/>
          </a:p>
        </p:txBody>
      </p:sp>
      <p:sp>
        <p:nvSpPr>
          <p:cNvPr id="203" name="Rechteck 202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Hohe Anteile korrelieren </a:t>
            </a:r>
            <a:r>
              <a:rPr lang="de-DE" b="1" dirty="0">
                <a:solidFill>
                  <a:schemeClr val="tx2"/>
                </a:solidFill>
              </a:rPr>
              <a:t>nicht </a:t>
            </a:r>
            <a:r>
              <a:rPr lang="de-DE" b="1" dirty="0" smtClean="0">
                <a:solidFill>
                  <a:schemeClr val="tx2"/>
                </a:solidFill>
              </a:rPr>
              <a:t>mit </a:t>
            </a:r>
            <a:r>
              <a:rPr lang="de-DE" b="1" dirty="0">
                <a:solidFill>
                  <a:schemeClr val="tx2"/>
                </a:solidFill>
              </a:rPr>
              <a:t>dem Vorhandensein internationaler </a:t>
            </a:r>
            <a:r>
              <a:rPr lang="de-DE" b="1" dirty="0" smtClean="0">
                <a:solidFill>
                  <a:schemeClr val="tx2"/>
                </a:solidFill>
              </a:rPr>
              <a:t>Studiengänge.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Niedrige Anteile korrelieren mit </a:t>
            </a:r>
            <a:r>
              <a:rPr lang="de-DE" b="1" dirty="0">
                <a:solidFill>
                  <a:schemeClr val="tx2"/>
                </a:solidFill>
              </a:rPr>
              <a:t>der </a:t>
            </a:r>
            <a:r>
              <a:rPr lang="de-DE" b="1" dirty="0" smtClean="0">
                <a:solidFill>
                  <a:schemeClr val="tx2"/>
                </a:solidFill>
              </a:rPr>
              <a:t>Abwesenheit internationaler Studiengänge.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81798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Germanistische Institute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5" name="Gruppierung 224"/>
          <p:cNvGrpSpPr/>
          <p:nvPr/>
        </p:nvGrpSpPr>
        <p:grpSpPr>
          <a:xfrm>
            <a:off x="171293" y="1192983"/>
            <a:ext cx="8818819" cy="5552760"/>
            <a:chOff x="171293" y="1192983"/>
            <a:chExt cx="8818819" cy="5552760"/>
          </a:xfrm>
        </p:grpSpPr>
        <p:grpSp>
          <p:nvGrpSpPr>
            <p:cNvPr id="211" name="Gruppieren 210"/>
            <p:cNvGrpSpPr/>
            <p:nvPr/>
          </p:nvGrpSpPr>
          <p:grpSpPr>
            <a:xfrm>
              <a:off x="171293" y="3597090"/>
              <a:ext cx="5276915" cy="3148653"/>
              <a:chOff x="171293" y="3597090"/>
              <a:chExt cx="5276915" cy="3148653"/>
            </a:xfrm>
          </p:grpSpPr>
          <p:sp>
            <p:nvSpPr>
              <p:cNvPr id="207" name="Rechteck 206"/>
              <p:cNvSpPr/>
              <p:nvPr/>
            </p:nvSpPr>
            <p:spPr>
              <a:xfrm>
                <a:off x="3489602" y="3597090"/>
                <a:ext cx="1958606" cy="1627763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hteck 208"/>
              <p:cNvSpPr/>
              <p:nvPr/>
            </p:nvSpPr>
            <p:spPr>
              <a:xfrm>
                <a:off x="171293" y="6571877"/>
                <a:ext cx="155840" cy="101512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Textfeld 209"/>
              <p:cNvSpPr txBox="1"/>
              <p:nvPr/>
            </p:nvSpPr>
            <p:spPr>
              <a:xfrm>
                <a:off x="277994" y="6499522"/>
                <a:ext cx="27893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Anteil </a:t>
                </a:r>
                <a:r>
                  <a:rPr lang="de-DE" sz="1000" dirty="0" err="1" smtClean="0"/>
                  <a:t>Incomings</a:t>
                </a:r>
                <a:r>
                  <a:rPr lang="de-DE" sz="1000" dirty="0" smtClean="0"/>
                  <a:t> über 10 %</a:t>
                </a:r>
                <a:endParaRPr lang="de-DE" sz="1000" dirty="0"/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3478871" y="2005014"/>
              <a:ext cx="1969336" cy="78919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2082671" y="2012651"/>
              <a:ext cx="1396200" cy="78919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6926770" y="1192983"/>
              <a:ext cx="2063342" cy="814381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24128" y="986616"/>
            <a:ext cx="8227667" cy="5410583"/>
            <a:chOff x="224128" y="986616"/>
            <a:chExt cx="8227667" cy="5410583"/>
          </a:xfrm>
        </p:grpSpPr>
        <p:sp>
          <p:nvSpPr>
            <p:cNvPr id="2" name="Textfeld 1"/>
            <p:cNvSpPr txBox="1"/>
            <p:nvPr/>
          </p:nvSpPr>
          <p:spPr>
            <a:xfrm>
              <a:off x="830797" y="986616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4 %</a:t>
              </a:r>
              <a:endParaRPr lang="de-DE" b="1" dirty="0"/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017301" y="2007365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3 %</a:t>
              </a:r>
              <a:endParaRPr lang="de-DE" b="1" dirty="0"/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035008" y="279421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1 %</a:t>
              </a:r>
              <a:endParaRPr lang="de-DE" b="1" dirty="0"/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1052438" y="369794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4 %</a:t>
              </a:r>
              <a:endParaRPr lang="de-DE" b="1" dirty="0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1128958" y="4422090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1 %</a:t>
              </a:r>
              <a:endParaRPr lang="de-DE" b="1" dirty="0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1128958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2447151" y="4422090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1 %</a:t>
              </a:r>
              <a:endParaRPr lang="de-DE" b="1" dirty="0"/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494615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2491597" y="3582181"/>
              <a:ext cx="5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5 %</a:t>
              </a:r>
              <a:endParaRPr lang="de-DE" b="1" dirty="0"/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2522436" y="2747399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4185857" y="273739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8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245236" y="1943421"/>
              <a:ext cx="658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14 %</a:t>
              </a:r>
              <a:endParaRPr lang="de-DE" b="1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2466563" y="194342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2495244" y="1171282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3 %</a:t>
              </a:r>
              <a:endParaRPr lang="de-DE" b="1" dirty="0"/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4222377" y="1139016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955146" y="1139016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5402139" y="2206269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5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7709544" y="1171282"/>
              <a:ext cx="67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12 %</a:t>
              </a:r>
              <a:endParaRPr lang="de-DE" b="1" dirty="0"/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7676277" y="1943421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7446672" y="4367469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5956147" y="433068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8 %</a:t>
              </a:r>
              <a:endParaRPr lang="de-DE" b="1" dirty="0"/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5997553" y="517633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70" name="Textfeld 169"/>
            <p:cNvSpPr txBox="1"/>
            <p:nvPr/>
          </p:nvSpPr>
          <p:spPr>
            <a:xfrm>
              <a:off x="7462609" y="515329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3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1" name="Textfeld 170"/>
            <p:cNvSpPr txBox="1"/>
            <p:nvPr/>
          </p:nvSpPr>
          <p:spPr>
            <a:xfrm>
              <a:off x="4098756" y="522485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6 %</a:t>
              </a:r>
              <a:endParaRPr lang="de-DE" b="1" dirty="0"/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4184947" y="3815279"/>
              <a:ext cx="71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15 %</a:t>
              </a:r>
              <a:endParaRPr lang="de-DE" b="1" dirty="0"/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7402718" y="3708467"/>
              <a:ext cx="5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7770005" y="602786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24128" y="6021383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8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5854558" y="279421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6 %</a:t>
              </a:r>
              <a:endParaRPr lang="de-DE" b="1" dirty="0"/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7496533" y="272582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8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5921500" y="3532665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7 %</a:t>
              </a:r>
              <a:endParaRPr lang="de-DE" b="1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20272" y="900119"/>
            <a:ext cx="8882687" cy="5983976"/>
            <a:chOff x="120272" y="900119"/>
            <a:chExt cx="8882687" cy="5983976"/>
          </a:xfrm>
        </p:grpSpPr>
        <p:sp>
          <p:nvSpPr>
            <p:cNvPr id="221" name="Rechteck 220"/>
            <p:cNvSpPr/>
            <p:nvPr/>
          </p:nvSpPr>
          <p:spPr>
            <a:xfrm>
              <a:off x="4563424" y="6012886"/>
              <a:ext cx="4426688" cy="37783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6924200" y="5223734"/>
              <a:ext cx="1478561" cy="78803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6924200" y="4384193"/>
              <a:ext cx="1478561" cy="84066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120272" y="900119"/>
              <a:ext cx="8882687" cy="5983976"/>
              <a:chOff x="120272" y="900119"/>
              <a:chExt cx="8882687" cy="5983976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171293" y="1192138"/>
                <a:ext cx="8831666" cy="5691957"/>
                <a:chOff x="171293" y="1192138"/>
                <a:chExt cx="8831666" cy="5691957"/>
              </a:xfrm>
            </p:grpSpPr>
            <p:grpSp>
              <p:nvGrpSpPr>
                <p:cNvPr id="183" name="Gruppieren 182"/>
                <p:cNvGrpSpPr/>
                <p:nvPr/>
              </p:nvGrpSpPr>
              <p:grpSpPr>
                <a:xfrm>
                  <a:off x="682292" y="1192138"/>
                  <a:ext cx="8320667" cy="4820748"/>
                  <a:chOff x="682292" y="1196149"/>
                  <a:chExt cx="8320667" cy="4820748"/>
                </a:xfrm>
              </p:grpSpPr>
              <p:grpSp>
                <p:nvGrpSpPr>
                  <p:cNvPr id="184" name="Gruppieren 183"/>
                  <p:cNvGrpSpPr/>
                  <p:nvPr/>
                </p:nvGrpSpPr>
                <p:grpSpPr>
                  <a:xfrm>
                    <a:off x="682292" y="1196149"/>
                    <a:ext cx="8320667" cy="4820747"/>
                    <a:chOff x="687938" y="989797"/>
                    <a:chExt cx="8320667" cy="4820747"/>
                  </a:xfrm>
                </p:grpSpPr>
                <p:sp>
                  <p:nvSpPr>
                    <p:cNvPr id="186" name="Rechteck 185"/>
                    <p:cNvSpPr/>
                    <p:nvPr/>
                  </p:nvSpPr>
                  <p:spPr>
                    <a:xfrm>
                      <a:off x="2083525" y="989797"/>
                      <a:ext cx="1400992" cy="812877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7" name="Rechteck 186"/>
                    <p:cNvSpPr/>
                    <p:nvPr/>
                  </p:nvSpPr>
                  <p:spPr>
                    <a:xfrm>
                      <a:off x="5447212" y="989797"/>
                      <a:ext cx="1482634" cy="812877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8" name="Rechteck 187"/>
                    <p:cNvSpPr/>
                    <p:nvPr/>
                  </p:nvSpPr>
                  <p:spPr>
                    <a:xfrm>
                      <a:off x="3484517" y="990643"/>
                      <a:ext cx="1962695" cy="812031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9" name="Rechteck 188"/>
                    <p:cNvSpPr/>
                    <p:nvPr/>
                  </p:nvSpPr>
                  <p:spPr>
                    <a:xfrm>
                      <a:off x="6923498" y="1802673"/>
                      <a:ext cx="2085107" cy="792535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3" name="Rechteck 192"/>
                    <p:cNvSpPr/>
                    <p:nvPr/>
                  </p:nvSpPr>
                  <p:spPr>
                    <a:xfrm>
                      <a:off x="2083525" y="2599508"/>
                      <a:ext cx="1400992" cy="780331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6" name="Rechteck 195"/>
                    <p:cNvSpPr/>
                    <p:nvPr/>
                  </p:nvSpPr>
                  <p:spPr>
                    <a:xfrm>
                      <a:off x="6932416" y="3379840"/>
                      <a:ext cx="1482635" cy="805720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7" name="Rechteck 196"/>
                    <p:cNvSpPr/>
                    <p:nvPr/>
                  </p:nvSpPr>
                  <p:spPr>
                    <a:xfrm>
                      <a:off x="2083525" y="4179073"/>
                      <a:ext cx="1405081" cy="840662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8" name="Rechteck 197"/>
                    <p:cNvSpPr/>
                    <p:nvPr/>
                  </p:nvSpPr>
                  <p:spPr>
                    <a:xfrm>
                      <a:off x="687938" y="4179073"/>
                      <a:ext cx="1395587" cy="840661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9" name="Rechteck 198"/>
                    <p:cNvSpPr/>
                    <p:nvPr/>
                  </p:nvSpPr>
                  <p:spPr>
                    <a:xfrm>
                      <a:off x="687938" y="5019734"/>
                      <a:ext cx="1395587" cy="785644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00" name="Rechteck 199"/>
                    <p:cNvSpPr/>
                    <p:nvPr/>
                  </p:nvSpPr>
                  <p:spPr>
                    <a:xfrm>
                      <a:off x="5453855" y="5022511"/>
                      <a:ext cx="1478561" cy="788033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074630" y="5228863"/>
                    <a:ext cx="1414972" cy="788034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81" name="Rechteck 180"/>
                <p:cNvSpPr/>
                <p:nvPr/>
              </p:nvSpPr>
              <p:spPr>
                <a:xfrm>
                  <a:off x="171293" y="6715615"/>
                  <a:ext cx="155840" cy="101494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2" name="Textfeld 181"/>
                <p:cNvSpPr txBox="1"/>
                <p:nvPr/>
              </p:nvSpPr>
              <p:spPr>
                <a:xfrm>
                  <a:off x="277641" y="6637874"/>
                  <a:ext cx="204434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Anteil </a:t>
                  </a:r>
                  <a:r>
                    <a:rPr lang="de-DE" sz="1000" dirty="0" err="1" smtClean="0"/>
                    <a:t>Incomings</a:t>
                  </a:r>
                  <a:r>
                    <a:rPr lang="de-DE" sz="1000" dirty="0" smtClean="0"/>
                    <a:t> unter 5 %</a:t>
                  </a:r>
                  <a:endParaRPr lang="de-DE" sz="1000" dirty="0"/>
                </a:p>
              </p:txBody>
            </p:sp>
          </p:grpSp>
          <p:sp>
            <p:nvSpPr>
              <p:cNvPr id="218" name="Rechteck 217"/>
              <p:cNvSpPr/>
              <p:nvPr/>
            </p:nvSpPr>
            <p:spPr>
              <a:xfrm>
                <a:off x="120272" y="900119"/>
                <a:ext cx="1954357" cy="1107245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Rechteck 218"/>
              <p:cNvSpPr/>
              <p:nvPr/>
            </p:nvSpPr>
            <p:spPr>
              <a:xfrm>
                <a:off x="682291" y="2012651"/>
                <a:ext cx="1400379" cy="789203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hteck 219"/>
              <p:cNvSpPr/>
              <p:nvPr/>
            </p:nvSpPr>
            <p:spPr>
              <a:xfrm>
                <a:off x="682292" y="2807887"/>
                <a:ext cx="1392337" cy="789203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hteck 223"/>
              <p:cNvSpPr/>
              <p:nvPr/>
            </p:nvSpPr>
            <p:spPr>
              <a:xfrm>
                <a:off x="685542" y="3598699"/>
                <a:ext cx="1392337" cy="782716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587" y="374618"/>
            <a:ext cx="786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Anteile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Incomings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an der Gesamtzahl der Studierenden,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WiSe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2014/15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0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8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0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7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6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52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46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32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40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41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34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35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2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sp>
        <p:nvSpPr>
          <p:cNvPr id="214" name="Textfeld 213"/>
          <p:cNvSpPr txBox="1"/>
          <p:nvPr/>
        </p:nvSpPr>
        <p:spPr>
          <a:xfrm>
            <a:off x="8990112" y="2077080"/>
            <a:ext cx="153888" cy="4324364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Profildatenbericht Internationales, Stabsstelle Qualitätsmanagement</a:t>
            </a:r>
            <a:endParaRPr lang="de-DE" sz="1000" dirty="0"/>
          </a:p>
        </p:txBody>
      </p:sp>
      <p:sp>
        <p:nvSpPr>
          <p:cNvPr id="226" name="Rechteck 225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Incoming</a:t>
            </a:r>
            <a:r>
              <a:rPr lang="de-DE" b="1" dirty="0" smtClean="0">
                <a:solidFill>
                  <a:schemeClr val="tx2"/>
                </a:solidFill>
              </a:rPr>
              <a:t>-Programmstudierende kommen wegen fachlicher Gründe.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Kein sichtbarer Zusammenhang mit int. Studiengängen.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46485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Germanistische Institute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3" name="Gruppieren 232"/>
          <p:cNvGrpSpPr/>
          <p:nvPr/>
        </p:nvGrpSpPr>
        <p:grpSpPr>
          <a:xfrm>
            <a:off x="122666" y="1191133"/>
            <a:ext cx="8867446" cy="5554610"/>
            <a:chOff x="122666" y="1191133"/>
            <a:chExt cx="8867446" cy="5554610"/>
          </a:xfrm>
        </p:grpSpPr>
        <p:sp>
          <p:nvSpPr>
            <p:cNvPr id="226" name="Rechteck 225"/>
            <p:cNvSpPr/>
            <p:nvPr/>
          </p:nvSpPr>
          <p:spPr>
            <a:xfrm>
              <a:off x="5448209" y="4387900"/>
              <a:ext cx="1475991" cy="834176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6933414" y="4379782"/>
              <a:ext cx="1475991" cy="84229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5457423" y="5219693"/>
              <a:ext cx="1475991" cy="793193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3489602" y="5209441"/>
              <a:ext cx="1951964" cy="79827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122666" y="6008130"/>
              <a:ext cx="4440758" cy="382586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2" name="Gruppieren 231"/>
            <p:cNvGrpSpPr/>
            <p:nvPr/>
          </p:nvGrpSpPr>
          <p:grpSpPr>
            <a:xfrm>
              <a:off x="171293" y="1191133"/>
              <a:ext cx="8818819" cy="5554610"/>
              <a:chOff x="171293" y="1191133"/>
              <a:chExt cx="8818819" cy="5554610"/>
            </a:xfrm>
          </p:grpSpPr>
          <p:sp>
            <p:nvSpPr>
              <p:cNvPr id="208" name="Rechteck 207"/>
              <p:cNvSpPr/>
              <p:nvPr/>
            </p:nvSpPr>
            <p:spPr>
              <a:xfrm>
                <a:off x="3472230" y="1191133"/>
                <a:ext cx="1969336" cy="801889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5" name="Gruppierung 224"/>
              <p:cNvGrpSpPr/>
              <p:nvPr/>
            </p:nvGrpSpPr>
            <p:grpSpPr>
              <a:xfrm>
                <a:off x="171293" y="1192983"/>
                <a:ext cx="8818819" cy="5552760"/>
                <a:chOff x="171293" y="1192983"/>
                <a:chExt cx="8818819" cy="5552760"/>
              </a:xfrm>
            </p:grpSpPr>
            <p:grpSp>
              <p:nvGrpSpPr>
                <p:cNvPr id="211" name="Gruppieren 210"/>
                <p:cNvGrpSpPr/>
                <p:nvPr/>
              </p:nvGrpSpPr>
              <p:grpSpPr>
                <a:xfrm>
                  <a:off x="171293" y="3586829"/>
                  <a:ext cx="6752906" cy="3158914"/>
                  <a:chOff x="171293" y="3586829"/>
                  <a:chExt cx="6752906" cy="3158914"/>
                </a:xfrm>
              </p:grpSpPr>
              <p:sp>
                <p:nvSpPr>
                  <p:cNvPr id="207" name="Rechteck 206"/>
                  <p:cNvSpPr/>
                  <p:nvPr/>
                </p:nvSpPr>
                <p:spPr>
                  <a:xfrm>
                    <a:off x="5448208" y="3586829"/>
                    <a:ext cx="1475991" cy="801071"/>
                  </a:xfrm>
                  <a:prstGeom prst="rect">
                    <a:avLst/>
                  </a:prstGeom>
                  <a:solidFill>
                    <a:srgbClr val="92D050">
                      <a:alpha val="52000"/>
                    </a:srgbClr>
                  </a:solidFill>
                  <a:ln>
                    <a:solidFill>
                      <a:schemeClr val="accent3">
                        <a:lumMod val="75000"/>
                        <a:alpha val="62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9" name="Rechteck 208"/>
                  <p:cNvSpPr/>
                  <p:nvPr/>
                </p:nvSpPr>
                <p:spPr>
                  <a:xfrm>
                    <a:off x="171293" y="6571877"/>
                    <a:ext cx="155840" cy="101512"/>
                  </a:xfrm>
                  <a:prstGeom prst="rect">
                    <a:avLst/>
                  </a:prstGeom>
                  <a:solidFill>
                    <a:srgbClr val="92D050">
                      <a:alpha val="52000"/>
                    </a:srgbClr>
                  </a:solidFill>
                  <a:ln>
                    <a:solidFill>
                      <a:schemeClr val="accent3">
                        <a:lumMod val="75000"/>
                        <a:alpha val="62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10" name="Textfeld 209"/>
                  <p:cNvSpPr txBox="1"/>
                  <p:nvPr/>
                </p:nvSpPr>
                <p:spPr>
                  <a:xfrm>
                    <a:off x="277994" y="6499522"/>
                    <a:ext cx="278934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 smtClean="0"/>
                      <a:t>Anteil </a:t>
                    </a:r>
                    <a:r>
                      <a:rPr lang="de-DE" sz="1000" dirty="0" err="1" smtClean="0"/>
                      <a:t>Outgoings</a:t>
                    </a:r>
                    <a:r>
                      <a:rPr lang="de-DE" sz="1000" dirty="0" smtClean="0"/>
                      <a:t> über 20 %</a:t>
                    </a:r>
                    <a:endParaRPr lang="de-DE" sz="1000" dirty="0"/>
                  </a:p>
                </p:txBody>
              </p:sp>
            </p:grpSp>
            <p:sp>
              <p:nvSpPr>
                <p:cNvPr id="215" name="Rechteck 214"/>
                <p:cNvSpPr/>
                <p:nvPr/>
              </p:nvSpPr>
              <p:spPr>
                <a:xfrm>
                  <a:off x="3478871" y="2005014"/>
                  <a:ext cx="1969336" cy="789198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Rechteck 215"/>
                <p:cNvSpPr/>
                <p:nvPr/>
              </p:nvSpPr>
              <p:spPr>
                <a:xfrm>
                  <a:off x="2082671" y="2012651"/>
                  <a:ext cx="1396200" cy="789198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7" name="Rechteck 216"/>
                <p:cNvSpPr/>
                <p:nvPr/>
              </p:nvSpPr>
              <p:spPr>
                <a:xfrm>
                  <a:off x="6926770" y="1192983"/>
                  <a:ext cx="2063342" cy="814381"/>
                </a:xfrm>
                <a:prstGeom prst="rect">
                  <a:avLst/>
                </a:prstGeom>
                <a:solidFill>
                  <a:srgbClr val="92D050">
                    <a:alpha val="52000"/>
                  </a:srgbClr>
                </a:solidFill>
                <a:ln>
                  <a:solidFill>
                    <a:schemeClr val="accent3">
                      <a:lumMod val="75000"/>
                      <a:alpha val="6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35" name="Gruppieren 234"/>
          <p:cNvGrpSpPr/>
          <p:nvPr/>
        </p:nvGrpSpPr>
        <p:grpSpPr>
          <a:xfrm>
            <a:off x="171293" y="986616"/>
            <a:ext cx="8831666" cy="5897479"/>
            <a:chOff x="171293" y="986616"/>
            <a:chExt cx="8831666" cy="5897479"/>
          </a:xfrm>
        </p:grpSpPr>
        <p:sp>
          <p:nvSpPr>
            <p:cNvPr id="224" name="Rechteck 223"/>
            <p:cNvSpPr/>
            <p:nvPr/>
          </p:nvSpPr>
          <p:spPr>
            <a:xfrm>
              <a:off x="685542" y="3598699"/>
              <a:ext cx="1392337" cy="78271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4" name="Gruppieren 233"/>
            <p:cNvGrpSpPr/>
            <p:nvPr/>
          </p:nvGrpSpPr>
          <p:grpSpPr>
            <a:xfrm>
              <a:off x="171293" y="986616"/>
              <a:ext cx="8831666" cy="5897479"/>
              <a:chOff x="171293" y="986616"/>
              <a:chExt cx="8831666" cy="5897479"/>
            </a:xfrm>
          </p:grpSpPr>
          <p:sp>
            <p:nvSpPr>
              <p:cNvPr id="221" name="Rechteck 220"/>
              <p:cNvSpPr/>
              <p:nvPr/>
            </p:nvSpPr>
            <p:spPr>
              <a:xfrm>
                <a:off x="4563424" y="6012886"/>
                <a:ext cx="4426688" cy="37783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hteck 219"/>
              <p:cNvSpPr/>
              <p:nvPr/>
            </p:nvSpPr>
            <p:spPr>
              <a:xfrm>
                <a:off x="682292" y="2807887"/>
                <a:ext cx="1392337" cy="789203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12" name="Gruppieren 211"/>
              <p:cNvGrpSpPr/>
              <p:nvPr/>
            </p:nvGrpSpPr>
            <p:grpSpPr>
              <a:xfrm>
                <a:off x="171293" y="1192138"/>
                <a:ext cx="8831666" cy="5691957"/>
                <a:chOff x="171293" y="1192138"/>
                <a:chExt cx="8831666" cy="5691957"/>
              </a:xfrm>
            </p:grpSpPr>
            <p:grpSp>
              <p:nvGrpSpPr>
                <p:cNvPr id="183" name="Gruppieren 182"/>
                <p:cNvGrpSpPr/>
                <p:nvPr/>
              </p:nvGrpSpPr>
              <p:grpSpPr>
                <a:xfrm>
                  <a:off x="682292" y="1192138"/>
                  <a:ext cx="8320667" cy="4029938"/>
                  <a:chOff x="682292" y="1196149"/>
                  <a:chExt cx="8320667" cy="4029938"/>
                </a:xfrm>
              </p:grpSpPr>
              <p:grpSp>
                <p:nvGrpSpPr>
                  <p:cNvPr id="184" name="Gruppieren 183"/>
                  <p:cNvGrpSpPr/>
                  <p:nvPr/>
                </p:nvGrpSpPr>
                <p:grpSpPr>
                  <a:xfrm>
                    <a:off x="682292" y="1196149"/>
                    <a:ext cx="8320667" cy="4029938"/>
                    <a:chOff x="687938" y="989797"/>
                    <a:chExt cx="8320667" cy="4029938"/>
                  </a:xfrm>
                </p:grpSpPr>
                <p:sp>
                  <p:nvSpPr>
                    <p:cNvPr id="186" name="Rechteck 185"/>
                    <p:cNvSpPr/>
                    <p:nvPr/>
                  </p:nvSpPr>
                  <p:spPr>
                    <a:xfrm>
                      <a:off x="2083525" y="989797"/>
                      <a:ext cx="1400992" cy="812877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7" name="Rechteck 186"/>
                    <p:cNvSpPr/>
                    <p:nvPr/>
                  </p:nvSpPr>
                  <p:spPr>
                    <a:xfrm>
                      <a:off x="5447212" y="989797"/>
                      <a:ext cx="1482634" cy="812877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9" name="Rechteck 188"/>
                    <p:cNvSpPr/>
                    <p:nvPr/>
                  </p:nvSpPr>
                  <p:spPr>
                    <a:xfrm>
                      <a:off x="6923498" y="1802673"/>
                      <a:ext cx="2085107" cy="792535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3" name="Rechteck 192"/>
                    <p:cNvSpPr/>
                    <p:nvPr/>
                  </p:nvSpPr>
                  <p:spPr>
                    <a:xfrm>
                      <a:off x="2083525" y="2599508"/>
                      <a:ext cx="1400992" cy="780331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6" name="Rechteck 195"/>
                    <p:cNvSpPr/>
                    <p:nvPr/>
                  </p:nvSpPr>
                  <p:spPr>
                    <a:xfrm>
                      <a:off x="6932416" y="3379840"/>
                      <a:ext cx="1482635" cy="805720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7" name="Rechteck 196"/>
                    <p:cNvSpPr/>
                    <p:nvPr/>
                  </p:nvSpPr>
                  <p:spPr>
                    <a:xfrm>
                      <a:off x="2083525" y="4179073"/>
                      <a:ext cx="1405081" cy="840662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8" name="Rechteck 197"/>
                    <p:cNvSpPr/>
                    <p:nvPr/>
                  </p:nvSpPr>
                  <p:spPr>
                    <a:xfrm>
                      <a:off x="687938" y="4179073"/>
                      <a:ext cx="1395587" cy="840661"/>
                    </a:xfrm>
                    <a:prstGeom prst="rect">
                      <a:avLst/>
                    </a:prstGeom>
                    <a:solidFill>
                      <a:srgbClr val="FF0000">
                        <a:alpha val="30000"/>
                      </a:srgbClr>
                    </a:solidFill>
                    <a:ln>
                      <a:solidFill>
                        <a:schemeClr val="accent2">
                          <a:lumMod val="75000"/>
                          <a:alpha val="49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85" name="Rechteck 184"/>
                  <p:cNvSpPr/>
                  <p:nvPr/>
                </p:nvSpPr>
                <p:spPr>
                  <a:xfrm>
                    <a:off x="3488927" y="3596442"/>
                    <a:ext cx="1959282" cy="1629643"/>
                  </a:xfrm>
                  <a:prstGeom prst="rect">
                    <a:avLst/>
                  </a:prstGeom>
                  <a:solidFill>
                    <a:srgbClr val="FF0000">
                      <a:alpha val="30000"/>
                    </a:srgbClr>
                  </a:solidFill>
                  <a:ln>
                    <a:solidFill>
                      <a:schemeClr val="accent2">
                        <a:lumMod val="75000"/>
                        <a:alpha val="4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81" name="Rechteck 180"/>
                <p:cNvSpPr/>
                <p:nvPr/>
              </p:nvSpPr>
              <p:spPr>
                <a:xfrm>
                  <a:off x="171293" y="6715615"/>
                  <a:ext cx="155840" cy="101494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2" name="Textfeld 181"/>
                <p:cNvSpPr txBox="1"/>
                <p:nvPr/>
              </p:nvSpPr>
              <p:spPr>
                <a:xfrm>
                  <a:off x="277641" y="6637874"/>
                  <a:ext cx="204434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Anteil </a:t>
                  </a:r>
                  <a:r>
                    <a:rPr lang="de-DE" sz="1000" dirty="0" err="1" smtClean="0"/>
                    <a:t>Outgoings</a:t>
                  </a:r>
                  <a:r>
                    <a:rPr lang="de-DE" sz="1000" dirty="0" smtClean="0"/>
                    <a:t> unter 10 %</a:t>
                  </a:r>
                  <a:endParaRPr lang="de-DE" sz="1000" dirty="0"/>
                </a:p>
              </p:txBody>
            </p:sp>
          </p:grpSp>
          <p:grpSp>
            <p:nvGrpSpPr>
              <p:cNvPr id="5" name="Gruppieren 4"/>
              <p:cNvGrpSpPr/>
              <p:nvPr/>
            </p:nvGrpSpPr>
            <p:grpSpPr>
              <a:xfrm>
                <a:off x="224128" y="986616"/>
                <a:ext cx="8227667" cy="5410583"/>
                <a:chOff x="224128" y="986616"/>
                <a:chExt cx="8227667" cy="5410583"/>
              </a:xfrm>
            </p:grpSpPr>
            <p:sp>
              <p:nvSpPr>
                <p:cNvPr id="2" name="Textfeld 1"/>
                <p:cNvSpPr txBox="1"/>
                <p:nvPr/>
              </p:nvSpPr>
              <p:spPr>
                <a:xfrm>
                  <a:off x="830797" y="986616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16 %</a:t>
                  </a:r>
                  <a:endParaRPr lang="de-DE" b="1" dirty="0"/>
                </a:p>
              </p:txBody>
            </p:sp>
            <p:sp>
              <p:nvSpPr>
                <p:cNvPr id="149" name="Textfeld 148"/>
                <p:cNvSpPr txBox="1"/>
                <p:nvPr/>
              </p:nvSpPr>
              <p:spPr>
                <a:xfrm>
                  <a:off x="1017301" y="2007365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12 %</a:t>
                  </a:r>
                  <a:endParaRPr lang="de-DE" b="1" dirty="0"/>
                </a:p>
              </p:txBody>
            </p:sp>
            <p:sp>
              <p:nvSpPr>
                <p:cNvPr id="150" name="Textfeld 149"/>
                <p:cNvSpPr txBox="1"/>
                <p:nvPr/>
              </p:nvSpPr>
              <p:spPr>
                <a:xfrm>
                  <a:off x="1035008" y="2794212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6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51" name="Textfeld 150"/>
                <p:cNvSpPr txBox="1"/>
                <p:nvPr/>
              </p:nvSpPr>
              <p:spPr>
                <a:xfrm>
                  <a:off x="1052438" y="3697941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9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52" name="Textfeld 151"/>
                <p:cNvSpPr txBox="1"/>
                <p:nvPr/>
              </p:nvSpPr>
              <p:spPr>
                <a:xfrm>
                  <a:off x="1128958" y="4422090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4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53" name="Textfeld 152"/>
                <p:cNvSpPr txBox="1"/>
                <p:nvPr/>
              </p:nvSpPr>
              <p:spPr>
                <a:xfrm>
                  <a:off x="1128958" y="5224852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11 %</a:t>
                  </a:r>
                  <a:endParaRPr lang="de-DE" b="1" dirty="0"/>
                </a:p>
              </p:txBody>
            </p:sp>
            <p:sp>
              <p:nvSpPr>
                <p:cNvPr id="154" name="Textfeld 153"/>
                <p:cNvSpPr txBox="1"/>
                <p:nvPr/>
              </p:nvSpPr>
              <p:spPr>
                <a:xfrm>
                  <a:off x="2447151" y="4422090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3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55" name="Textfeld 154"/>
                <p:cNvSpPr txBox="1"/>
                <p:nvPr/>
              </p:nvSpPr>
              <p:spPr>
                <a:xfrm>
                  <a:off x="2494615" y="5224852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11 %</a:t>
                  </a:r>
                  <a:endParaRPr lang="de-DE" b="1" dirty="0"/>
                </a:p>
              </p:txBody>
            </p:sp>
            <p:sp>
              <p:nvSpPr>
                <p:cNvPr id="156" name="Textfeld 155"/>
                <p:cNvSpPr txBox="1"/>
                <p:nvPr/>
              </p:nvSpPr>
              <p:spPr>
                <a:xfrm>
                  <a:off x="2491597" y="3582181"/>
                  <a:ext cx="7210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19 %</a:t>
                  </a:r>
                  <a:endParaRPr lang="de-DE" b="1" dirty="0"/>
                </a:p>
              </p:txBody>
            </p:sp>
            <p:sp>
              <p:nvSpPr>
                <p:cNvPr id="157" name="Textfeld 156"/>
                <p:cNvSpPr txBox="1"/>
                <p:nvPr/>
              </p:nvSpPr>
              <p:spPr>
                <a:xfrm>
                  <a:off x="2522436" y="2747399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8 %</a:t>
                  </a:r>
                  <a:endParaRPr lang="de-DE" b="1" dirty="0"/>
                </a:p>
              </p:txBody>
            </p:sp>
            <p:sp>
              <p:nvSpPr>
                <p:cNvPr id="158" name="Textfeld 157"/>
                <p:cNvSpPr txBox="1"/>
                <p:nvPr/>
              </p:nvSpPr>
              <p:spPr>
                <a:xfrm>
                  <a:off x="4185857" y="2737391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10 %</a:t>
                  </a:r>
                  <a:endParaRPr lang="de-DE" b="1" dirty="0"/>
                </a:p>
              </p:txBody>
            </p:sp>
            <p:sp>
              <p:nvSpPr>
                <p:cNvPr id="159" name="Textfeld 158"/>
                <p:cNvSpPr txBox="1"/>
                <p:nvPr/>
              </p:nvSpPr>
              <p:spPr>
                <a:xfrm>
                  <a:off x="4245236" y="1943421"/>
                  <a:ext cx="6586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20 %</a:t>
                  </a:r>
                  <a:endParaRPr lang="de-DE" b="1" dirty="0"/>
                </a:p>
              </p:txBody>
            </p:sp>
            <p:sp>
              <p:nvSpPr>
                <p:cNvPr id="160" name="Textfeld 159"/>
                <p:cNvSpPr txBox="1"/>
                <p:nvPr/>
              </p:nvSpPr>
              <p:spPr>
                <a:xfrm>
                  <a:off x="2466563" y="1943421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24 %</a:t>
                  </a:r>
                  <a:endParaRPr lang="de-DE" b="1" dirty="0"/>
                </a:p>
              </p:txBody>
            </p:sp>
            <p:sp>
              <p:nvSpPr>
                <p:cNvPr id="161" name="Textfeld 160"/>
                <p:cNvSpPr txBox="1"/>
                <p:nvPr/>
              </p:nvSpPr>
              <p:spPr>
                <a:xfrm>
                  <a:off x="2495244" y="1171282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6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62" name="Textfeld 161"/>
                <p:cNvSpPr txBox="1"/>
                <p:nvPr/>
              </p:nvSpPr>
              <p:spPr>
                <a:xfrm>
                  <a:off x="4222377" y="1139016"/>
                  <a:ext cx="681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22 %</a:t>
                  </a:r>
                  <a:endParaRPr lang="de-DE" b="1" dirty="0"/>
                </a:p>
              </p:txBody>
            </p:sp>
            <p:sp>
              <p:nvSpPr>
                <p:cNvPr id="163" name="Textfeld 162"/>
                <p:cNvSpPr txBox="1"/>
                <p:nvPr/>
              </p:nvSpPr>
              <p:spPr>
                <a:xfrm>
                  <a:off x="5955146" y="1139016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3 %</a:t>
                  </a:r>
                  <a:endParaRPr lang="de-DE" b="1" dirty="0"/>
                </a:p>
              </p:txBody>
            </p:sp>
            <p:sp>
              <p:nvSpPr>
                <p:cNvPr id="164" name="Textfeld 163"/>
                <p:cNvSpPr txBox="1"/>
                <p:nvPr/>
              </p:nvSpPr>
              <p:spPr>
                <a:xfrm>
                  <a:off x="5402139" y="2206269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8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65" name="Textfeld 164"/>
                <p:cNvSpPr txBox="1"/>
                <p:nvPr/>
              </p:nvSpPr>
              <p:spPr>
                <a:xfrm>
                  <a:off x="7709544" y="1171282"/>
                  <a:ext cx="6751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2</a:t>
                  </a:r>
                  <a:r>
                    <a:rPr lang="de-DE" b="1" dirty="0" smtClean="0"/>
                    <a:t>2 %</a:t>
                  </a:r>
                  <a:endParaRPr lang="de-DE" b="1" dirty="0"/>
                </a:p>
              </p:txBody>
            </p:sp>
            <p:sp>
              <p:nvSpPr>
                <p:cNvPr id="166" name="Textfeld 165"/>
                <p:cNvSpPr txBox="1"/>
                <p:nvPr/>
              </p:nvSpPr>
              <p:spPr>
                <a:xfrm>
                  <a:off x="7676277" y="1943421"/>
                  <a:ext cx="51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4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67" name="Textfeld 166"/>
                <p:cNvSpPr txBox="1"/>
                <p:nvPr/>
              </p:nvSpPr>
              <p:spPr>
                <a:xfrm>
                  <a:off x="7446672" y="4367469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34 %</a:t>
                  </a:r>
                  <a:endParaRPr lang="de-DE" b="1" dirty="0"/>
                </a:p>
              </p:txBody>
            </p:sp>
            <p:sp>
              <p:nvSpPr>
                <p:cNvPr id="168" name="Textfeld 167"/>
                <p:cNvSpPr txBox="1"/>
                <p:nvPr/>
              </p:nvSpPr>
              <p:spPr>
                <a:xfrm>
                  <a:off x="5956147" y="4330688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22 %</a:t>
                  </a:r>
                  <a:endParaRPr lang="de-DE" b="1" dirty="0"/>
                </a:p>
              </p:txBody>
            </p:sp>
            <p:sp>
              <p:nvSpPr>
                <p:cNvPr id="169" name="Textfeld 168"/>
                <p:cNvSpPr txBox="1"/>
                <p:nvPr/>
              </p:nvSpPr>
              <p:spPr>
                <a:xfrm>
                  <a:off x="5997553" y="5176337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32 %</a:t>
                  </a:r>
                  <a:endParaRPr lang="de-DE" b="1" dirty="0"/>
                </a:p>
              </p:txBody>
            </p:sp>
            <p:sp>
              <p:nvSpPr>
                <p:cNvPr id="170" name="Textfeld 169"/>
                <p:cNvSpPr txBox="1"/>
                <p:nvPr/>
              </p:nvSpPr>
              <p:spPr>
                <a:xfrm>
                  <a:off x="7462609" y="5153298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14 %</a:t>
                  </a:r>
                  <a:endParaRPr lang="de-DE" b="1" dirty="0"/>
                </a:p>
              </p:txBody>
            </p:sp>
            <p:sp>
              <p:nvSpPr>
                <p:cNvPr id="171" name="Textfeld 170"/>
                <p:cNvSpPr txBox="1"/>
                <p:nvPr/>
              </p:nvSpPr>
              <p:spPr>
                <a:xfrm>
                  <a:off x="4098756" y="5224852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33 %</a:t>
                  </a:r>
                  <a:endParaRPr lang="de-DE" b="1" dirty="0"/>
                </a:p>
              </p:txBody>
            </p:sp>
            <p:sp>
              <p:nvSpPr>
                <p:cNvPr id="173" name="Textfeld 172"/>
                <p:cNvSpPr txBox="1"/>
                <p:nvPr/>
              </p:nvSpPr>
              <p:spPr>
                <a:xfrm>
                  <a:off x="4184947" y="3815279"/>
                  <a:ext cx="7189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5 %</a:t>
                  </a:r>
                  <a:endParaRPr lang="de-DE" b="1" dirty="0"/>
                </a:p>
              </p:txBody>
            </p:sp>
            <p:sp>
              <p:nvSpPr>
                <p:cNvPr id="174" name="Textfeld 173"/>
                <p:cNvSpPr txBox="1"/>
                <p:nvPr/>
              </p:nvSpPr>
              <p:spPr>
                <a:xfrm>
                  <a:off x="7402718" y="3708467"/>
                  <a:ext cx="5834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2 %</a:t>
                  </a:r>
                  <a:endParaRPr lang="de-DE" b="1" dirty="0"/>
                </a:p>
              </p:txBody>
            </p:sp>
            <p:sp>
              <p:nvSpPr>
                <p:cNvPr id="175" name="Textfeld 174"/>
                <p:cNvSpPr txBox="1"/>
                <p:nvPr/>
              </p:nvSpPr>
              <p:spPr>
                <a:xfrm>
                  <a:off x="7770005" y="6027867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/>
                    <a:t>5</a:t>
                  </a:r>
                  <a:r>
                    <a:rPr lang="de-DE" b="1" dirty="0" smtClean="0"/>
                    <a:t> %</a:t>
                  </a:r>
                  <a:endParaRPr lang="de-DE" b="1" dirty="0"/>
                </a:p>
              </p:txBody>
            </p:sp>
            <p:sp>
              <p:nvSpPr>
                <p:cNvPr id="176" name="Textfeld 175"/>
                <p:cNvSpPr txBox="1"/>
                <p:nvPr/>
              </p:nvSpPr>
              <p:spPr>
                <a:xfrm>
                  <a:off x="224128" y="6021383"/>
                  <a:ext cx="718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28 %</a:t>
                  </a:r>
                  <a:endParaRPr lang="de-DE" b="1" dirty="0"/>
                </a:p>
              </p:txBody>
            </p:sp>
            <p:sp>
              <p:nvSpPr>
                <p:cNvPr id="177" name="Textfeld 176"/>
                <p:cNvSpPr txBox="1"/>
                <p:nvPr/>
              </p:nvSpPr>
              <p:spPr>
                <a:xfrm>
                  <a:off x="5854558" y="2794212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10 %</a:t>
                  </a:r>
                  <a:endParaRPr lang="de-DE" b="1" dirty="0"/>
                </a:p>
              </p:txBody>
            </p:sp>
            <p:sp>
              <p:nvSpPr>
                <p:cNvPr id="178" name="Textfeld 177"/>
                <p:cNvSpPr txBox="1"/>
                <p:nvPr/>
              </p:nvSpPr>
              <p:spPr>
                <a:xfrm>
                  <a:off x="7496533" y="2725822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12 %</a:t>
                  </a:r>
                  <a:endParaRPr lang="de-DE" b="1" dirty="0"/>
                </a:p>
              </p:txBody>
            </p:sp>
            <p:sp>
              <p:nvSpPr>
                <p:cNvPr id="179" name="Textfeld 178"/>
                <p:cNvSpPr txBox="1"/>
                <p:nvPr/>
              </p:nvSpPr>
              <p:spPr>
                <a:xfrm>
                  <a:off x="5921500" y="3532665"/>
                  <a:ext cx="681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smtClean="0"/>
                    <a:t>27 %</a:t>
                  </a:r>
                  <a:endParaRPr lang="de-DE" b="1" dirty="0"/>
                </a:p>
              </p:txBody>
            </p:sp>
          </p:grpSp>
          <p:sp>
            <p:nvSpPr>
              <p:cNvPr id="231" name="Rechteck 230"/>
              <p:cNvSpPr/>
              <p:nvPr/>
            </p:nvSpPr>
            <p:spPr>
              <a:xfrm>
                <a:off x="5441567" y="2007365"/>
                <a:ext cx="1476286" cy="79448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587" y="253788"/>
            <a:ext cx="78646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Anteile der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Outgoing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-Studierenden an der Gesamtzahl der Studierenden</a:t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de-DE" sz="1600" dirty="0" smtClean="0">
                <a:latin typeface="+mj-lt"/>
                <a:cs typeface="Cambria"/>
              </a:rPr>
              <a:t>Kumulierte </a:t>
            </a:r>
            <a:r>
              <a:rPr lang="de-DE" sz="1600" dirty="0" err="1" smtClean="0">
                <a:latin typeface="+mj-lt"/>
                <a:cs typeface="Cambria"/>
              </a:rPr>
              <a:t>Outgoing</a:t>
            </a:r>
            <a:r>
              <a:rPr lang="de-DE" sz="1600" dirty="0" smtClean="0">
                <a:latin typeface="+mj-lt"/>
                <a:cs typeface="Cambria"/>
              </a:rPr>
              <a:t>-Zahlen 2008-12 bezogen auf die Gesamtzahl der Studierenden 2011/12</a:t>
            </a:r>
            <a:endParaRPr lang="de-DE" sz="1600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0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8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0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7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6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52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46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32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40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41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34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35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2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sp>
        <p:nvSpPr>
          <p:cNvPr id="214" name="Textfeld 213"/>
          <p:cNvSpPr txBox="1"/>
          <p:nvPr/>
        </p:nvSpPr>
        <p:spPr>
          <a:xfrm>
            <a:off x="8990112" y="805366"/>
            <a:ext cx="153888" cy="559607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Eigene Berechnungen auf Grundlage von Zahlen der Stabsstelle Qualitätsmanagement</a:t>
            </a:r>
            <a:endParaRPr lang="de-DE" sz="1000" dirty="0"/>
          </a:p>
        </p:txBody>
      </p:sp>
      <p:sp>
        <p:nvSpPr>
          <p:cNvPr id="218" name="Rechteck 217"/>
          <p:cNvSpPr/>
          <p:nvPr/>
        </p:nvSpPr>
        <p:spPr>
          <a:xfrm>
            <a:off x="51763" y="5670757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Outgoing</a:t>
            </a:r>
            <a:r>
              <a:rPr lang="de-DE" b="1" dirty="0" smtClean="0">
                <a:solidFill>
                  <a:schemeClr val="tx2"/>
                </a:solidFill>
              </a:rPr>
              <a:t>-Programmstudierenden gehen wegen fachlicher Gründe.</a:t>
            </a:r>
          </a:p>
          <a:p>
            <a:pPr algn="ctr"/>
            <a:r>
              <a:rPr lang="de-DE" b="1" dirty="0">
                <a:solidFill>
                  <a:schemeClr val="tx2"/>
                </a:solidFill>
              </a:rPr>
              <a:t>Niedrige Anteile korrelieren mit der Abwesenheit internationaler </a:t>
            </a:r>
            <a:r>
              <a:rPr lang="de-DE" b="1" dirty="0" smtClean="0">
                <a:solidFill>
                  <a:schemeClr val="tx2"/>
                </a:solidFill>
              </a:rPr>
              <a:t>Studiengänge.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02415"/>
              </p:ext>
            </p:extLst>
          </p:nvPr>
        </p:nvGraphicFramePr>
        <p:xfrm>
          <a:off x="120273" y="900119"/>
          <a:ext cx="8888332" cy="550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92"/>
                <a:gridCol w="116840"/>
                <a:gridCol w="1304636"/>
                <a:gridCol w="1407206"/>
                <a:gridCol w="1078348"/>
                <a:gridCol w="888502"/>
                <a:gridCol w="1473343"/>
                <a:gridCol w="1547064"/>
                <a:gridCol w="533601"/>
              </a:tblGrid>
              <a:tr h="319029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Juristische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Kultur-,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Sozial- und Bildungswissenschaftliche Fakultät</a:t>
                      </a:r>
                      <a:endParaRPr lang="de-DE" sz="15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Archäologie</a:t>
                      </a:r>
                      <a:endParaRPr lang="de-DE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Asien- und Afrikawissenschaften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Erziehungs-wissenschaften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Kulturwissenschaft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Lebenswissenschaftliche Fakultät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Psychologie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Sozialwissen-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Kunst- und Bildgeschichte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Musik- und Medien-wissenschaft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Rehabilitations-wissenschaften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Biologie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Sportwissen-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schaften</a:t>
                      </a:r>
                      <a:endParaRPr lang="de-DE" sz="155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Transdisziplinäre Geschlechterstudien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Geschichts-wissenschaften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14400" marB="144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024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Agrar- und Gartenbau-wissenschaften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Geographie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Literatur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Europäische Ethnologie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Bibliotheks- und Informations-wissenschaft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836580">
                <a:tc rowSpan="2"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Mathemat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.-Natur-</a:t>
                      </a:r>
                      <a:r>
                        <a:rPr lang="de-DE" sz="155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wissenschaftl</a:t>
                      </a: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Fak.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Chemie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Informatik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Deutsche Sprache und Linguistik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Anglistik und Amerikanistik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Slawistik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Philosophische</a:t>
                      </a:r>
                      <a:b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 II</a:t>
                      </a:r>
                    </a:p>
                  </a:txBody>
                  <a:tcPr marT="10800" marB="108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0916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Mathematik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Physik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Nordeuropa-</a:t>
                      </a:r>
                      <a:r>
                        <a:rPr lang="de-DE" sz="155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</a:t>
                      </a: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Romanistik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Klassische Philologie</a:t>
                      </a:r>
                      <a:endParaRPr lang="de-DE" sz="15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663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Wirtschaftswissenschaftliche</a:t>
                      </a:r>
                      <a:r>
                        <a:rPr lang="de-DE" sz="15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Fakultät</a:t>
                      </a:r>
                      <a:endParaRPr lang="de-DE" sz="155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Theologische Fakultät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1" name="Gruppieren 210"/>
          <p:cNvGrpSpPr/>
          <p:nvPr/>
        </p:nvGrpSpPr>
        <p:grpSpPr>
          <a:xfrm>
            <a:off x="120274" y="3581823"/>
            <a:ext cx="6806496" cy="3163920"/>
            <a:chOff x="120274" y="3581823"/>
            <a:chExt cx="6806496" cy="316392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20274" y="3581823"/>
              <a:ext cx="6806496" cy="2818338"/>
              <a:chOff x="120274" y="3581823"/>
              <a:chExt cx="6806496" cy="2818338"/>
            </a:xfrm>
          </p:grpSpPr>
          <p:sp>
            <p:nvSpPr>
              <p:cNvPr id="204" name="Rechteck 203"/>
              <p:cNvSpPr/>
              <p:nvPr/>
            </p:nvSpPr>
            <p:spPr>
              <a:xfrm>
                <a:off x="682292" y="3581823"/>
                <a:ext cx="1392338" cy="799591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Rechteck 204"/>
              <p:cNvSpPr/>
              <p:nvPr/>
            </p:nvSpPr>
            <p:spPr>
              <a:xfrm>
                <a:off x="120274" y="6012886"/>
                <a:ext cx="4443150" cy="387275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Rechteck 205"/>
              <p:cNvSpPr/>
              <p:nvPr/>
            </p:nvSpPr>
            <p:spPr>
              <a:xfrm>
                <a:off x="3482962" y="5222075"/>
                <a:ext cx="1965245" cy="785644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Rechteck 207"/>
              <p:cNvSpPr/>
              <p:nvPr/>
            </p:nvSpPr>
            <p:spPr>
              <a:xfrm>
                <a:off x="5448207" y="4381415"/>
                <a:ext cx="1478563" cy="843438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7" name="Rechteck 206"/>
              <p:cNvSpPr/>
              <p:nvPr/>
            </p:nvSpPr>
            <p:spPr>
              <a:xfrm>
                <a:off x="5441566" y="5222075"/>
                <a:ext cx="1482634" cy="790811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>
                <a:solidFill>
                  <a:schemeClr val="accent3">
                    <a:lumMod val="7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9" name="Rechteck 208"/>
            <p:cNvSpPr/>
            <p:nvPr/>
          </p:nvSpPr>
          <p:spPr>
            <a:xfrm>
              <a:off x="171293" y="6571877"/>
              <a:ext cx="155840" cy="101512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accent3">
                  <a:lumMod val="75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Textfeld 209"/>
            <p:cNvSpPr txBox="1"/>
            <p:nvPr/>
          </p:nvSpPr>
          <p:spPr>
            <a:xfrm>
              <a:off x="277994" y="6499522"/>
              <a:ext cx="2789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Über 25 % fremdsprachige Lehre</a:t>
              </a:r>
              <a:endParaRPr lang="de-DE" sz="1000" dirty="0"/>
            </a:p>
          </p:txBody>
        </p:sp>
      </p:grpSp>
      <p:pic>
        <p:nvPicPr>
          <p:cNvPr id="9" name="Picture 2" descr="P:\bologna.lab\93_Außendarstellung (Präsentationen, Presse, Internetseite)\05_bolgona.lab_Logo\bologna_jpg\bologna_jpg\bologna_n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6602" r="18746" b="25022"/>
          <a:stretch/>
        </p:blipFill>
        <p:spPr bwMode="auto">
          <a:xfrm>
            <a:off x="7397761" y="6398230"/>
            <a:ext cx="1746238" cy="4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4405" y="6522458"/>
            <a:ext cx="376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</a:rPr>
              <a:t>   Johannes Moes und Johannes Siemens, Internationale Lehrentwicklung</a:t>
            </a:r>
            <a:endParaRPr lang="de-DE" sz="900" dirty="0">
              <a:latin typeface="+mj-lt"/>
            </a:endParaRPr>
          </a:p>
        </p:txBody>
      </p:sp>
      <p:pic>
        <p:nvPicPr>
          <p:cNvPr id="7" name="Bild 4" descr="husiegel_bw_gro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9" y="8778"/>
            <a:ext cx="864206" cy="8642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587" y="261037"/>
            <a:ext cx="786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Fremdsprachige Lehre an der Humboldt-Universität zu Berlin, </a:t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WiSe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2014/15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0868" y="1612257"/>
            <a:ext cx="8269128" cy="4994694"/>
            <a:chOff x="190868" y="1612257"/>
            <a:chExt cx="8269128" cy="4994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43672" y="1612257"/>
              <a:ext cx="7716324" cy="4735941"/>
              <a:chOff x="733667" y="1431229"/>
              <a:chExt cx="7716324" cy="4735941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2446067" y="2253254"/>
                <a:ext cx="677596" cy="302621"/>
                <a:chOff x="2387368" y="2052917"/>
                <a:chExt cx="677596" cy="302621"/>
              </a:xfrm>
            </p:grpSpPr>
            <p:grpSp>
              <p:nvGrpSpPr>
                <p:cNvPr id="128" name="Gruppierung 194"/>
                <p:cNvGrpSpPr/>
                <p:nvPr/>
              </p:nvGrpSpPr>
              <p:grpSpPr>
                <a:xfrm>
                  <a:off x="2575701" y="20573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7" name="Oval 23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Textfeld 14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Gruppierung 195"/>
                <p:cNvGrpSpPr/>
                <p:nvPr/>
              </p:nvGrpSpPr>
              <p:grpSpPr>
                <a:xfrm>
                  <a:off x="2756880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5" name="Oval 23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Gruppierung 196"/>
                <p:cNvGrpSpPr/>
                <p:nvPr/>
              </p:nvGrpSpPr>
              <p:grpSpPr>
                <a:xfrm>
                  <a:off x="2948273" y="205291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3" name="Oval 20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Gruppierung 197"/>
                <p:cNvGrpSpPr/>
                <p:nvPr/>
              </p:nvGrpSpPr>
              <p:grpSpPr>
                <a:xfrm>
                  <a:off x="2669755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41" name="Oval 20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Gruppierung 198"/>
                <p:cNvGrpSpPr/>
                <p:nvPr/>
              </p:nvGrpSpPr>
              <p:grpSpPr>
                <a:xfrm>
                  <a:off x="2856402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9" name="Oval 19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Gruppierung 185"/>
                <p:cNvGrpSpPr/>
                <p:nvPr/>
              </p:nvGrpSpPr>
              <p:grpSpPr>
                <a:xfrm>
                  <a:off x="2479593" y="2209768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7" name="Oval 189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34" name="Gruppierung 186"/>
                <p:cNvGrpSpPr/>
                <p:nvPr/>
              </p:nvGrpSpPr>
              <p:grpSpPr>
                <a:xfrm>
                  <a:off x="2387368" y="2057723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35" name="Oval 18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733667" y="1431229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104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6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Textfeld 12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5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2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Textfeld 12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6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2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7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20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8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118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09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16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Textfeld 11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0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4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1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12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929043" y="3841078"/>
                <a:ext cx="685076" cy="308275"/>
                <a:chOff x="612033" y="1431229"/>
                <a:chExt cx="685076" cy="308275"/>
              </a:xfrm>
            </p:grpSpPr>
            <p:grpSp>
              <p:nvGrpSpPr>
                <p:cNvPr id="80" name="Gruppierung 21"/>
                <p:cNvGrpSpPr/>
                <p:nvPr/>
              </p:nvGrpSpPr>
              <p:grpSpPr>
                <a:xfrm>
                  <a:off x="997319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102" name="Oval 2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1" name="Gruppierung 43"/>
                <p:cNvGrpSpPr/>
                <p:nvPr/>
              </p:nvGrpSpPr>
              <p:grpSpPr>
                <a:xfrm>
                  <a:off x="810531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10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2" name="Gruppierung 46"/>
                <p:cNvGrpSpPr/>
                <p:nvPr/>
              </p:nvGrpSpPr>
              <p:grpSpPr>
                <a:xfrm>
                  <a:off x="1180418" y="14312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8" name="Oval 47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3" name="Gruppierung 49"/>
                <p:cNvGrpSpPr/>
                <p:nvPr/>
              </p:nvGrpSpPr>
              <p:grpSpPr>
                <a:xfrm>
                  <a:off x="1180418" y="1583716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6" name="Oval 5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4" name="Gruppierung 52"/>
                <p:cNvGrpSpPr/>
                <p:nvPr/>
              </p:nvGrpSpPr>
              <p:grpSpPr>
                <a:xfrm>
                  <a:off x="612033" y="1593734"/>
                  <a:ext cx="116691" cy="145770"/>
                  <a:chOff x="512910" y="879570"/>
                  <a:chExt cx="116691" cy="145770"/>
                </a:xfrm>
              </p:grpSpPr>
              <p:sp>
                <p:nvSpPr>
                  <p:cNvPr id="94" name="Oval 5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554316" y="87957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5" name="Gruppierung 55"/>
                <p:cNvGrpSpPr/>
                <p:nvPr/>
              </p:nvGrpSpPr>
              <p:grpSpPr>
                <a:xfrm>
                  <a:off x="810531" y="1583629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92" name="Oval 56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6" name="Gruppierung 43"/>
                <p:cNvGrpSpPr/>
                <p:nvPr/>
              </p:nvGrpSpPr>
              <p:grpSpPr>
                <a:xfrm>
                  <a:off x="612034" y="1436400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90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87" name="Gruppierung 43"/>
                <p:cNvGrpSpPr/>
                <p:nvPr/>
              </p:nvGrpSpPr>
              <p:grpSpPr>
                <a:xfrm>
                  <a:off x="997319" y="1583716"/>
                  <a:ext cx="116691" cy="144000"/>
                  <a:chOff x="512910" y="872771"/>
                  <a:chExt cx="116691" cy="144000"/>
                </a:xfrm>
              </p:grpSpPr>
              <p:sp>
                <p:nvSpPr>
                  <p:cNvPr id="88" name="Oval 4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551979" y="872771"/>
                    <a:ext cx="45719" cy="144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9" name="Gruppierung 114"/>
              <p:cNvGrpSpPr/>
              <p:nvPr/>
            </p:nvGrpSpPr>
            <p:grpSpPr>
              <a:xfrm>
                <a:off x="1017860" y="2399024"/>
                <a:ext cx="116691" cy="145770"/>
                <a:chOff x="512910" y="867600"/>
                <a:chExt cx="116691" cy="145770"/>
              </a:xfrm>
            </p:grpSpPr>
            <p:sp>
              <p:nvSpPr>
                <p:cNvPr id="78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0" name="Gruppierung 114"/>
              <p:cNvGrpSpPr/>
              <p:nvPr/>
            </p:nvGrpSpPr>
            <p:grpSpPr>
              <a:xfrm>
                <a:off x="1209197" y="2394573"/>
                <a:ext cx="116691" cy="145770"/>
                <a:chOff x="512910" y="867600"/>
                <a:chExt cx="116691" cy="145770"/>
              </a:xfrm>
            </p:grpSpPr>
            <p:sp>
              <p:nvSpPr>
                <p:cNvPr id="76" name="Oval 115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" name="Gruppierung 137"/>
              <p:cNvGrpSpPr/>
              <p:nvPr/>
            </p:nvGrpSpPr>
            <p:grpSpPr>
              <a:xfrm>
                <a:off x="4313107" y="161164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70" name="Gruppierung 138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4" name="Oval 142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71" name="Gruppierung 139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72" name="Oval 140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2" name="Gruppierung 111"/>
              <p:cNvGrpSpPr/>
              <p:nvPr/>
            </p:nvGrpSpPr>
            <p:grpSpPr>
              <a:xfrm>
                <a:off x="2796167" y="5616144"/>
                <a:ext cx="116691" cy="145770"/>
                <a:chOff x="512910" y="867600"/>
                <a:chExt cx="116691" cy="145770"/>
              </a:xfrm>
            </p:grpSpPr>
            <p:sp>
              <p:nvSpPr>
                <p:cNvPr id="68" name="Oval 112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uppierung 126"/>
              <p:cNvGrpSpPr/>
              <p:nvPr/>
            </p:nvGrpSpPr>
            <p:grpSpPr>
              <a:xfrm>
                <a:off x="7541392" y="3205867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62" name="Gruppierung 120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6" name="Oval 121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uppierung 123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64" name="Oval 124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4" name="Gruppierung 117"/>
              <p:cNvGrpSpPr/>
              <p:nvPr/>
            </p:nvGrpSpPr>
            <p:grpSpPr>
              <a:xfrm>
                <a:off x="8333300" y="3886245"/>
                <a:ext cx="116691" cy="145770"/>
                <a:chOff x="512910" y="867600"/>
                <a:chExt cx="116691" cy="145770"/>
              </a:xfrm>
            </p:grpSpPr>
            <p:sp>
              <p:nvSpPr>
                <p:cNvPr id="60" name="Oval 11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6" name="Gruppierung 151"/>
              <p:cNvGrpSpPr/>
              <p:nvPr/>
            </p:nvGrpSpPr>
            <p:grpSpPr>
              <a:xfrm>
                <a:off x="6088131" y="4845428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52" name="Gruppierung 152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6" name="Oval 178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53" name="Gruppierung 154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4" name="Oval 15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7" name="Gruppierung 130"/>
              <p:cNvGrpSpPr/>
              <p:nvPr/>
            </p:nvGrpSpPr>
            <p:grpSpPr>
              <a:xfrm>
                <a:off x="6088131" y="5611693"/>
                <a:ext cx="315597" cy="145770"/>
                <a:chOff x="3358479" y="4611107"/>
                <a:chExt cx="315597" cy="145770"/>
              </a:xfrm>
            </p:grpSpPr>
            <p:grpSp>
              <p:nvGrpSpPr>
                <p:cNvPr id="46" name="Gruppierung 131"/>
                <p:cNvGrpSpPr/>
                <p:nvPr/>
              </p:nvGrpSpPr>
              <p:grpSpPr>
                <a:xfrm>
                  <a:off x="3358479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50" name="Oval 135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uppierung 132"/>
                <p:cNvGrpSpPr/>
                <p:nvPr/>
              </p:nvGrpSpPr>
              <p:grpSpPr>
                <a:xfrm>
                  <a:off x="3557385" y="4611107"/>
                  <a:ext cx="116691" cy="145770"/>
                  <a:chOff x="512910" y="867600"/>
                  <a:chExt cx="116691" cy="145770"/>
                </a:xfrm>
              </p:grpSpPr>
              <p:sp>
                <p:nvSpPr>
                  <p:cNvPr id="48" name="Oval 133"/>
                  <p:cNvSpPr/>
                  <p:nvPr/>
                </p:nvSpPr>
                <p:spPr>
                  <a:xfrm>
                    <a:off x="512910" y="892262"/>
                    <a:ext cx="116691" cy="11665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54316" y="867600"/>
                    <a:ext cx="45719" cy="1457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3600" rIns="0" bIns="3600" rtlCol="0">
                    <a:spAutoFit/>
                  </a:bodyPr>
                  <a:lstStyle/>
                  <a:p>
                    <a:r>
                      <a:rPr lang="de-DE" sz="9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I</a:t>
                    </a:r>
                    <a:endParaRPr lang="de-DE" sz="90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8" name="Gruppierung 3"/>
              <p:cNvGrpSpPr/>
              <p:nvPr/>
            </p:nvGrpSpPr>
            <p:grpSpPr>
              <a:xfrm>
                <a:off x="3972060" y="5831858"/>
                <a:ext cx="315597" cy="335312"/>
                <a:chOff x="5004137" y="6276796"/>
                <a:chExt cx="315597" cy="335312"/>
              </a:xfrm>
            </p:grpSpPr>
            <p:grpSp>
              <p:nvGrpSpPr>
                <p:cNvPr id="32" name="Gruppierung 144"/>
                <p:cNvGrpSpPr/>
                <p:nvPr/>
              </p:nvGrpSpPr>
              <p:grpSpPr>
                <a:xfrm>
                  <a:off x="5004137" y="6276796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40" name="Gruppierung 14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4" name="Oval 14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Textfeld 44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41" name="Gruppierung 14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42" name="Oval 14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33" name="Gruppierung 234"/>
                <p:cNvGrpSpPr/>
                <p:nvPr/>
              </p:nvGrpSpPr>
              <p:grpSpPr>
                <a:xfrm>
                  <a:off x="5004137" y="6466338"/>
                  <a:ext cx="315597" cy="145770"/>
                  <a:chOff x="3358479" y="4611107"/>
                  <a:chExt cx="315597" cy="145770"/>
                </a:xfrm>
              </p:grpSpPr>
              <p:grpSp>
                <p:nvGrpSpPr>
                  <p:cNvPr id="34" name="Gruppierung 235"/>
                  <p:cNvGrpSpPr/>
                  <p:nvPr/>
                </p:nvGrpSpPr>
                <p:grpSpPr>
                  <a:xfrm>
                    <a:off x="3358479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8" name="Oval 239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Textfeld 38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35" name="Gruppierung 236"/>
                  <p:cNvGrpSpPr/>
                  <p:nvPr/>
                </p:nvGrpSpPr>
                <p:grpSpPr>
                  <a:xfrm>
                    <a:off x="3557385" y="4611107"/>
                    <a:ext cx="116691" cy="145770"/>
                    <a:chOff x="512910" y="867600"/>
                    <a:chExt cx="116691" cy="145770"/>
                  </a:xfrm>
                </p:grpSpPr>
                <p:sp>
                  <p:nvSpPr>
                    <p:cNvPr id="36" name="Oval 237"/>
                    <p:cNvSpPr/>
                    <p:nvPr/>
                  </p:nvSpPr>
                  <p:spPr>
                    <a:xfrm>
                      <a:off x="512910" y="892262"/>
                      <a:ext cx="116691" cy="11665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54316" y="867600"/>
                      <a:ext cx="45719" cy="145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3600" rIns="0" bIns="3600" rtlCol="0">
                      <a:spAutoFit/>
                    </a:bodyPr>
                    <a:lstStyle/>
                    <a:p>
                      <a:r>
                        <a:rPr lang="de-DE" sz="9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29" name="Gruppierung 127"/>
              <p:cNvGrpSpPr/>
              <p:nvPr/>
            </p:nvGrpSpPr>
            <p:grpSpPr>
              <a:xfrm>
                <a:off x="5684585" y="5948515"/>
                <a:ext cx="116691" cy="145770"/>
                <a:chOff x="512910" y="867600"/>
                <a:chExt cx="116691" cy="145770"/>
              </a:xfrm>
            </p:grpSpPr>
            <p:sp>
              <p:nvSpPr>
                <p:cNvPr id="30" name="Oval 128"/>
                <p:cNvSpPr/>
                <p:nvPr/>
              </p:nvSpPr>
              <p:spPr>
                <a:xfrm>
                  <a:off x="512910" y="892262"/>
                  <a:ext cx="116691" cy="1166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554316" y="867600"/>
                  <a:ext cx="45719" cy="145770"/>
                </a:xfrm>
                <a:prstGeom prst="rect">
                  <a:avLst/>
                </a:prstGeom>
                <a:noFill/>
              </p:spPr>
              <p:txBody>
                <a:bodyPr wrap="square" lIns="0" tIns="3600" rIns="0" bIns="3600" rtlCol="0">
                  <a:spAutoFit/>
                </a:bodyPr>
                <a:lstStyle/>
                <a:p>
                  <a:r>
                    <a:rPr lang="de-DE" sz="9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I</a:t>
                  </a:r>
                  <a:endParaRPr lang="de-DE" sz="90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2" name="Gruppierung 111"/>
            <p:cNvGrpSpPr/>
            <p:nvPr/>
          </p:nvGrpSpPr>
          <p:grpSpPr>
            <a:xfrm>
              <a:off x="190868" y="6410955"/>
              <a:ext cx="116691" cy="145770"/>
              <a:chOff x="512909" y="826948"/>
              <a:chExt cx="116691" cy="145770"/>
            </a:xfrm>
          </p:grpSpPr>
          <p:sp>
            <p:nvSpPr>
              <p:cNvPr id="14" name="Oval 112"/>
              <p:cNvSpPr/>
              <p:nvPr/>
            </p:nvSpPr>
            <p:spPr>
              <a:xfrm>
                <a:off x="512909" y="841505"/>
                <a:ext cx="116691" cy="1166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4314" y="826948"/>
                <a:ext cx="45719" cy="145770"/>
              </a:xfrm>
              <a:prstGeom prst="rect">
                <a:avLst/>
              </a:prstGeom>
              <a:noFill/>
            </p:spPr>
            <p:txBody>
              <a:bodyPr wrap="square" lIns="0" tIns="3600" rIns="0" bIns="3600" rtlCol="0">
                <a:spAutoFit/>
              </a:bodyPr>
              <a:lstStyle/>
              <a:p>
                <a:r>
                  <a:rPr lang="de-DE" sz="9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I</a:t>
                </a:r>
                <a:endParaRPr lang="de-DE" sz="9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287941" y="6360730"/>
              <a:ext cx="1654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Internationaler Studiengang</a:t>
              </a:r>
              <a:endParaRPr lang="de-DE" sz="1000" dirty="0"/>
            </a:p>
          </p:txBody>
        </p:sp>
      </p:grpSp>
      <p:grpSp>
        <p:nvGrpSpPr>
          <p:cNvPr id="212" name="Gruppieren 211"/>
          <p:cNvGrpSpPr/>
          <p:nvPr/>
        </p:nvGrpSpPr>
        <p:grpSpPr>
          <a:xfrm>
            <a:off x="171293" y="1192138"/>
            <a:ext cx="8831666" cy="5691957"/>
            <a:chOff x="171293" y="1192138"/>
            <a:chExt cx="8831666" cy="5691957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682292" y="1192138"/>
              <a:ext cx="8320667" cy="4820748"/>
              <a:chOff x="682292" y="1196149"/>
              <a:chExt cx="8320667" cy="4820748"/>
            </a:xfrm>
          </p:grpSpPr>
          <p:grpSp>
            <p:nvGrpSpPr>
              <p:cNvPr id="184" name="Gruppieren 183"/>
              <p:cNvGrpSpPr/>
              <p:nvPr/>
            </p:nvGrpSpPr>
            <p:grpSpPr>
              <a:xfrm>
                <a:off x="682292" y="1196149"/>
                <a:ext cx="8320667" cy="4815581"/>
                <a:chOff x="687938" y="989797"/>
                <a:chExt cx="8320667" cy="4815581"/>
              </a:xfrm>
            </p:grpSpPr>
            <p:sp>
              <p:nvSpPr>
                <p:cNvPr id="186" name="Rechteck 185"/>
                <p:cNvSpPr/>
                <p:nvPr/>
              </p:nvSpPr>
              <p:spPr>
                <a:xfrm>
                  <a:off x="2083525" y="989797"/>
                  <a:ext cx="1400992" cy="812877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7" name="Rechteck 186"/>
                <p:cNvSpPr/>
                <p:nvPr/>
              </p:nvSpPr>
              <p:spPr>
                <a:xfrm>
                  <a:off x="5447212" y="989797"/>
                  <a:ext cx="1482634" cy="812877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Rechteck 187"/>
                <p:cNvSpPr/>
                <p:nvPr/>
              </p:nvSpPr>
              <p:spPr>
                <a:xfrm>
                  <a:off x="6929846" y="990643"/>
                  <a:ext cx="2078759" cy="812031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Rechteck 188"/>
                <p:cNvSpPr/>
                <p:nvPr/>
              </p:nvSpPr>
              <p:spPr>
                <a:xfrm>
                  <a:off x="6923498" y="1802673"/>
                  <a:ext cx="2085107" cy="792535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3" name="Rechteck 192"/>
                <p:cNvSpPr/>
                <p:nvPr/>
              </p:nvSpPr>
              <p:spPr>
                <a:xfrm>
                  <a:off x="2083525" y="2599508"/>
                  <a:ext cx="1400992" cy="780331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Rechteck 195"/>
                <p:cNvSpPr/>
                <p:nvPr/>
              </p:nvSpPr>
              <p:spPr>
                <a:xfrm>
                  <a:off x="6932416" y="3379840"/>
                  <a:ext cx="1482635" cy="805720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7" name="Rechteck 196"/>
                <p:cNvSpPr/>
                <p:nvPr/>
              </p:nvSpPr>
              <p:spPr>
                <a:xfrm>
                  <a:off x="2083525" y="4179073"/>
                  <a:ext cx="1405081" cy="840662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8" name="Rechteck 197"/>
                <p:cNvSpPr/>
                <p:nvPr/>
              </p:nvSpPr>
              <p:spPr>
                <a:xfrm>
                  <a:off x="687938" y="4179073"/>
                  <a:ext cx="1395587" cy="840661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9" name="Rechteck 198"/>
                <p:cNvSpPr/>
                <p:nvPr/>
              </p:nvSpPr>
              <p:spPr>
                <a:xfrm>
                  <a:off x="687938" y="5019734"/>
                  <a:ext cx="1395587" cy="785644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0" name="Rechteck 199"/>
                <p:cNvSpPr/>
                <p:nvPr/>
              </p:nvSpPr>
              <p:spPr>
                <a:xfrm>
                  <a:off x="3495248" y="3375136"/>
                  <a:ext cx="1958605" cy="796097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5" name="Rechteck 184"/>
              <p:cNvSpPr/>
              <p:nvPr/>
            </p:nvSpPr>
            <p:spPr>
              <a:xfrm>
                <a:off x="2074630" y="5228863"/>
                <a:ext cx="1414972" cy="788034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1" name="Rechteck 180"/>
            <p:cNvSpPr/>
            <p:nvPr/>
          </p:nvSpPr>
          <p:spPr>
            <a:xfrm>
              <a:off x="171293" y="6715615"/>
              <a:ext cx="155840" cy="10149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accent2">
                  <a:lumMod val="7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77641" y="6637874"/>
              <a:ext cx="20443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Keine fremdsprachige Lehre</a:t>
              </a:r>
              <a:endParaRPr lang="de-DE" sz="10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24128" y="986616"/>
            <a:ext cx="8227667" cy="5410583"/>
            <a:chOff x="224128" y="986616"/>
            <a:chExt cx="8227667" cy="5410583"/>
          </a:xfrm>
        </p:grpSpPr>
        <p:sp>
          <p:nvSpPr>
            <p:cNvPr id="2" name="Textfeld 1"/>
            <p:cNvSpPr txBox="1"/>
            <p:nvPr/>
          </p:nvSpPr>
          <p:spPr>
            <a:xfrm>
              <a:off x="830797" y="986616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13 %</a:t>
              </a:r>
              <a:endParaRPr lang="de-DE" b="1" dirty="0"/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017301" y="2007365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20 %</a:t>
              </a:r>
              <a:endParaRPr lang="de-DE" b="1" dirty="0"/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035008" y="279421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18 %</a:t>
              </a:r>
              <a:endParaRPr lang="de-DE" b="1" dirty="0"/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1052438" y="369794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28 %</a:t>
              </a:r>
              <a:endParaRPr lang="de-DE" b="1" dirty="0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1128958" y="4422090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1128958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2447151" y="4422090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494615" y="5224852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2491597" y="3582181"/>
              <a:ext cx="5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6 %</a:t>
              </a:r>
              <a:endParaRPr lang="de-DE" b="1" dirty="0"/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2522436" y="2747399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4185857" y="273739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14 %</a:t>
              </a:r>
              <a:endParaRPr lang="de-DE" b="1" dirty="0"/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245236" y="1943421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3 %</a:t>
              </a:r>
              <a:endParaRPr lang="de-DE" b="1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2466563" y="1943421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18 %</a:t>
              </a:r>
              <a:endParaRPr lang="de-DE" b="1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2495244" y="1171282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4222377" y="1139016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9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864806" y="1139016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5402139" y="2206269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7709544" y="1171282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7676277" y="1943421"/>
              <a:ext cx="51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7367390" y="4367469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19 %</a:t>
              </a:r>
              <a:endParaRPr lang="de-DE" b="1" dirty="0"/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5873932" y="433068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84 %</a:t>
              </a:r>
              <a:endParaRPr lang="de-DE" b="1" dirty="0"/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5864806" y="517633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55 %</a:t>
              </a:r>
              <a:endParaRPr lang="de-DE" b="1" dirty="0"/>
            </a:p>
          </p:txBody>
        </p:sp>
        <p:sp>
          <p:nvSpPr>
            <p:cNvPr id="170" name="Textfeld 169"/>
            <p:cNvSpPr txBox="1"/>
            <p:nvPr/>
          </p:nvSpPr>
          <p:spPr>
            <a:xfrm>
              <a:off x="7397761" y="5153298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3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1" name="Textfeld 170"/>
            <p:cNvSpPr txBox="1"/>
            <p:nvPr/>
          </p:nvSpPr>
          <p:spPr>
            <a:xfrm>
              <a:off x="4098756" y="522485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32 %</a:t>
              </a:r>
              <a:endParaRPr lang="de-DE" b="1" dirty="0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4158264" y="4318593"/>
              <a:ext cx="5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4184947" y="3542370"/>
              <a:ext cx="5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7402718" y="3708467"/>
              <a:ext cx="58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0 %</a:t>
              </a:r>
              <a:endParaRPr lang="de-DE" b="1" dirty="0"/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7770005" y="6027867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2 %</a:t>
              </a:r>
              <a:endParaRPr lang="de-DE" b="1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24128" y="6021383"/>
              <a:ext cx="71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46 %</a:t>
              </a:r>
              <a:endParaRPr lang="de-DE" b="1" dirty="0"/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5854558" y="279421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11 %</a:t>
              </a:r>
              <a:endParaRPr lang="de-DE" b="1" dirty="0"/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7496533" y="2725822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8</a:t>
              </a:r>
              <a:r>
                <a:rPr lang="de-DE" b="1" dirty="0" smtClean="0"/>
                <a:t> %</a:t>
              </a:r>
              <a:endParaRPr lang="de-DE" b="1" dirty="0"/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5921500" y="3532665"/>
              <a:ext cx="681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7 %</a:t>
              </a:r>
              <a:endParaRPr lang="de-DE" b="1" dirty="0"/>
            </a:p>
          </p:txBody>
        </p:sp>
      </p:grpSp>
      <p:sp>
        <p:nvSpPr>
          <p:cNvPr id="214" name="Textfeld 213"/>
          <p:cNvSpPr txBox="1"/>
          <p:nvPr/>
        </p:nvSpPr>
        <p:spPr>
          <a:xfrm>
            <a:off x="8990112" y="3194724"/>
            <a:ext cx="153888" cy="32067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DE" sz="1000" dirty="0" smtClean="0"/>
              <a:t>Quelle: Auszählung der Lehrveranstaltungen über AGNES</a:t>
            </a:r>
            <a:endParaRPr lang="de-DE" sz="1000" dirty="0"/>
          </a:p>
        </p:txBody>
      </p:sp>
      <p:sp>
        <p:nvSpPr>
          <p:cNvPr id="202" name="Rechteck 201"/>
          <p:cNvSpPr/>
          <p:nvPr/>
        </p:nvSpPr>
        <p:spPr>
          <a:xfrm>
            <a:off x="119679" y="5702269"/>
            <a:ext cx="8888926" cy="1020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/>
                </a:solidFill>
              </a:rPr>
              <a:t>Fremd-/Mehrsprachige </a:t>
            </a:r>
            <a:r>
              <a:rPr lang="de-DE" b="1" dirty="0">
                <a:solidFill>
                  <a:schemeClr val="tx2"/>
                </a:solidFill>
              </a:rPr>
              <a:t>Lehre </a:t>
            </a:r>
            <a:r>
              <a:rPr lang="de-DE" b="1" dirty="0" smtClean="0">
                <a:solidFill>
                  <a:schemeClr val="tx2"/>
                </a:solidFill>
              </a:rPr>
              <a:t>ergibt sich aus dem Fach.</a:t>
            </a:r>
          </a:p>
          <a:p>
            <a:pPr algn="ctr"/>
            <a:r>
              <a:rPr lang="de-DE" b="1" dirty="0" smtClean="0">
                <a:solidFill>
                  <a:schemeClr val="tx2"/>
                </a:solidFill>
              </a:rPr>
              <a:t>Internationale Studiengänge fördern  einen Trend zu mehrsprachiger Lehre.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3102</Words>
  <Application>Microsoft Office PowerPoint</Application>
  <PresentationFormat>Bildschirmpräsentation (4:3)</PresentationFormat>
  <Paragraphs>1061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 DAIA Jahrestagung 2015, AG 1: Internationalisierung des Curriculums  statt internationaler Studiengänge - endlich weg vom Luxus für wenige?  Johannes Moes und Johannes Siemens Humboldt-Universität zu Berlin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Jasmin</dc:creator>
  <cp:lastModifiedBy>profilinstaller</cp:lastModifiedBy>
  <cp:revision>143</cp:revision>
  <dcterms:created xsi:type="dcterms:W3CDTF">2015-01-29T13:03:03Z</dcterms:created>
  <dcterms:modified xsi:type="dcterms:W3CDTF">2015-02-12T11:16:18Z</dcterms:modified>
</cp:coreProperties>
</file>