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61" r:id="rId1"/>
  </p:sldMasterIdLst>
  <p:notesMasterIdLst>
    <p:notesMasterId r:id="rId14"/>
  </p:notesMasterIdLst>
  <p:handoutMasterIdLst>
    <p:handoutMasterId r:id="rId15"/>
  </p:handoutMasterIdLst>
  <p:sldIdLst>
    <p:sldId id="352" r:id="rId2"/>
    <p:sldId id="354" r:id="rId3"/>
    <p:sldId id="355" r:id="rId4"/>
    <p:sldId id="351" r:id="rId5"/>
    <p:sldId id="356" r:id="rId6"/>
    <p:sldId id="345" r:id="rId7"/>
    <p:sldId id="353" r:id="rId8"/>
    <p:sldId id="346" r:id="rId9"/>
    <p:sldId id="347" r:id="rId10"/>
    <p:sldId id="348" r:id="rId11"/>
    <p:sldId id="340" r:id="rId12"/>
    <p:sldId id="341" r:id="rId13"/>
  </p:sldIdLst>
  <p:sldSz cx="9144000" cy="6858000" type="screen4x3"/>
  <p:notesSz cx="7099300" cy="10234613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ABCA"/>
    <a:srgbClr val="BCD0E0"/>
    <a:srgbClr val="DDE7EF"/>
    <a:srgbClr val="E08484"/>
    <a:srgbClr val="CF9595"/>
    <a:srgbClr val="D98B8B"/>
    <a:srgbClr val="CD6565"/>
    <a:srgbClr val="75AF6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88" autoAdjust="0"/>
    <p:restoredTop sz="92298" autoAdjust="0"/>
  </p:normalViewPr>
  <p:slideViewPr>
    <p:cSldViewPr snapToGrid="0" snapToObjects="1">
      <p:cViewPr varScale="1">
        <p:scale>
          <a:sx n="67" d="100"/>
          <a:sy n="67" d="100"/>
        </p:scale>
        <p:origin x="-17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7" d="100"/>
          <a:sy n="57" d="100"/>
        </p:scale>
        <p:origin x="-1848" y="-96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iederichm\Desktop\Kopie%20von%20Studierende%20K&#246;pfe%2020042-20142%20Diagramm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>
              <a:defRPr/>
            </a:pPr>
            <a:r>
              <a:rPr lang="de-DE"/>
              <a:t>Studierende GU</a:t>
            </a:r>
            <a:r>
              <a:rPr lang="de-DE" baseline="0"/>
              <a:t> WiSe 2004/05 - 2014/15 (Kopfzahlen)</a:t>
            </a:r>
            <a:endParaRPr lang="de-DE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SAPBW_DOWNLOAD!$A$3</c:f>
              <c:strCache>
                <c:ptCount val="1"/>
                <c:pt idx="0">
                  <c:v>Studierende insgesamt</c:v>
                </c:pt>
              </c:strCache>
            </c:strRef>
          </c:tx>
          <c:marker>
            <c:symbol val="none"/>
          </c:marker>
          <c:cat>
            <c:strRef>
              <c:f>SAPBW_DOWNLOAD!$B$2:$V$2</c:f>
              <c:strCache>
                <c:ptCount val="21"/>
                <c:pt idx="0">
                  <c:v>WiSe 2004/05</c:v>
                </c:pt>
                <c:pt idx="1">
                  <c:v>SoSe 2005</c:v>
                </c:pt>
                <c:pt idx="2">
                  <c:v>WiSe 2005/06</c:v>
                </c:pt>
                <c:pt idx="3">
                  <c:v>SoSe 2006</c:v>
                </c:pt>
                <c:pt idx="4">
                  <c:v>WiSe 2006/07</c:v>
                </c:pt>
                <c:pt idx="5">
                  <c:v>SoSe 2007</c:v>
                </c:pt>
                <c:pt idx="6">
                  <c:v>WiSe 2007/08</c:v>
                </c:pt>
                <c:pt idx="7">
                  <c:v>SoSe 2008</c:v>
                </c:pt>
                <c:pt idx="8">
                  <c:v>WiSe 2008/09</c:v>
                </c:pt>
                <c:pt idx="9">
                  <c:v>SoSe 2009</c:v>
                </c:pt>
                <c:pt idx="10">
                  <c:v>WiSe 2009/10</c:v>
                </c:pt>
                <c:pt idx="11">
                  <c:v>SoSe 2010</c:v>
                </c:pt>
                <c:pt idx="12">
                  <c:v>WiSe 2010/11</c:v>
                </c:pt>
                <c:pt idx="13">
                  <c:v>SoSe 2011</c:v>
                </c:pt>
                <c:pt idx="14">
                  <c:v>WiSe 2011/12</c:v>
                </c:pt>
                <c:pt idx="15">
                  <c:v>SoSe 2012</c:v>
                </c:pt>
                <c:pt idx="16">
                  <c:v>WiSe 2012/13</c:v>
                </c:pt>
                <c:pt idx="17">
                  <c:v>SoSe 2013</c:v>
                </c:pt>
                <c:pt idx="18">
                  <c:v>WiSe 2013/14</c:v>
                </c:pt>
                <c:pt idx="19">
                  <c:v>SoSe 2014</c:v>
                </c:pt>
                <c:pt idx="20">
                  <c:v>WiSe 2014/15</c:v>
                </c:pt>
              </c:strCache>
            </c:strRef>
          </c:cat>
          <c:val>
            <c:numRef>
              <c:f>SAPBW_DOWNLOAD!$B$3:$V$3</c:f>
              <c:numCache>
                <c:formatCode>#,##0</c:formatCode>
                <c:ptCount val="21"/>
                <c:pt idx="0">
                  <c:v>36347</c:v>
                </c:pt>
                <c:pt idx="1">
                  <c:v>35005</c:v>
                </c:pt>
                <c:pt idx="2">
                  <c:v>36267</c:v>
                </c:pt>
                <c:pt idx="3">
                  <c:v>35096</c:v>
                </c:pt>
                <c:pt idx="4">
                  <c:v>36651</c:v>
                </c:pt>
                <c:pt idx="5">
                  <c:v>33890</c:v>
                </c:pt>
                <c:pt idx="6">
                  <c:v>32934</c:v>
                </c:pt>
                <c:pt idx="7">
                  <c:v>31210</c:v>
                </c:pt>
                <c:pt idx="8">
                  <c:v>34222</c:v>
                </c:pt>
                <c:pt idx="9">
                  <c:v>34011</c:v>
                </c:pt>
                <c:pt idx="10">
                  <c:v>36965</c:v>
                </c:pt>
                <c:pt idx="11">
                  <c:v>35712</c:v>
                </c:pt>
                <c:pt idx="12">
                  <c:v>39161</c:v>
                </c:pt>
                <c:pt idx="13">
                  <c:v>38162</c:v>
                </c:pt>
                <c:pt idx="14">
                  <c:v>41341</c:v>
                </c:pt>
                <c:pt idx="15">
                  <c:v>40264</c:v>
                </c:pt>
                <c:pt idx="16">
                  <c:v>43086</c:v>
                </c:pt>
                <c:pt idx="17">
                  <c:v>42077</c:v>
                </c:pt>
                <c:pt idx="18">
                  <c:v>45332</c:v>
                </c:pt>
                <c:pt idx="19">
                  <c:v>44068</c:v>
                </c:pt>
                <c:pt idx="20">
                  <c:v>46547</c:v>
                </c:pt>
              </c:numCache>
            </c:numRef>
          </c:val>
        </c:ser>
        <c:ser>
          <c:idx val="1"/>
          <c:order val="1"/>
          <c:tx>
            <c:strRef>
              <c:f>SAPBW_DOWNLOAD!$A$4</c:f>
              <c:strCache>
                <c:ptCount val="1"/>
                <c:pt idx="0">
                  <c:v>Deutsche</c:v>
                </c:pt>
              </c:strCache>
            </c:strRef>
          </c:tx>
          <c:marker>
            <c:symbol val="none"/>
          </c:marker>
          <c:cat>
            <c:strRef>
              <c:f>SAPBW_DOWNLOAD!$B$2:$V$2</c:f>
              <c:strCache>
                <c:ptCount val="21"/>
                <c:pt idx="0">
                  <c:v>WiSe 2004/05</c:v>
                </c:pt>
                <c:pt idx="1">
                  <c:v>SoSe 2005</c:v>
                </c:pt>
                <c:pt idx="2">
                  <c:v>WiSe 2005/06</c:v>
                </c:pt>
                <c:pt idx="3">
                  <c:v>SoSe 2006</c:v>
                </c:pt>
                <c:pt idx="4">
                  <c:v>WiSe 2006/07</c:v>
                </c:pt>
                <c:pt idx="5">
                  <c:v>SoSe 2007</c:v>
                </c:pt>
                <c:pt idx="6">
                  <c:v>WiSe 2007/08</c:v>
                </c:pt>
                <c:pt idx="7">
                  <c:v>SoSe 2008</c:v>
                </c:pt>
                <c:pt idx="8">
                  <c:v>WiSe 2008/09</c:v>
                </c:pt>
                <c:pt idx="9">
                  <c:v>SoSe 2009</c:v>
                </c:pt>
                <c:pt idx="10">
                  <c:v>WiSe 2009/10</c:v>
                </c:pt>
                <c:pt idx="11">
                  <c:v>SoSe 2010</c:v>
                </c:pt>
                <c:pt idx="12">
                  <c:v>WiSe 2010/11</c:v>
                </c:pt>
                <c:pt idx="13">
                  <c:v>SoSe 2011</c:v>
                </c:pt>
                <c:pt idx="14">
                  <c:v>WiSe 2011/12</c:v>
                </c:pt>
                <c:pt idx="15">
                  <c:v>SoSe 2012</c:v>
                </c:pt>
                <c:pt idx="16">
                  <c:v>WiSe 2012/13</c:v>
                </c:pt>
                <c:pt idx="17">
                  <c:v>SoSe 2013</c:v>
                </c:pt>
                <c:pt idx="18">
                  <c:v>WiSe 2013/14</c:v>
                </c:pt>
                <c:pt idx="19">
                  <c:v>SoSe 2014</c:v>
                </c:pt>
                <c:pt idx="20">
                  <c:v>WiSe 2014/15</c:v>
                </c:pt>
              </c:strCache>
            </c:strRef>
          </c:cat>
          <c:val>
            <c:numRef>
              <c:f>SAPBW_DOWNLOAD!$B$4:$V$4</c:f>
              <c:numCache>
                <c:formatCode>#,##0</c:formatCode>
                <c:ptCount val="21"/>
                <c:pt idx="0">
                  <c:v>29325</c:v>
                </c:pt>
                <c:pt idx="1">
                  <c:v>28185</c:v>
                </c:pt>
                <c:pt idx="2">
                  <c:v>29369</c:v>
                </c:pt>
                <c:pt idx="3">
                  <c:v>28377</c:v>
                </c:pt>
                <c:pt idx="4">
                  <c:v>29892</c:v>
                </c:pt>
                <c:pt idx="5">
                  <c:v>27558</c:v>
                </c:pt>
                <c:pt idx="6">
                  <c:v>26996</c:v>
                </c:pt>
                <c:pt idx="7">
                  <c:v>25517</c:v>
                </c:pt>
                <c:pt idx="8">
                  <c:v>28115</c:v>
                </c:pt>
                <c:pt idx="9">
                  <c:v>27957</c:v>
                </c:pt>
                <c:pt idx="10">
                  <c:v>30428</c:v>
                </c:pt>
                <c:pt idx="11">
                  <c:v>29377</c:v>
                </c:pt>
                <c:pt idx="12">
                  <c:v>32415</c:v>
                </c:pt>
                <c:pt idx="13">
                  <c:v>31608</c:v>
                </c:pt>
                <c:pt idx="14">
                  <c:v>34505</c:v>
                </c:pt>
                <c:pt idx="15">
                  <c:v>33629</c:v>
                </c:pt>
                <c:pt idx="16">
                  <c:v>36079</c:v>
                </c:pt>
                <c:pt idx="17">
                  <c:v>35289</c:v>
                </c:pt>
                <c:pt idx="18">
                  <c:v>38279</c:v>
                </c:pt>
                <c:pt idx="19">
                  <c:v>37123</c:v>
                </c:pt>
                <c:pt idx="20">
                  <c:v>39245</c:v>
                </c:pt>
              </c:numCache>
            </c:numRef>
          </c:val>
        </c:ser>
        <c:ser>
          <c:idx val="2"/>
          <c:order val="2"/>
          <c:tx>
            <c:strRef>
              <c:f>SAPBW_DOWNLOAD!$A$5</c:f>
              <c:strCache>
                <c:ptCount val="1"/>
                <c:pt idx="0">
                  <c:v>Ausländer</c:v>
                </c:pt>
              </c:strCache>
            </c:strRef>
          </c:tx>
          <c:marker>
            <c:symbol val="none"/>
          </c:marker>
          <c:cat>
            <c:strRef>
              <c:f>SAPBW_DOWNLOAD!$B$2:$V$2</c:f>
              <c:strCache>
                <c:ptCount val="21"/>
                <c:pt idx="0">
                  <c:v>WiSe 2004/05</c:v>
                </c:pt>
                <c:pt idx="1">
                  <c:v>SoSe 2005</c:v>
                </c:pt>
                <c:pt idx="2">
                  <c:v>WiSe 2005/06</c:v>
                </c:pt>
                <c:pt idx="3">
                  <c:v>SoSe 2006</c:v>
                </c:pt>
                <c:pt idx="4">
                  <c:v>WiSe 2006/07</c:v>
                </c:pt>
                <c:pt idx="5">
                  <c:v>SoSe 2007</c:v>
                </c:pt>
                <c:pt idx="6">
                  <c:v>WiSe 2007/08</c:v>
                </c:pt>
                <c:pt idx="7">
                  <c:v>SoSe 2008</c:v>
                </c:pt>
                <c:pt idx="8">
                  <c:v>WiSe 2008/09</c:v>
                </c:pt>
                <c:pt idx="9">
                  <c:v>SoSe 2009</c:v>
                </c:pt>
                <c:pt idx="10">
                  <c:v>WiSe 2009/10</c:v>
                </c:pt>
                <c:pt idx="11">
                  <c:v>SoSe 2010</c:v>
                </c:pt>
                <c:pt idx="12">
                  <c:v>WiSe 2010/11</c:v>
                </c:pt>
                <c:pt idx="13">
                  <c:v>SoSe 2011</c:v>
                </c:pt>
                <c:pt idx="14">
                  <c:v>WiSe 2011/12</c:v>
                </c:pt>
                <c:pt idx="15">
                  <c:v>SoSe 2012</c:v>
                </c:pt>
                <c:pt idx="16">
                  <c:v>WiSe 2012/13</c:v>
                </c:pt>
                <c:pt idx="17">
                  <c:v>SoSe 2013</c:v>
                </c:pt>
                <c:pt idx="18">
                  <c:v>WiSe 2013/14</c:v>
                </c:pt>
                <c:pt idx="19">
                  <c:v>SoSe 2014</c:v>
                </c:pt>
                <c:pt idx="20">
                  <c:v>WiSe 2014/15</c:v>
                </c:pt>
              </c:strCache>
            </c:strRef>
          </c:cat>
          <c:val>
            <c:numRef>
              <c:f>SAPBW_DOWNLOAD!$B$5:$V$5</c:f>
              <c:numCache>
                <c:formatCode>#,##0</c:formatCode>
                <c:ptCount val="21"/>
                <c:pt idx="0">
                  <c:v>7022</c:v>
                </c:pt>
                <c:pt idx="1">
                  <c:v>6820</c:v>
                </c:pt>
                <c:pt idx="2">
                  <c:v>6898</c:v>
                </c:pt>
                <c:pt idx="3">
                  <c:v>6719</c:v>
                </c:pt>
                <c:pt idx="4">
                  <c:v>6759</c:v>
                </c:pt>
                <c:pt idx="5">
                  <c:v>6332</c:v>
                </c:pt>
                <c:pt idx="6">
                  <c:v>5938</c:v>
                </c:pt>
                <c:pt idx="7">
                  <c:v>5693</c:v>
                </c:pt>
                <c:pt idx="8">
                  <c:v>6107</c:v>
                </c:pt>
                <c:pt idx="9">
                  <c:v>6054</c:v>
                </c:pt>
                <c:pt idx="10">
                  <c:v>6537</c:v>
                </c:pt>
                <c:pt idx="11">
                  <c:v>6335</c:v>
                </c:pt>
                <c:pt idx="12">
                  <c:v>6746</c:v>
                </c:pt>
                <c:pt idx="13">
                  <c:v>6554</c:v>
                </c:pt>
                <c:pt idx="14">
                  <c:v>6836</c:v>
                </c:pt>
                <c:pt idx="15">
                  <c:v>6635</c:v>
                </c:pt>
                <c:pt idx="16">
                  <c:v>7007</c:v>
                </c:pt>
                <c:pt idx="17">
                  <c:v>6788</c:v>
                </c:pt>
                <c:pt idx="18">
                  <c:v>7053</c:v>
                </c:pt>
                <c:pt idx="19">
                  <c:v>6945</c:v>
                </c:pt>
                <c:pt idx="20">
                  <c:v>7302</c:v>
                </c:pt>
              </c:numCache>
            </c:numRef>
          </c:val>
        </c:ser>
        <c:ser>
          <c:idx val="3"/>
          <c:order val="3"/>
          <c:tx>
            <c:strRef>
              <c:f>SAPBW_DOWNLOAD!$A$6</c:f>
              <c:strCache>
                <c:ptCount val="1"/>
                <c:pt idx="0">
                  <c:v>Bildungsinländer</c:v>
                </c:pt>
              </c:strCache>
            </c:strRef>
          </c:tx>
          <c:marker>
            <c:symbol val="none"/>
          </c:marker>
          <c:cat>
            <c:strRef>
              <c:f>SAPBW_DOWNLOAD!$B$2:$V$2</c:f>
              <c:strCache>
                <c:ptCount val="21"/>
                <c:pt idx="0">
                  <c:v>WiSe 2004/05</c:v>
                </c:pt>
                <c:pt idx="1">
                  <c:v>SoSe 2005</c:v>
                </c:pt>
                <c:pt idx="2">
                  <c:v>WiSe 2005/06</c:v>
                </c:pt>
                <c:pt idx="3">
                  <c:v>SoSe 2006</c:v>
                </c:pt>
                <c:pt idx="4">
                  <c:v>WiSe 2006/07</c:v>
                </c:pt>
                <c:pt idx="5">
                  <c:v>SoSe 2007</c:v>
                </c:pt>
                <c:pt idx="6">
                  <c:v>WiSe 2007/08</c:v>
                </c:pt>
                <c:pt idx="7">
                  <c:v>SoSe 2008</c:v>
                </c:pt>
                <c:pt idx="8">
                  <c:v>WiSe 2008/09</c:v>
                </c:pt>
                <c:pt idx="9">
                  <c:v>SoSe 2009</c:v>
                </c:pt>
                <c:pt idx="10">
                  <c:v>WiSe 2009/10</c:v>
                </c:pt>
                <c:pt idx="11">
                  <c:v>SoSe 2010</c:v>
                </c:pt>
                <c:pt idx="12">
                  <c:v>WiSe 2010/11</c:v>
                </c:pt>
                <c:pt idx="13">
                  <c:v>SoSe 2011</c:v>
                </c:pt>
                <c:pt idx="14">
                  <c:v>WiSe 2011/12</c:v>
                </c:pt>
                <c:pt idx="15">
                  <c:v>SoSe 2012</c:v>
                </c:pt>
                <c:pt idx="16">
                  <c:v>WiSe 2012/13</c:v>
                </c:pt>
                <c:pt idx="17">
                  <c:v>SoSe 2013</c:v>
                </c:pt>
                <c:pt idx="18">
                  <c:v>WiSe 2013/14</c:v>
                </c:pt>
                <c:pt idx="19">
                  <c:v>SoSe 2014</c:v>
                </c:pt>
                <c:pt idx="20">
                  <c:v>WiSe 2014/15</c:v>
                </c:pt>
              </c:strCache>
            </c:strRef>
          </c:cat>
          <c:val>
            <c:numRef>
              <c:f>SAPBW_DOWNLOAD!$B$6:$V$6</c:f>
              <c:numCache>
                <c:formatCode>#,##0</c:formatCode>
                <c:ptCount val="21"/>
                <c:pt idx="0">
                  <c:v>2490</c:v>
                </c:pt>
                <c:pt idx="1">
                  <c:v>2356</c:v>
                </c:pt>
                <c:pt idx="2">
                  <c:v>2357</c:v>
                </c:pt>
                <c:pt idx="3">
                  <c:v>2248</c:v>
                </c:pt>
                <c:pt idx="4">
                  <c:v>2314</c:v>
                </c:pt>
                <c:pt idx="5">
                  <c:v>2147</c:v>
                </c:pt>
                <c:pt idx="6">
                  <c:v>2043</c:v>
                </c:pt>
                <c:pt idx="7">
                  <c:v>1970</c:v>
                </c:pt>
                <c:pt idx="8">
                  <c:v>2125</c:v>
                </c:pt>
                <c:pt idx="9">
                  <c:v>2112</c:v>
                </c:pt>
                <c:pt idx="10">
                  <c:v>2277</c:v>
                </c:pt>
                <c:pt idx="11">
                  <c:v>2218</c:v>
                </c:pt>
                <c:pt idx="12">
                  <c:v>2405</c:v>
                </c:pt>
                <c:pt idx="13">
                  <c:v>2297</c:v>
                </c:pt>
                <c:pt idx="14">
                  <c:v>2445</c:v>
                </c:pt>
                <c:pt idx="15">
                  <c:v>2345</c:v>
                </c:pt>
                <c:pt idx="16">
                  <c:v>2520</c:v>
                </c:pt>
                <c:pt idx="17">
                  <c:v>2449</c:v>
                </c:pt>
                <c:pt idx="18">
                  <c:v>2612</c:v>
                </c:pt>
                <c:pt idx="19">
                  <c:v>2505</c:v>
                </c:pt>
                <c:pt idx="20">
                  <c:v>2605</c:v>
                </c:pt>
              </c:numCache>
            </c:numRef>
          </c:val>
        </c:ser>
        <c:ser>
          <c:idx val="4"/>
          <c:order val="4"/>
          <c:tx>
            <c:strRef>
              <c:f>SAPBW_DOWNLOAD!$A$7</c:f>
              <c:strCache>
                <c:ptCount val="1"/>
                <c:pt idx="0">
                  <c:v>Bildungsausländer</c:v>
                </c:pt>
              </c:strCache>
            </c:strRef>
          </c:tx>
          <c:marker>
            <c:symbol val="none"/>
          </c:marker>
          <c:cat>
            <c:strRef>
              <c:f>SAPBW_DOWNLOAD!$B$2:$V$2</c:f>
              <c:strCache>
                <c:ptCount val="21"/>
                <c:pt idx="0">
                  <c:v>WiSe 2004/05</c:v>
                </c:pt>
                <c:pt idx="1">
                  <c:v>SoSe 2005</c:v>
                </c:pt>
                <c:pt idx="2">
                  <c:v>WiSe 2005/06</c:v>
                </c:pt>
                <c:pt idx="3">
                  <c:v>SoSe 2006</c:v>
                </c:pt>
                <c:pt idx="4">
                  <c:v>WiSe 2006/07</c:v>
                </c:pt>
                <c:pt idx="5">
                  <c:v>SoSe 2007</c:v>
                </c:pt>
                <c:pt idx="6">
                  <c:v>WiSe 2007/08</c:v>
                </c:pt>
                <c:pt idx="7">
                  <c:v>SoSe 2008</c:v>
                </c:pt>
                <c:pt idx="8">
                  <c:v>WiSe 2008/09</c:v>
                </c:pt>
                <c:pt idx="9">
                  <c:v>SoSe 2009</c:v>
                </c:pt>
                <c:pt idx="10">
                  <c:v>WiSe 2009/10</c:v>
                </c:pt>
                <c:pt idx="11">
                  <c:v>SoSe 2010</c:v>
                </c:pt>
                <c:pt idx="12">
                  <c:v>WiSe 2010/11</c:v>
                </c:pt>
                <c:pt idx="13">
                  <c:v>SoSe 2011</c:v>
                </c:pt>
                <c:pt idx="14">
                  <c:v>WiSe 2011/12</c:v>
                </c:pt>
                <c:pt idx="15">
                  <c:v>SoSe 2012</c:v>
                </c:pt>
                <c:pt idx="16">
                  <c:v>WiSe 2012/13</c:v>
                </c:pt>
                <c:pt idx="17">
                  <c:v>SoSe 2013</c:v>
                </c:pt>
                <c:pt idx="18">
                  <c:v>WiSe 2013/14</c:v>
                </c:pt>
                <c:pt idx="19">
                  <c:v>SoSe 2014</c:v>
                </c:pt>
                <c:pt idx="20">
                  <c:v>WiSe 2014/15</c:v>
                </c:pt>
              </c:strCache>
            </c:strRef>
          </c:cat>
          <c:val>
            <c:numRef>
              <c:f>SAPBW_DOWNLOAD!$B$7:$V$7</c:f>
              <c:numCache>
                <c:formatCode>#,##0</c:formatCode>
                <c:ptCount val="21"/>
                <c:pt idx="0">
                  <c:v>4532</c:v>
                </c:pt>
                <c:pt idx="1">
                  <c:v>4464</c:v>
                </c:pt>
                <c:pt idx="2">
                  <c:v>4541</c:v>
                </c:pt>
                <c:pt idx="3">
                  <c:v>4470</c:v>
                </c:pt>
                <c:pt idx="4">
                  <c:v>4445</c:v>
                </c:pt>
                <c:pt idx="5">
                  <c:v>4185</c:v>
                </c:pt>
                <c:pt idx="6">
                  <c:v>3895</c:v>
                </c:pt>
                <c:pt idx="7">
                  <c:v>3723</c:v>
                </c:pt>
                <c:pt idx="8">
                  <c:v>3982</c:v>
                </c:pt>
                <c:pt idx="9">
                  <c:v>3942</c:v>
                </c:pt>
                <c:pt idx="10">
                  <c:v>4260</c:v>
                </c:pt>
                <c:pt idx="11">
                  <c:v>4117</c:v>
                </c:pt>
                <c:pt idx="12">
                  <c:v>4341</c:v>
                </c:pt>
                <c:pt idx="13">
                  <c:v>4256</c:v>
                </c:pt>
                <c:pt idx="14">
                  <c:v>4391</c:v>
                </c:pt>
                <c:pt idx="15">
                  <c:v>4290</c:v>
                </c:pt>
                <c:pt idx="16">
                  <c:v>4487</c:v>
                </c:pt>
                <c:pt idx="17">
                  <c:v>4339</c:v>
                </c:pt>
                <c:pt idx="18">
                  <c:v>4441</c:v>
                </c:pt>
                <c:pt idx="19">
                  <c:v>4440</c:v>
                </c:pt>
                <c:pt idx="20">
                  <c:v>4697</c:v>
                </c:pt>
              </c:numCache>
            </c:numRef>
          </c:val>
        </c:ser>
        <c:marker val="1"/>
        <c:axId val="105014016"/>
        <c:axId val="105015552"/>
      </c:lineChart>
      <c:catAx>
        <c:axId val="105014016"/>
        <c:scaling>
          <c:orientation val="minMax"/>
        </c:scaling>
        <c:axPos val="b"/>
        <c:majorTickMark val="none"/>
        <c:tickLblPos val="nextTo"/>
        <c:crossAx val="105015552"/>
        <c:crosses val="autoZero"/>
        <c:auto val="1"/>
        <c:lblAlgn val="ctr"/>
        <c:lblOffset val="100"/>
      </c:catAx>
      <c:valAx>
        <c:axId val="10501555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e-DE"/>
                  <a:t>Anzahl</a:t>
                </a:r>
              </a:p>
            </c:rich>
          </c:tx>
          <c:layout/>
        </c:title>
        <c:numFmt formatCode="#,##0" sourceLinked="1"/>
        <c:majorTickMark val="none"/>
        <c:tickLblPos val="nextTo"/>
        <c:crossAx val="10501401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04" tIns="47703" rIns="95404" bIns="47703" numCol="1" anchor="t" anchorCtr="0" compatLnSpc="1">
            <a:prstTxWarp prst="textNoShape">
              <a:avLst/>
            </a:prstTxWarp>
          </a:bodyPr>
          <a:lstStyle>
            <a:lvl1pPr defTabSz="953251">
              <a:defRPr sz="1300" b="1">
                <a:latin typeface="Arial" pitchFamily="-65" charset="0"/>
                <a:ea typeface="Arial" pitchFamily="-65" charset="0"/>
                <a:cs typeface="Arial" pitchFamily="-65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04" tIns="47703" rIns="95404" bIns="47703" numCol="1" anchor="t" anchorCtr="0" compatLnSpc="1">
            <a:prstTxWarp prst="textNoShape">
              <a:avLst/>
            </a:prstTxWarp>
          </a:bodyPr>
          <a:lstStyle>
            <a:lvl1pPr algn="r" defTabSz="953251">
              <a:defRPr sz="1300" b="1">
                <a:latin typeface="Arial" pitchFamily="-65" charset="0"/>
                <a:ea typeface="Arial" pitchFamily="-65" charset="0"/>
                <a:cs typeface="Arial" pitchFamily="-65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04" tIns="47703" rIns="95404" bIns="47703" numCol="1" anchor="b" anchorCtr="0" compatLnSpc="1">
            <a:prstTxWarp prst="textNoShape">
              <a:avLst/>
            </a:prstTxWarp>
          </a:bodyPr>
          <a:lstStyle>
            <a:lvl1pPr defTabSz="953251">
              <a:defRPr sz="1300" b="1">
                <a:latin typeface="Arial" pitchFamily="-65" charset="0"/>
                <a:ea typeface="Arial" pitchFamily="-65" charset="0"/>
                <a:cs typeface="Arial" pitchFamily="-65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04" tIns="47703" rIns="95404" bIns="47703" numCol="1" anchor="b" anchorCtr="0" compatLnSpc="1">
            <a:prstTxWarp prst="textNoShape">
              <a:avLst/>
            </a:prstTxWarp>
          </a:bodyPr>
          <a:lstStyle>
            <a:lvl1pPr algn="r" defTabSz="953251">
              <a:defRPr sz="1300" b="1">
                <a:latin typeface="Arial" pitchFamily="-65" charset="0"/>
                <a:ea typeface="Arial" pitchFamily="-65" charset="0"/>
                <a:cs typeface="Arial" pitchFamily="-65" charset="0"/>
              </a:defRPr>
            </a:lvl1pPr>
          </a:lstStyle>
          <a:p>
            <a:pPr>
              <a:defRPr/>
            </a:pPr>
            <a:fld id="{59FA17BF-63AA-481E-8C70-99616974806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972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6" tIns="46922" rIns="93846" bIns="46922" numCol="1" anchor="t" anchorCtr="0" compatLnSpc="1">
            <a:prstTxWarp prst="textNoShape">
              <a:avLst/>
            </a:prstTxWarp>
          </a:bodyPr>
          <a:lstStyle>
            <a:lvl1pPr defTabSz="936672">
              <a:defRPr sz="1300" b="1">
                <a:latin typeface="Arial" pitchFamily="-65" charset="0"/>
                <a:ea typeface="Arial" pitchFamily="-65" charset="0"/>
                <a:cs typeface="Arial" pitchFamily="-65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7488" y="0"/>
            <a:ext cx="309721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6" tIns="46922" rIns="93846" bIns="46922" numCol="1" anchor="t" anchorCtr="0" compatLnSpc="1">
            <a:prstTxWarp prst="textNoShape">
              <a:avLst/>
            </a:prstTxWarp>
          </a:bodyPr>
          <a:lstStyle>
            <a:lvl1pPr algn="r" defTabSz="936672">
              <a:defRPr sz="1300" b="1">
                <a:latin typeface="Arial" pitchFamily="-65" charset="0"/>
                <a:ea typeface="Arial" pitchFamily="-65" charset="0"/>
                <a:cs typeface="Arial" pitchFamily="-65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55650"/>
            <a:ext cx="5151438" cy="3863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8688" y="4872038"/>
            <a:ext cx="5189537" cy="462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6" tIns="46922" rIns="93846" bIns="469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Click to edit Master text styles</a:t>
            </a:r>
          </a:p>
          <a:p>
            <a:pPr lvl="1"/>
            <a:r>
              <a:rPr lang="de-DE" noProof="0"/>
              <a:t>Second level</a:t>
            </a:r>
          </a:p>
          <a:p>
            <a:pPr lvl="2"/>
            <a:r>
              <a:rPr lang="de-DE" noProof="0"/>
              <a:t>Third level</a:t>
            </a:r>
          </a:p>
          <a:p>
            <a:pPr lvl="3"/>
            <a:r>
              <a:rPr lang="de-DE" noProof="0"/>
              <a:t>Fourth level</a:t>
            </a:r>
          </a:p>
          <a:p>
            <a:pPr lvl="4"/>
            <a:r>
              <a:rPr lang="de-DE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44075"/>
            <a:ext cx="30972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6" tIns="46922" rIns="93846" bIns="46922" numCol="1" anchor="b" anchorCtr="0" compatLnSpc="1">
            <a:prstTxWarp prst="textNoShape">
              <a:avLst/>
            </a:prstTxWarp>
          </a:bodyPr>
          <a:lstStyle>
            <a:lvl1pPr defTabSz="936672">
              <a:defRPr sz="1300" b="1">
                <a:latin typeface="Arial" pitchFamily="-65" charset="0"/>
                <a:ea typeface="Arial" pitchFamily="-65" charset="0"/>
                <a:cs typeface="Arial" pitchFamily="-65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7488" y="9744075"/>
            <a:ext cx="309721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6" tIns="46922" rIns="93846" bIns="46922" numCol="1" anchor="b" anchorCtr="0" compatLnSpc="1">
            <a:prstTxWarp prst="textNoShape">
              <a:avLst/>
            </a:prstTxWarp>
          </a:bodyPr>
          <a:lstStyle>
            <a:lvl1pPr algn="r" defTabSz="936672">
              <a:defRPr sz="1300" b="1">
                <a:latin typeface="Arial" pitchFamily="-65" charset="0"/>
                <a:ea typeface="Arial" pitchFamily="-65" charset="0"/>
                <a:cs typeface="Arial" pitchFamily="-65" charset="0"/>
              </a:defRPr>
            </a:lvl1pPr>
          </a:lstStyle>
          <a:p>
            <a:pPr>
              <a:defRPr/>
            </a:pPr>
            <a:fld id="{4C4C9980-EED5-4C21-95C0-A4377356415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65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65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65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65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65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4D0B1B-4C2F-4855-B87D-AED3AF960BF6}" type="slidenum">
              <a:rPr lang="de-DE"/>
              <a:pPr/>
              <a:t>3</a:t>
            </a:fld>
            <a:endParaRPr lang="de-DE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1 Schwierige Faelle – nein danke! Einfach nur Plätze nach Formalkriterien besetzen 2 Aufwendige Betreuung – nein danke! 3 Englisch oder Deutsch auf nichtmuttersprachl Niveau, nein danke! 4 Recruitment teuer 5 mehr Langzeitstudierende und Abbrecher unter den internationalen Studierenden!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8F70DD-CB10-4FEE-968F-0A439CBADB72}" type="slidenum">
              <a:rPr lang="de-DE"/>
              <a:pPr/>
              <a:t>5</a:t>
            </a:fld>
            <a:endParaRPr lang="de-DE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1 wie sichtbar, wenn nicht durch internat. Studierende</a:t>
            </a:r>
            <a:r>
              <a:rPr lang="de-DE" smtClean="0"/>
              <a:t>? Wie forschen, wenn nicht international? </a:t>
            </a:r>
            <a:r>
              <a:rPr lang="de-DE"/>
              <a:t>2 Universität sichtbar </a:t>
            </a:r>
            <a:r>
              <a:rPr lang="de-DE" smtClean="0"/>
              <a:t>machen</a:t>
            </a:r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mtClean="0"/>
              <a:t>3a) Länderanalysen, Messen, Portalstudien, Interne Marktforschung, Alumniarbeit 3b) Messen mit entspr. Vorbereitung 4 Konkurrenz schläft aus gutem Grund nicht 5 sukzessiver Rückgang</a:t>
            </a:r>
            <a:r>
              <a:rPr lang="de-DE" baseline="0" smtClean="0"/>
              <a:t> bis 2020; </a:t>
            </a:r>
            <a:r>
              <a:rPr lang="de-DE" smtClean="0"/>
              <a:t>Lehrberufe nicht nachgefragt 6 DZHW Studie Heublein 7    8 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4C9980-EED5-4C21-95C0-A4377356415E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C51E30-348F-44CE-B81F-1FDD02D2C700}" type="slidenum">
              <a:rPr lang="de-DE"/>
              <a:pPr/>
              <a:t>7</a:t>
            </a:fld>
            <a:endParaRPr lang="de-DE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1 Zahlen, Betreuung, Diversifizierung der Nationalitäten 2 Tools </a:t>
            </a:r>
            <a:r>
              <a:rPr lang="de-DE" smtClean="0"/>
              <a:t>3 jetzt auf Englisch umstellen? 4  </a:t>
            </a:r>
            <a:r>
              <a:rPr lang="de-DE"/>
              <a:t>Kongruenzen </a:t>
            </a:r>
            <a:r>
              <a:rPr lang="de-DE" smtClean="0"/>
              <a:t>5</a:t>
            </a:r>
            <a:r>
              <a:rPr lang="de-DE" baseline="0" smtClean="0"/>
              <a:t> </a:t>
            </a:r>
            <a:r>
              <a:rPr lang="de-DE" smtClean="0"/>
              <a:t>Wirksamkeitsmessung</a:t>
            </a:r>
            <a:r>
              <a:rPr lang="de-DE"/>
              <a:t>, neue ICs in Lateinamerika, Afrika </a:t>
            </a:r>
            <a:r>
              <a:rPr lang="de-DE" smtClean="0"/>
              <a:t>6 </a:t>
            </a:r>
            <a:r>
              <a:rPr lang="de-DE"/>
              <a:t>Verdoppelung innert 10 Jahren  ; Statistikprobleme ; Wer passt zu uns? </a:t>
            </a:r>
            <a:r>
              <a:rPr lang="de-DE" smtClean="0"/>
              <a:t>7 </a:t>
            </a:r>
            <a:r>
              <a:rPr lang="de-DE"/>
              <a:t>Wirksamkeitsmessung </a:t>
            </a:r>
            <a:r>
              <a:rPr lang="de-DE" smtClean="0"/>
              <a:t>8 </a:t>
            </a:r>
            <a:r>
              <a:rPr lang="de-DE"/>
              <a:t>Prüfung des eigenen Potenzials; GU versteht sich als Forschungsuni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B7E8B9-684A-428A-AE8A-7C0026F0F45E}" type="slidenum">
              <a:rPr lang="de-DE"/>
              <a:pPr/>
              <a:t>8</a:t>
            </a:fld>
            <a:endParaRPr lang="de-DE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mtClean="0"/>
              <a:t>2</a:t>
            </a:r>
            <a:r>
              <a:rPr lang="de-DE" baseline="0" smtClean="0"/>
              <a:t> </a:t>
            </a:r>
            <a:r>
              <a:rPr lang="de-DE" smtClean="0"/>
              <a:t>Auslandsbeauftragte</a:t>
            </a:r>
            <a:r>
              <a:rPr lang="de-DE"/>
              <a:t>, </a:t>
            </a:r>
            <a:r>
              <a:rPr lang="de-DE" smtClean="0"/>
              <a:t>Besuche </a:t>
            </a:r>
            <a:r>
              <a:rPr lang="de-DE"/>
              <a:t>in Fakultäten, </a:t>
            </a:r>
            <a:r>
              <a:rPr lang="de-DE" smtClean="0"/>
              <a:t>3 Alumni </a:t>
            </a:r>
            <a:r>
              <a:rPr lang="de-DE"/>
              <a:t>fuer </a:t>
            </a:r>
            <a:r>
              <a:rPr lang="de-DE" smtClean="0"/>
              <a:t>Testimonials, 4 Englisch in Interviews</a:t>
            </a:r>
            <a:r>
              <a:rPr lang="de-DE" baseline="0" smtClean="0"/>
              <a:t> (ERASMUS Staff Mobility)  5 Verborgene Schätze 6 Internationalisierung glaubwürdig machen, Intl. Firmen /Orgs 7 Je mehr Fächer, desto schwieriger 8 Austauch mit anderen Endabnehmern 9 </a:t>
            </a:r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98A4E1-79E1-4E57-96AE-1864781BDC2A}" type="slidenum">
              <a:rPr lang="de-DE"/>
              <a:pPr/>
              <a:t>9</a:t>
            </a:fld>
            <a:endParaRPr lang="de-DE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mtClean="0"/>
              <a:t>1 350.000   2 </a:t>
            </a:r>
            <a:r>
              <a:rPr lang="de-DE"/>
              <a:t>MINT-Messen? Generell mehr Messen mit Vorbereitung u. speziellem </a:t>
            </a:r>
            <a:r>
              <a:rPr lang="de-DE" smtClean="0"/>
              <a:t>Zuschnitt 4</a:t>
            </a:r>
            <a:r>
              <a:rPr lang="de-DE" baseline="0" smtClean="0"/>
              <a:t> </a:t>
            </a:r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mtClean="0"/>
              <a:t>Jay Knight:</a:t>
            </a:r>
            <a:r>
              <a:rPr lang="de-DE" baseline="0" smtClean="0"/>
              <a:t> Transnational education in Germany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4C9980-EED5-4C21-95C0-A4377356415E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 bwMode="gray">
          <a:xfrm>
            <a:off x="1588" y="0"/>
            <a:ext cx="9140825" cy="65722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 anchorCtr="1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 eaLnBrk="0" hangingPunct="0">
              <a:defRPr/>
            </a:pPr>
            <a:endParaRPr lang="de-DE" sz="1600" b="1" smtClean="0">
              <a:solidFill>
                <a:schemeClr val="bg1"/>
              </a:solidFill>
              <a:ea typeface="Gulim" pitchFamily="34" charset="-127"/>
            </a:endParaRPr>
          </a:p>
        </p:txBody>
      </p:sp>
      <p:pic>
        <p:nvPicPr>
          <p:cNvPr id="5" name="Grafik 11" descr="kopf2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35100"/>
            <a:ext cx="3514725" cy="542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4"/>
          <p:cNvGrpSpPr>
            <a:grpSpLocks noChangeAspect="1"/>
          </p:cNvGrpSpPr>
          <p:nvPr userDrawn="1"/>
        </p:nvGrpSpPr>
        <p:grpSpPr bwMode="auto">
          <a:xfrm rot="5400000">
            <a:off x="-2085181" y="3796507"/>
            <a:ext cx="4495800" cy="322262"/>
            <a:chOff x="101" y="1961"/>
            <a:chExt cx="5558" cy="398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101" y="1961"/>
              <a:ext cx="5558" cy="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8" name="Freeform 5"/>
            <p:cNvSpPr>
              <a:spLocks/>
            </p:cNvSpPr>
            <p:nvPr userDrawn="1"/>
          </p:nvSpPr>
          <p:spPr bwMode="auto">
            <a:xfrm>
              <a:off x="101" y="2065"/>
              <a:ext cx="377" cy="218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108" y="164"/>
                </a:cxn>
                <a:cxn ang="0">
                  <a:pos x="154" y="0"/>
                </a:cxn>
                <a:cxn ang="0">
                  <a:pos x="224" y="0"/>
                </a:cxn>
                <a:cxn ang="0">
                  <a:pos x="270" y="164"/>
                </a:cxn>
                <a:cxn ang="0">
                  <a:pos x="314" y="0"/>
                </a:cxn>
                <a:cxn ang="0">
                  <a:pos x="376" y="0"/>
                </a:cxn>
                <a:cxn ang="0">
                  <a:pos x="302" y="218"/>
                </a:cxn>
                <a:cxn ang="0">
                  <a:pos x="232" y="218"/>
                </a:cxn>
                <a:cxn ang="0">
                  <a:pos x="188" y="56"/>
                </a:cxn>
                <a:cxn ang="0">
                  <a:pos x="142" y="218"/>
                </a:cxn>
                <a:cxn ang="0">
                  <a:pos x="72" y="218"/>
                </a:cxn>
                <a:cxn ang="0">
                  <a:pos x="0" y="0"/>
                </a:cxn>
                <a:cxn ang="0">
                  <a:pos x="68" y="0"/>
                </a:cxn>
              </a:cxnLst>
              <a:rect l="0" t="0" r="r" b="b"/>
              <a:pathLst>
                <a:path w="376" h="218">
                  <a:moveTo>
                    <a:pt x="68" y="0"/>
                  </a:moveTo>
                  <a:lnTo>
                    <a:pt x="108" y="164"/>
                  </a:lnTo>
                  <a:lnTo>
                    <a:pt x="154" y="0"/>
                  </a:lnTo>
                  <a:lnTo>
                    <a:pt x="224" y="0"/>
                  </a:lnTo>
                  <a:lnTo>
                    <a:pt x="270" y="164"/>
                  </a:lnTo>
                  <a:lnTo>
                    <a:pt x="314" y="0"/>
                  </a:lnTo>
                  <a:lnTo>
                    <a:pt x="376" y="0"/>
                  </a:lnTo>
                  <a:lnTo>
                    <a:pt x="302" y="218"/>
                  </a:lnTo>
                  <a:lnTo>
                    <a:pt x="232" y="218"/>
                  </a:lnTo>
                  <a:lnTo>
                    <a:pt x="188" y="56"/>
                  </a:lnTo>
                  <a:lnTo>
                    <a:pt x="142" y="218"/>
                  </a:lnTo>
                  <a:lnTo>
                    <a:pt x="72" y="218"/>
                  </a:lnTo>
                  <a:lnTo>
                    <a:pt x="0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9" name="Freeform 6"/>
            <p:cNvSpPr>
              <a:spLocks/>
            </p:cNvSpPr>
            <p:nvPr userDrawn="1"/>
          </p:nvSpPr>
          <p:spPr bwMode="auto">
            <a:xfrm>
              <a:off x="472" y="2065"/>
              <a:ext cx="375" cy="218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108" y="164"/>
                </a:cxn>
                <a:cxn ang="0">
                  <a:pos x="154" y="0"/>
                </a:cxn>
                <a:cxn ang="0">
                  <a:pos x="224" y="0"/>
                </a:cxn>
                <a:cxn ang="0">
                  <a:pos x="270" y="164"/>
                </a:cxn>
                <a:cxn ang="0">
                  <a:pos x="314" y="0"/>
                </a:cxn>
                <a:cxn ang="0">
                  <a:pos x="376" y="0"/>
                </a:cxn>
                <a:cxn ang="0">
                  <a:pos x="302" y="218"/>
                </a:cxn>
                <a:cxn ang="0">
                  <a:pos x="232" y="218"/>
                </a:cxn>
                <a:cxn ang="0">
                  <a:pos x="188" y="56"/>
                </a:cxn>
                <a:cxn ang="0">
                  <a:pos x="142" y="218"/>
                </a:cxn>
                <a:cxn ang="0">
                  <a:pos x="72" y="218"/>
                </a:cxn>
                <a:cxn ang="0">
                  <a:pos x="0" y="0"/>
                </a:cxn>
                <a:cxn ang="0">
                  <a:pos x="68" y="0"/>
                </a:cxn>
              </a:cxnLst>
              <a:rect l="0" t="0" r="r" b="b"/>
              <a:pathLst>
                <a:path w="376" h="218">
                  <a:moveTo>
                    <a:pt x="68" y="0"/>
                  </a:moveTo>
                  <a:lnTo>
                    <a:pt x="108" y="164"/>
                  </a:lnTo>
                  <a:lnTo>
                    <a:pt x="154" y="0"/>
                  </a:lnTo>
                  <a:lnTo>
                    <a:pt x="224" y="0"/>
                  </a:lnTo>
                  <a:lnTo>
                    <a:pt x="270" y="164"/>
                  </a:lnTo>
                  <a:lnTo>
                    <a:pt x="314" y="0"/>
                  </a:lnTo>
                  <a:lnTo>
                    <a:pt x="376" y="0"/>
                  </a:lnTo>
                  <a:lnTo>
                    <a:pt x="302" y="218"/>
                  </a:lnTo>
                  <a:lnTo>
                    <a:pt x="232" y="218"/>
                  </a:lnTo>
                  <a:lnTo>
                    <a:pt x="188" y="56"/>
                  </a:lnTo>
                  <a:lnTo>
                    <a:pt x="142" y="218"/>
                  </a:lnTo>
                  <a:lnTo>
                    <a:pt x="72" y="218"/>
                  </a:lnTo>
                  <a:lnTo>
                    <a:pt x="0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0" name="Freeform 7"/>
            <p:cNvSpPr>
              <a:spLocks/>
            </p:cNvSpPr>
            <p:nvPr userDrawn="1"/>
          </p:nvSpPr>
          <p:spPr bwMode="auto">
            <a:xfrm>
              <a:off x="841" y="2065"/>
              <a:ext cx="377" cy="218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108" y="164"/>
                </a:cxn>
                <a:cxn ang="0">
                  <a:pos x="154" y="0"/>
                </a:cxn>
                <a:cxn ang="0">
                  <a:pos x="224" y="0"/>
                </a:cxn>
                <a:cxn ang="0">
                  <a:pos x="270" y="164"/>
                </a:cxn>
                <a:cxn ang="0">
                  <a:pos x="312" y="0"/>
                </a:cxn>
                <a:cxn ang="0">
                  <a:pos x="376" y="0"/>
                </a:cxn>
                <a:cxn ang="0">
                  <a:pos x="302" y="218"/>
                </a:cxn>
                <a:cxn ang="0">
                  <a:pos x="232" y="218"/>
                </a:cxn>
                <a:cxn ang="0">
                  <a:pos x="188" y="56"/>
                </a:cxn>
                <a:cxn ang="0">
                  <a:pos x="142" y="218"/>
                </a:cxn>
                <a:cxn ang="0">
                  <a:pos x="70" y="218"/>
                </a:cxn>
                <a:cxn ang="0">
                  <a:pos x="0" y="0"/>
                </a:cxn>
                <a:cxn ang="0">
                  <a:pos x="68" y="0"/>
                </a:cxn>
              </a:cxnLst>
              <a:rect l="0" t="0" r="r" b="b"/>
              <a:pathLst>
                <a:path w="376" h="218">
                  <a:moveTo>
                    <a:pt x="68" y="0"/>
                  </a:moveTo>
                  <a:lnTo>
                    <a:pt x="108" y="164"/>
                  </a:lnTo>
                  <a:lnTo>
                    <a:pt x="154" y="0"/>
                  </a:lnTo>
                  <a:lnTo>
                    <a:pt x="224" y="0"/>
                  </a:lnTo>
                  <a:lnTo>
                    <a:pt x="270" y="164"/>
                  </a:lnTo>
                  <a:lnTo>
                    <a:pt x="312" y="0"/>
                  </a:lnTo>
                  <a:lnTo>
                    <a:pt x="376" y="0"/>
                  </a:lnTo>
                  <a:lnTo>
                    <a:pt x="302" y="218"/>
                  </a:lnTo>
                  <a:lnTo>
                    <a:pt x="232" y="218"/>
                  </a:lnTo>
                  <a:lnTo>
                    <a:pt x="188" y="56"/>
                  </a:lnTo>
                  <a:lnTo>
                    <a:pt x="142" y="218"/>
                  </a:lnTo>
                  <a:lnTo>
                    <a:pt x="70" y="218"/>
                  </a:lnTo>
                  <a:lnTo>
                    <a:pt x="0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 userDrawn="1"/>
          </p:nvSpPr>
          <p:spPr bwMode="auto">
            <a:xfrm>
              <a:off x="1241" y="2226"/>
              <a:ext cx="53" cy="57"/>
            </a:xfrm>
            <a:prstGeom prst="rect">
              <a:avLst/>
            </a:prstGeom>
            <a:solidFill>
              <a:srgbClr val="7FA3C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2" name="Freeform 9"/>
            <p:cNvSpPr>
              <a:spLocks noEditPoints="1"/>
            </p:cNvSpPr>
            <p:nvPr userDrawn="1"/>
          </p:nvSpPr>
          <p:spPr bwMode="auto">
            <a:xfrm>
              <a:off x="1343" y="2063"/>
              <a:ext cx="216" cy="306"/>
            </a:xfrm>
            <a:custGeom>
              <a:avLst/>
              <a:gdLst/>
              <a:ahLst/>
              <a:cxnLst>
                <a:cxn ang="0">
                  <a:pos x="216" y="2"/>
                </a:cxn>
                <a:cxn ang="0">
                  <a:pos x="214" y="56"/>
                </a:cxn>
                <a:cxn ang="0">
                  <a:pos x="214" y="218"/>
                </a:cxn>
                <a:cxn ang="0">
                  <a:pos x="210" y="244"/>
                </a:cxn>
                <a:cxn ang="0">
                  <a:pos x="202" y="266"/>
                </a:cxn>
                <a:cxn ang="0">
                  <a:pos x="190" y="282"/>
                </a:cxn>
                <a:cxn ang="0">
                  <a:pos x="174" y="292"/>
                </a:cxn>
                <a:cxn ang="0">
                  <a:pos x="138" y="304"/>
                </a:cxn>
                <a:cxn ang="0">
                  <a:pos x="104" y="306"/>
                </a:cxn>
                <a:cxn ang="0">
                  <a:pos x="76" y="304"/>
                </a:cxn>
                <a:cxn ang="0">
                  <a:pos x="46" y="296"/>
                </a:cxn>
                <a:cxn ang="0">
                  <a:pos x="26" y="282"/>
                </a:cxn>
                <a:cxn ang="0">
                  <a:pos x="16" y="268"/>
                </a:cxn>
                <a:cxn ang="0">
                  <a:pos x="10" y="248"/>
                </a:cxn>
                <a:cxn ang="0">
                  <a:pos x="70" y="236"/>
                </a:cxn>
                <a:cxn ang="0">
                  <a:pos x="72" y="244"/>
                </a:cxn>
                <a:cxn ang="0">
                  <a:pos x="80" y="258"/>
                </a:cxn>
                <a:cxn ang="0">
                  <a:pos x="96" y="266"/>
                </a:cxn>
                <a:cxn ang="0">
                  <a:pos x="108" y="266"/>
                </a:cxn>
                <a:cxn ang="0">
                  <a:pos x="134" y="260"/>
                </a:cxn>
                <a:cxn ang="0">
                  <a:pos x="142" y="250"/>
                </a:cxn>
                <a:cxn ang="0">
                  <a:pos x="148" y="238"/>
                </a:cxn>
                <a:cxn ang="0">
                  <a:pos x="150" y="220"/>
                </a:cxn>
                <a:cxn ang="0">
                  <a:pos x="150" y="186"/>
                </a:cxn>
                <a:cxn ang="0">
                  <a:pos x="134" y="202"/>
                </a:cxn>
                <a:cxn ang="0">
                  <a:pos x="120" y="210"/>
                </a:cxn>
                <a:cxn ang="0">
                  <a:pos x="92" y="216"/>
                </a:cxn>
                <a:cxn ang="0">
                  <a:pos x="80" y="216"/>
                </a:cxn>
                <a:cxn ang="0">
                  <a:pos x="60" y="210"/>
                </a:cxn>
                <a:cxn ang="0">
                  <a:pos x="36" y="196"/>
                </a:cxn>
                <a:cxn ang="0">
                  <a:pos x="12" y="166"/>
                </a:cxn>
                <a:cxn ang="0">
                  <a:pos x="2" y="128"/>
                </a:cxn>
                <a:cxn ang="0">
                  <a:pos x="0" y="108"/>
                </a:cxn>
                <a:cxn ang="0">
                  <a:pos x="6" y="68"/>
                </a:cxn>
                <a:cxn ang="0">
                  <a:pos x="22" y="34"/>
                </a:cxn>
                <a:cxn ang="0">
                  <a:pos x="52" y="10"/>
                </a:cxn>
                <a:cxn ang="0">
                  <a:pos x="72" y="2"/>
                </a:cxn>
                <a:cxn ang="0">
                  <a:pos x="94" y="0"/>
                </a:cxn>
                <a:cxn ang="0">
                  <a:pos x="106" y="2"/>
                </a:cxn>
                <a:cxn ang="0">
                  <a:pos x="128" y="8"/>
                </a:cxn>
                <a:cxn ang="0">
                  <a:pos x="148" y="22"/>
                </a:cxn>
                <a:cxn ang="0">
                  <a:pos x="156" y="2"/>
                </a:cxn>
                <a:cxn ang="0">
                  <a:pos x="106" y="172"/>
                </a:cxn>
                <a:cxn ang="0">
                  <a:pos x="114" y="172"/>
                </a:cxn>
                <a:cxn ang="0">
                  <a:pos x="132" y="164"/>
                </a:cxn>
                <a:cxn ang="0">
                  <a:pos x="146" y="144"/>
                </a:cxn>
                <a:cxn ang="0">
                  <a:pos x="150" y="124"/>
                </a:cxn>
                <a:cxn ang="0">
                  <a:pos x="152" y="110"/>
                </a:cxn>
                <a:cxn ang="0">
                  <a:pos x="148" y="78"/>
                </a:cxn>
                <a:cxn ang="0">
                  <a:pos x="138" y="58"/>
                </a:cxn>
                <a:cxn ang="0">
                  <a:pos x="120" y="46"/>
                </a:cxn>
                <a:cxn ang="0">
                  <a:pos x="108" y="44"/>
                </a:cxn>
                <a:cxn ang="0">
                  <a:pos x="90" y="48"/>
                </a:cxn>
                <a:cxn ang="0">
                  <a:pos x="76" y="58"/>
                </a:cxn>
                <a:cxn ang="0">
                  <a:pos x="68" y="78"/>
                </a:cxn>
                <a:cxn ang="0">
                  <a:pos x="64" y="108"/>
                </a:cxn>
                <a:cxn ang="0">
                  <a:pos x="64" y="124"/>
                </a:cxn>
                <a:cxn ang="0">
                  <a:pos x="70" y="144"/>
                </a:cxn>
                <a:cxn ang="0">
                  <a:pos x="82" y="164"/>
                </a:cxn>
                <a:cxn ang="0">
                  <a:pos x="98" y="172"/>
                </a:cxn>
                <a:cxn ang="0">
                  <a:pos x="106" y="172"/>
                </a:cxn>
              </a:cxnLst>
              <a:rect l="0" t="0" r="r" b="b"/>
              <a:pathLst>
                <a:path w="216" h="306">
                  <a:moveTo>
                    <a:pt x="216" y="2"/>
                  </a:moveTo>
                  <a:lnTo>
                    <a:pt x="216" y="2"/>
                  </a:lnTo>
                  <a:lnTo>
                    <a:pt x="214" y="28"/>
                  </a:lnTo>
                  <a:lnTo>
                    <a:pt x="214" y="56"/>
                  </a:lnTo>
                  <a:lnTo>
                    <a:pt x="214" y="218"/>
                  </a:lnTo>
                  <a:lnTo>
                    <a:pt x="214" y="218"/>
                  </a:lnTo>
                  <a:lnTo>
                    <a:pt x="212" y="232"/>
                  </a:lnTo>
                  <a:lnTo>
                    <a:pt x="210" y="244"/>
                  </a:lnTo>
                  <a:lnTo>
                    <a:pt x="206" y="256"/>
                  </a:lnTo>
                  <a:lnTo>
                    <a:pt x="202" y="266"/>
                  </a:lnTo>
                  <a:lnTo>
                    <a:pt x="196" y="274"/>
                  </a:lnTo>
                  <a:lnTo>
                    <a:pt x="190" y="282"/>
                  </a:lnTo>
                  <a:lnTo>
                    <a:pt x="182" y="288"/>
                  </a:lnTo>
                  <a:lnTo>
                    <a:pt x="174" y="292"/>
                  </a:lnTo>
                  <a:lnTo>
                    <a:pt x="158" y="300"/>
                  </a:lnTo>
                  <a:lnTo>
                    <a:pt x="138" y="304"/>
                  </a:lnTo>
                  <a:lnTo>
                    <a:pt x="120" y="306"/>
                  </a:lnTo>
                  <a:lnTo>
                    <a:pt x="104" y="306"/>
                  </a:lnTo>
                  <a:lnTo>
                    <a:pt x="104" y="306"/>
                  </a:lnTo>
                  <a:lnTo>
                    <a:pt x="76" y="304"/>
                  </a:lnTo>
                  <a:lnTo>
                    <a:pt x="62" y="302"/>
                  </a:lnTo>
                  <a:lnTo>
                    <a:pt x="46" y="296"/>
                  </a:lnTo>
                  <a:lnTo>
                    <a:pt x="32" y="288"/>
                  </a:lnTo>
                  <a:lnTo>
                    <a:pt x="26" y="282"/>
                  </a:lnTo>
                  <a:lnTo>
                    <a:pt x="20" y="274"/>
                  </a:lnTo>
                  <a:lnTo>
                    <a:pt x="16" y="268"/>
                  </a:lnTo>
                  <a:lnTo>
                    <a:pt x="12" y="258"/>
                  </a:lnTo>
                  <a:lnTo>
                    <a:pt x="10" y="248"/>
                  </a:lnTo>
                  <a:lnTo>
                    <a:pt x="8" y="236"/>
                  </a:lnTo>
                  <a:lnTo>
                    <a:pt x="70" y="236"/>
                  </a:lnTo>
                  <a:lnTo>
                    <a:pt x="70" y="236"/>
                  </a:lnTo>
                  <a:lnTo>
                    <a:pt x="72" y="244"/>
                  </a:lnTo>
                  <a:lnTo>
                    <a:pt x="76" y="254"/>
                  </a:lnTo>
                  <a:lnTo>
                    <a:pt x="80" y="258"/>
                  </a:lnTo>
                  <a:lnTo>
                    <a:pt x="88" y="262"/>
                  </a:lnTo>
                  <a:lnTo>
                    <a:pt x="96" y="266"/>
                  </a:lnTo>
                  <a:lnTo>
                    <a:pt x="108" y="266"/>
                  </a:lnTo>
                  <a:lnTo>
                    <a:pt x="108" y="266"/>
                  </a:lnTo>
                  <a:lnTo>
                    <a:pt x="122" y="264"/>
                  </a:lnTo>
                  <a:lnTo>
                    <a:pt x="134" y="260"/>
                  </a:lnTo>
                  <a:lnTo>
                    <a:pt x="138" y="256"/>
                  </a:lnTo>
                  <a:lnTo>
                    <a:pt x="142" y="250"/>
                  </a:lnTo>
                  <a:lnTo>
                    <a:pt x="146" y="244"/>
                  </a:lnTo>
                  <a:lnTo>
                    <a:pt x="148" y="238"/>
                  </a:lnTo>
                  <a:lnTo>
                    <a:pt x="148" y="238"/>
                  </a:lnTo>
                  <a:lnTo>
                    <a:pt x="150" y="220"/>
                  </a:lnTo>
                  <a:lnTo>
                    <a:pt x="150" y="186"/>
                  </a:lnTo>
                  <a:lnTo>
                    <a:pt x="150" y="186"/>
                  </a:lnTo>
                  <a:lnTo>
                    <a:pt x="142" y="194"/>
                  </a:lnTo>
                  <a:lnTo>
                    <a:pt x="134" y="202"/>
                  </a:lnTo>
                  <a:lnTo>
                    <a:pt x="128" y="208"/>
                  </a:lnTo>
                  <a:lnTo>
                    <a:pt x="120" y="210"/>
                  </a:lnTo>
                  <a:lnTo>
                    <a:pt x="104" y="214"/>
                  </a:lnTo>
                  <a:lnTo>
                    <a:pt x="92" y="216"/>
                  </a:lnTo>
                  <a:lnTo>
                    <a:pt x="92" y="216"/>
                  </a:lnTo>
                  <a:lnTo>
                    <a:pt x="80" y="216"/>
                  </a:lnTo>
                  <a:lnTo>
                    <a:pt x="70" y="214"/>
                  </a:lnTo>
                  <a:lnTo>
                    <a:pt x="60" y="210"/>
                  </a:lnTo>
                  <a:lnTo>
                    <a:pt x="50" y="206"/>
                  </a:lnTo>
                  <a:lnTo>
                    <a:pt x="36" y="196"/>
                  </a:lnTo>
                  <a:lnTo>
                    <a:pt x="22" y="182"/>
                  </a:lnTo>
                  <a:lnTo>
                    <a:pt x="12" y="166"/>
                  </a:lnTo>
                  <a:lnTo>
                    <a:pt x="6" y="148"/>
                  </a:lnTo>
                  <a:lnTo>
                    <a:pt x="2" y="128"/>
                  </a:lnTo>
                  <a:lnTo>
                    <a:pt x="0" y="108"/>
                  </a:lnTo>
                  <a:lnTo>
                    <a:pt x="0" y="108"/>
                  </a:lnTo>
                  <a:lnTo>
                    <a:pt x="2" y="88"/>
                  </a:lnTo>
                  <a:lnTo>
                    <a:pt x="6" y="68"/>
                  </a:lnTo>
                  <a:lnTo>
                    <a:pt x="12" y="50"/>
                  </a:lnTo>
                  <a:lnTo>
                    <a:pt x="22" y="34"/>
                  </a:lnTo>
                  <a:lnTo>
                    <a:pt x="36" y="20"/>
                  </a:lnTo>
                  <a:lnTo>
                    <a:pt x="52" y="10"/>
                  </a:lnTo>
                  <a:lnTo>
                    <a:pt x="62" y="6"/>
                  </a:lnTo>
                  <a:lnTo>
                    <a:pt x="72" y="2"/>
                  </a:lnTo>
                  <a:lnTo>
                    <a:pt x="82" y="2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106" y="2"/>
                  </a:lnTo>
                  <a:lnTo>
                    <a:pt x="118" y="4"/>
                  </a:lnTo>
                  <a:lnTo>
                    <a:pt x="128" y="8"/>
                  </a:lnTo>
                  <a:lnTo>
                    <a:pt x="136" y="12"/>
                  </a:lnTo>
                  <a:lnTo>
                    <a:pt x="148" y="22"/>
                  </a:lnTo>
                  <a:lnTo>
                    <a:pt x="154" y="32"/>
                  </a:lnTo>
                  <a:lnTo>
                    <a:pt x="156" y="2"/>
                  </a:lnTo>
                  <a:lnTo>
                    <a:pt x="216" y="2"/>
                  </a:lnTo>
                  <a:close/>
                  <a:moveTo>
                    <a:pt x="106" y="172"/>
                  </a:moveTo>
                  <a:lnTo>
                    <a:pt x="106" y="172"/>
                  </a:lnTo>
                  <a:lnTo>
                    <a:pt x="114" y="172"/>
                  </a:lnTo>
                  <a:lnTo>
                    <a:pt x="122" y="170"/>
                  </a:lnTo>
                  <a:lnTo>
                    <a:pt x="132" y="164"/>
                  </a:lnTo>
                  <a:lnTo>
                    <a:pt x="140" y="154"/>
                  </a:lnTo>
                  <a:lnTo>
                    <a:pt x="146" y="144"/>
                  </a:lnTo>
                  <a:lnTo>
                    <a:pt x="148" y="134"/>
                  </a:lnTo>
                  <a:lnTo>
                    <a:pt x="150" y="124"/>
                  </a:lnTo>
                  <a:lnTo>
                    <a:pt x="152" y="110"/>
                  </a:lnTo>
                  <a:lnTo>
                    <a:pt x="152" y="110"/>
                  </a:lnTo>
                  <a:lnTo>
                    <a:pt x="150" y="90"/>
                  </a:lnTo>
                  <a:lnTo>
                    <a:pt x="148" y="78"/>
                  </a:lnTo>
                  <a:lnTo>
                    <a:pt x="144" y="68"/>
                  </a:lnTo>
                  <a:lnTo>
                    <a:pt x="138" y="58"/>
                  </a:lnTo>
                  <a:lnTo>
                    <a:pt x="130" y="50"/>
                  </a:lnTo>
                  <a:lnTo>
                    <a:pt x="120" y="46"/>
                  </a:lnTo>
                  <a:lnTo>
                    <a:pt x="108" y="44"/>
                  </a:lnTo>
                  <a:lnTo>
                    <a:pt x="108" y="44"/>
                  </a:lnTo>
                  <a:lnTo>
                    <a:pt x="98" y="44"/>
                  </a:lnTo>
                  <a:lnTo>
                    <a:pt x="90" y="48"/>
                  </a:lnTo>
                  <a:lnTo>
                    <a:pt x="84" y="52"/>
                  </a:lnTo>
                  <a:lnTo>
                    <a:pt x="76" y="58"/>
                  </a:lnTo>
                  <a:lnTo>
                    <a:pt x="72" y="68"/>
                  </a:lnTo>
                  <a:lnTo>
                    <a:pt x="68" y="78"/>
                  </a:lnTo>
                  <a:lnTo>
                    <a:pt x="64" y="92"/>
                  </a:lnTo>
                  <a:lnTo>
                    <a:pt x="64" y="108"/>
                  </a:lnTo>
                  <a:lnTo>
                    <a:pt x="64" y="108"/>
                  </a:lnTo>
                  <a:lnTo>
                    <a:pt x="64" y="124"/>
                  </a:lnTo>
                  <a:lnTo>
                    <a:pt x="66" y="134"/>
                  </a:lnTo>
                  <a:lnTo>
                    <a:pt x="70" y="144"/>
                  </a:lnTo>
                  <a:lnTo>
                    <a:pt x="74" y="154"/>
                  </a:lnTo>
                  <a:lnTo>
                    <a:pt x="82" y="164"/>
                  </a:lnTo>
                  <a:lnTo>
                    <a:pt x="92" y="170"/>
                  </a:lnTo>
                  <a:lnTo>
                    <a:pt x="98" y="172"/>
                  </a:lnTo>
                  <a:lnTo>
                    <a:pt x="106" y="172"/>
                  </a:lnTo>
                  <a:lnTo>
                    <a:pt x="106" y="172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3" name="Freeform 10"/>
            <p:cNvSpPr>
              <a:spLocks noEditPoints="1"/>
            </p:cNvSpPr>
            <p:nvPr userDrawn="1"/>
          </p:nvSpPr>
          <p:spPr bwMode="auto">
            <a:xfrm>
              <a:off x="1591" y="2059"/>
              <a:ext cx="226" cy="231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142" y="4"/>
                </a:cxn>
                <a:cxn ang="0">
                  <a:pos x="164" y="10"/>
                </a:cxn>
                <a:cxn ang="0">
                  <a:pos x="184" y="20"/>
                </a:cxn>
                <a:cxn ang="0">
                  <a:pos x="200" y="36"/>
                </a:cxn>
                <a:cxn ang="0">
                  <a:pos x="220" y="72"/>
                </a:cxn>
                <a:cxn ang="0">
                  <a:pos x="226" y="116"/>
                </a:cxn>
                <a:cxn ang="0">
                  <a:pos x="226" y="138"/>
                </a:cxn>
                <a:cxn ang="0">
                  <a:pos x="212" y="180"/>
                </a:cxn>
                <a:cxn ang="0">
                  <a:pos x="192" y="204"/>
                </a:cxn>
                <a:cxn ang="0">
                  <a:pos x="174" y="218"/>
                </a:cxn>
                <a:cxn ang="0">
                  <a:pos x="152" y="226"/>
                </a:cxn>
                <a:cxn ang="0">
                  <a:pos x="126" y="232"/>
                </a:cxn>
                <a:cxn ang="0">
                  <a:pos x="112" y="232"/>
                </a:cxn>
                <a:cxn ang="0">
                  <a:pos x="68" y="224"/>
                </a:cxn>
                <a:cxn ang="0">
                  <a:pos x="34" y="204"/>
                </a:cxn>
                <a:cxn ang="0">
                  <a:pos x="14" y="178"/>
                </a:cxn>
                <a:cxn ang="0">
                  <a:pos x="6" y="156"/>
                </a:cxn>
                <a:cxn ang="0">
                  <a:pos x="0" y="116"/>
                </a:cxn>
                <a:cxn ang="0">
                  <a:pos x="2" y="96"/>
                </a:cxn>
                <a:cxn ang="0">
                  <a:pos x="14" y="56"/>
                </a:cxn>
                <a:cxn ang="0">
                  <a:pos x="32" y="30"/>
                </a:cxn>
                <a:cxn ang="0">
                  <a:pos x="50" y="18"/>
                </a:cxn>
                <a:cxn ang="0">
                  <a:pos x="72" y="6"/>
                </a:cxn>
                <a:cxn ang="0">
                  <a:pos x="98" y="2"/>
                </a:cxn>
                <a:cxn ang="0">
                  <a:pos x="114" y="0"/>
                </a:cxn>
                <a:cxn ang="0">
                  <a:pos x="114" y="188"/>
                </a:cxn>
                <a:cxn ang="0">
                  <a:pos x="134" y="184"/>
                </a:cxn>
                <a:cxn ang="0">
                  <a:pos x="148" y="172"/>
                </a:cxn>
                <a:cxn ang="0">
                  <a:pos x="158" y="148"/>
                </a:cxn>
                <a:cxn ang="0">
                  <a:pos x="162" y="112"/>
                </a:cxn>
                <a:cxn ang="0">
                  <a:pos x="160" y="90"/>
                </a:cxn>
                <a:cxn ang="0">
                  <a:pos x="154" y="68"/>
                </a:cxn>
                <a:cxn ang="0">
                  <a:pos x="140" y="50"/>
                </a:cxn>
                <a:cxn ang="0">
                  <a:pos x="114" y="44"/>
                </a:cxn>
                <a:cxn ang="0">
                  <a:pos x="106" y="44"/>
                </a:cxn>
                <a:cxn ang="0">
                  <a:pos x="92" y="48"/>
                </a:cxn>
                <a:cxn ang="0">
                  <a:pos x="78" y="62"/>
                </a:cxn>
                <a:cxn ang="0">
                  <a:pos x="70" y="86"/>
                </a:cxn>
                <a:cxn ang="0">
                  <a:pos x="66" y="118"/>
                </a:cxn>
                <a:cxn ang="0">
                  <a:pos x="68" y="134"/>
                </a:cxn>
                <a:cxn ang="0">
                  <a:pos x="74" y="160"/>
                </a:cxn>
                <a:cxn ang="0">
                  <a:pos x="86" y="178"/>
                </a:cxn>
                <a:cxn ang="0">
                  <a:pos x="104" y="186"/>
                </a:cxn>
                <a:cxn ang="0">
                  <a:pos x="114" y="188"/>
                </a:cxn>
              </a:cxnLst>
              <a:rect l="0" t="0" r="r" b="b"/>
              <a:pathLst>
                <a:path w="226" h="232">
                  <a:moveTo>
                    <a:pt x="114" y="0"/>
                  </a:moveTo>
                  <a:lnTo>
                    <a:pt x="114" y="0"/>
                  </a:lnTo>
                  <a:lnTo>
                    <a:pt x="128" y="2"/>
                  </a:lnTo>
                  <a:lnTo>
                    <a:pt x="142" y="4"/>
                  </a:lnTo>
                  <a:lnTo>
                    <a:pt x="154" y="6"/>
                  </a:lnTo>
                  <a:lnTo>
                    <a:pt x="164" y="10"/>
                  </a:lnTo>
                  <a:lnTo>
                    <a:pt x="176" y="14"/>
                  </a:lnTo>
                  <a:lnTo>
                    <a:pt x="184" y="20"/>
                  </a:lnTo>
                  <a:lnTo>
                    <a:pt x="192" y="28"/>
                  </a:lnTo>
                  <a:lnTo>
                    <a:pt x="200" y="36"/>
                  </a:lnTo>
                  <a:lnTo>
                    <a:pt x="212" y="52"/>
                  </a:lnTo>
                  <a:lnTo>
                    <a:pt x="220" y="72"/>
                  </a:lnTo>
                  <a:lnTo>
                    <a:pt x="226" y="92"/>
                  </a:lnTo>
                  <a:lnTo>
                    <a:pt x="226" y="116"/>
                  </a:lnTo>
                  <a:lnTo>
                    <a:pt x="226" y="116"/>
                  </a:lnTo>
                  <a:lnTo>
                    <a:pt x="226" y="138"/>
                  </a:lnTo>
                  <a:lnTo>
                    <a:pt x="220" y="160"/>
                  </a:lnTo>
                  <a:lnTo>
                    <a:pt x="212" y="180"/>
                  </a:lnTo>
                  <a:lnTo>
                    <a:pt x="200" y="196"/>
                  </a:lnTo>
                  <a:lnTo>
                    <a:pt x="192" y="204"/>
                  </a:lnTo>
                  <a:lnTo>
                    <a:pt x="184" y="212"/>
                  </a:lnTo>
                  <a:lnTo>
                    <a:pt x="174" y="218"/>
                  </a:lnTo>
                  <a:lnTo>
                    <a:pt x="164" y="222"/>
                  </a:lnTo>
                  <a:lnTo>
                    <a:pt x="152" y="226"/>
                  </a:lnTo>
                  <a:lnTo>
                    <a:pt x="140" y="230"/>
                  </a:lnTo>
                  <a:lnTo>
                    <a:pt x="126" y="232"/>
                  </a:lnTo>
                  <a:lnTo>
                    <a:pt x="112" y="232"/>
                  </a:lnTo>
                  <a:lnTo>
                    <a:pt x="112" y="232"/>
                  </a:lnTo>
                  <a:lnTo>
                    <a:pt x="90" y="230"/>
                  </a:lnTo>
                  <a:lnTo>
                    <a:pt x="68" y="224"/>
                  </a:lnTo>
                  <a:lnTo>
                    <a:pt x="50" y="216"/>
                  </a:lnTo>
                  <a:lnTo>
                    <a:pt x="34" y="204"/>
                  </a:lnTo>
                  <a:lnTo>
                    <a:pt x="20" y="186"/>
                  </a:lnTo>
                  <a:lnTo>
                    <a:pt x="14" y="178"/>
                  </a:lnTo>
                  <a:lnTo>
                    <a:pt x="10" y="168"/>
                  </a:lnTo>
                  <a:lnTo>
                    <a:pt x="6" y="156"/>
                  </a:lnTo>
                  <a:lnTo>
                    <a:pt x="4" y="144"/>
                  </a:lnTo>
                  <a:lnTo>
                    <a:pt x="0" y="116"/>
                  </a:lnTo>
                  <a:lnTo>
                    <a:pt x="0" y="116"/>
                  </a:lnTo>
                  <a:lnTo>
                    <a:pt x="2" y="96"/>
                  </a:lnTo>
                  <a:lnTo>
                    <a:pt x="6" y="76"/>
                  </a:lnTo>
                  <a:lnTo>
                    <a:pt x="14" y="56"/>
                  </a:lnTo>
                  <a:lnTo>
                    <a:pt x="26" y="40"/>
                  </a:lnTo>
                  <a:lnTo>
                    <a:pt x="32" y="30"/>
                  </a:lnTo>
                  <a:lnTo>
                    <a:pt x="40" y="24"/>
                  </a:lnTo>
                  <a:lnTo>
                    <a:pt x="50" y="18"/>
                  </a:lnTo>
                  <a:lnTo>
                    <a:pt x="60" y="12"/>
                  </a:lnTo>
                  <a:lnTo>
                    <a:pt x="72" y="6"/>
                  </a:lnTo>
                  <a:lnTo>
                    <a:pt x="84" y="4"/>
                  </a:lnTo>
                  <a:lnTo>
                    <a:pt x="98" y="2"/>
                  </a:lnTo>
                  <a:lnTo>
                    <a:pt x="114" y="0"/>
                  </a:lnTo>
                  <a:lnTo>
                    <a:pt x="114" y="0"/>
                  </a:lnTo>
                  <a:close/>
                  <a:moveTo>
                    <a:pt x="114" y="188"/>
                  </a:moveTo>
                  <a:lnTo>
                    <a:pt x="114" y="188"/>
                  </a:lnTo>
                  <a:lnTo>
                    <a:pt x="124" y="186"/>
                  </a:lnTo>
                  <a:lnTo>
                    <a:pt x="134" y="184"/>
                  </a:lnTo>
                  <a:lnTo>
                    <a:pt x="142" y="178"/>
                  </a:lnTo>
                  <a:lnTo>
                    <a:pt x="148" y="172"/>
                  </a:lnTo>
                  <a:lnTo>
                    <a:pt x="154" y="162"/>
                  </a:lnTo>
                  <a:lnTo>
                    <a:pt x="158" y="148"/>
                  </a:lnTo>
                  <a:lnTo>
                    <a:pt x="160" y="132"/>
                  </a:lnTo>
                  <a:lnTo>
                    <a:pt x="162" y="112"/>
                  </a:lnTo>
                  <a:lnTo>
                    <a:pt x="162" y="112"/>
                  </a:lnTo>
                  <a:lnTo>
                    <a:pt x="160" y="90"/>
                  </a:lnTo>
                  <a:lnTo>
                    <a:pt x="158" y="78"/>
                  </a:lnTo>
                  <a:lnTo>
                    <a:pt x="154" y="68"/>
                  </a:lnTo>
                  <a:lnTo>
                    <a:pt x="148" y="58"/>
                  </a:lnTo>
                  <a:lnTo>
                    <a:pt x="140" y="50"/>
                  </a:lnTo>
                  <a:lnTo>
                    <a:pt x="128" y="46"/>
                  </a:lnTo>
                  <a:lnTo>
                    <a:pt x="114" y="44"/>
                  </a:lnTo>
                  <a:lnTo>
                    <a:pt x="114" y="44"/>
                  </a:lnTo>
                  <a:lnTo>
                    <a:pt x="106" y="44"/>
                  </a:lnTo>
                  <a:lnTo>
                    <a:pt x="98" y="46"/>
                  </a:lnTo>
                  <a:lnTo>
                    <a:pt x="92" y="48"/>
                  </a:lnTo>
                  <a:lnTo>
                    <a:pt x="86" y="52"/>
                  </a:lnTo>
                  <a:lnTo>
                    <a:pt x="78" y="62"/>
                  </a:lnTo>
                  <a:lnTo>
                    <a:pt x="72" y="72"/>
                  </a:lnTo>
                  <a:lnTo>
                    <a:pt x="70" y="86"/>
                  </a:lnTo>
                  <a:lnTo>
                    <a:pt x="68" y="98"/>
                  </a:lnTo>
                  <a:lnTo>
                    <a:pt x="66" y="118"/>
                  </a:lnTo>
                  <a:lnTo>
                    <a:pt x="66" y="118"/>
                  </a:lnTo>
                  <a:lnTo>
                    <a:pt x="68" y="134"/>
                  </a:lnTo>
                  <a:lnTo>
                    <a:pt x="70" y="148"/>
                  </a:lnTo>
                  <a:lnTo>
                    <a:pt x="74" y="160"/>
                  </a:lnTo>
                  <a:lnTo>
                    <a:pt x="78" y="170"/>
                  </a:lnTo>
                  <a:lnTo>
                    <a:pt x="86" y="178"/>
                  </a:lnTo>
                  <a:lnTo>
                    <a:pt x="94" y="184"/>
                  </a:lnTo>
                  <a:lnTo>
                    <a:pt x="104" y="186"/>
                  </a:lnTo>
                  <a:lnTo>
                    <a:pt x="114" y="188"/>
                  </a:lnTo>
                  <a:lnTo>
                    <a:pt x="114" y="188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4" name="Freeform 11"/>
            <p:cNvSpPr>
              <a:spLocks noEditPoints="1"/>
            </p:cNvSpPr>
            <p:nvPr userDrawn="1"/>
          </p:nvSpPr>
          <p:spPr bwMode="auto">
            <a:xfrm>
              <a:off x="1830" y="2057"/>
              <a:ext cx="208" cy="233"/>
            </a:xfrm>
            <a:custGeom>
              <a:avLst/>
              <a:gdLst/>
              <a:ahLst/>
              <a:cxnLst>
                <a:cxn ang="0">
                  <a:pos x="62" y="134"/>
                </a:cxn>
                <a:cxn ang="0">
                  <a:pos x="64" y="158"/>
                </a:cxn>
                <a:cxn ang="0">
                  <a:pos x="72" y="176"/>
                </a:cxn>
                <a:cxn ang="0">
                  <a:pos x="92" y="190"/>
                </a:cxn>
                <a:cxn ang="0">
                  <a:pos x="106" y="192"/>
                </a:cxn>
                <a:cxn ang="0">
                  <a:pos x="130" y="186"/>
                </a:cxn>
                <a:cxn ang="0">
                  <a:pos x="138" y="176"/>
                </a:cxn>
                <a:cxn ang="0">
                  <a:pos x="144" y="162"/>
                </a:cxn>
                <a:cxn ang="0">
                  <a:pos x="202" y="162"/>
                </a:cxn>
                <a:cxn ang="0">
                  <a:pos x="198" y="182"/>
                </a:cxn>
                <a:cxn ang="0">
                  <a:pos x="182" y="208"/>
                </a:cxn>
                <a:cxn ang="0">
                  <a:pos x="176" y="214"/>
                </a:cxn>
                <a:cxn ang="0">
                  <a:pos x="150" y="228"/>
                </a:cxn>
                <a:cxn ang="0">
                  <a:pos x="106" y="234"/>
                </a:cxn>
                <a:cxn ang="0">
                  <a:pos x="90" y="234"/>
                </a:cxn>
                <a:cxn ang="0">
                  <a:pos x="58" y="226"/>
                </a:cxn>
                <a:cxn ang="0">
                  <a:pos x="38" y="216"/>
                </a:cxn>
                <a:cxn ang="0">
                  <a:pos x="28" y="208"/>
                </a:cxn>
                <a:cxn ang="0">
                  <a:pos x="16" y="190"/>
                </a:cxn>
                <a:cxn ang="0">
                  <a:pos x="2" y="148"/>
                </a:cxn>
                <a:cxn ang="0">
                  <a:pos x="0" y="122"/>
                </a:cxn>
                <a:cxn ang="0">
                  <a:pos x="6" y="80"/>
                </a:cxn>
                <a:cxn ang="0">
                  <a:pos x="16" y="54"/>
                </a:cxn>
                <a:cxn ang="0">
                  <a:pos x="34" y="30"/>
                </a:cxn>
                <a:cxn ang="0">
                  <a:pos x="46" y="18"/>
                </a:cxn>
                <a:cxn ang="0">
                  <a:pos x="74" y="6"/>
                </a:cxn>
                <a:cxn ang="0">
                  <a:pos x="108" y="0"/>
                </a:cxn>
                <a:cxn ang="0">
                  <a:pos x="120" y="2"/>
                </a:cxn>
                <a:cxn ang="0">
                  <a:pos x="144" y="6"/>
                </a:cxn>
                <a:cxn ang="0">
                  <a:pos x="168" y="18"/>
                </a:cxn>
                <a:cxn ang="0">
                  <a:pos x="188" y="40"/>
                </a:cxn>
                <a:cxn ang="0">
                  <a:pos x="196" y="54"/>
                </a:cxn>
                <a:cxn ang="0">
                  <a:pos x="204" y="76"/>
                </a:cxn>
                <a:cxn ang="0">
                  <a:pos x="208" y="118"/>
                </a:cxn>
                <a:cxn ang="0">
                  <a:pos x="62" y="134"/>
                </a:cxn>
                <a:cxn ang="0">
                  <a:pos x="144" y="94"/>
                </a:cxn>
                <a:cxn ang="0">
                  <a:pos x="140" y="74"/>
                </a:cxn>
                <a:cxn ang="0">
                  <a:pos x="134" y="58"/>
                </a:cxn>
                <a:cxn ang="0">
                  <a:pos x="118" y="46"/>
                </a:cxn>
                <a:cxn ang="0">
                  <a:pos x="106" y="44"/>
                </a:cxn>
                <a:cxn ang="0">
                  <a:pos x="88" y="48"/>
                </a:cxn>
                <a:cxn ang="0">
                  <a:pos x="74" y="60"/>
                </a:cxn>
                <a:cxn ang="0">
                  <a:pos x="68" y="74"/>
                </a:cxn>
                <a:cxn ang="0">
                  <a:pos x="144" y="94"/>
                </a:cxn>
              </a:cxnLst>
              <a:rect l="0" t="0" r="r" b="b"/>
              <a:pathLst>
                <a:path w="208" h="234">
                  <a:moveTo>
                    <a:pt x="62" y="134"/>
                  </a:moveTo>
                  <a:lnTo>
                    <a:pt x="62" y="134"/>
                  </a:lnTo>
                  <a:lnTo>
                    <a:pt x="62" y="148"/>
                  </a:lnTo>
                  <a:lnTo>
                    <a:pt x="64" y="158"/>
                  </a:lnTo>
                  <a:lnTo>
                    <a:pt x="68" y="168"/>
                  </a:lnTo>
                  <a:lnTo>
                    <a:pt x="72" y="176"/>
                  </a:lnTo>
                  <a:lnTo>
                    <a:pt x="80" y="184"/>
                  </a:lnTo>
                  <a:lnTo>
                    <a:pt x="92" y="190"/>
                  </a:lnTo>
                  <a:lnTo>
                    <a:pt x="106" y="192"/>
                  </a:lnTo>
                  <a:lnTo>
                    <a:pt x="106" y="192"/>
                  </a:lnTo>
                  <a:lnTo>
                    <a:pt x="118" y="190"/>
                  </a:lnTo>
                  <a:lnTo>
                    <a:pt x="130" y="186"/>
                  </a:lnTo>
                  <a:lnTo>
                    <a:pt x="134" y="182"/>
                  </a:lnTo>
                  <a:lnTo>
                    <a:pt x="138" y="176"/>
                  </a:lnTo>
                  <a:lnTo>
                    <a:pt x="142" y="170"/>
                  </a:lnTo>
                  <a:lnTo>
                    <a:pt x="144" y="162"/>
                  </a:lnTo>
                  <a:lnTo>
                    <a:pt x="202" y="162"/>
                  </a:lnTo>
                  <a:lnTo>
                    <a:pt x="202" y="162"/>
                  </a:lnTo>
                  <a:lnTo>
                    <a:pt x="202" y="170"/>
                  </a:lnTo>
                  <a:lnTo>
                    <a:pt x="198" y="182"/>
                  </a:lnTo>
                  <a:lnTo>
                    <a:pt x="192" y="194"/>
                  </a:lnTo>
                  <a:lnTo>
                    <a:pt x="182" y="208"/>
                  </a:lnTo>
                  <a:lnTo>
                    <a:pt x="182" y="208"/>
                  </a:lnTo>
                  <a:lnTo>
                    <a:pt x="176" y="214"/>
                  </a:lnTo>
                  <a:lnTo>
                    <a:pt x="168" y="220"/>
                  </a:lnTo>
                  <a:lnTo>
                    <a:pt x="150" y="228"/>
                  </a:lnTo>
                  <a:lnTo>
                    <a:pt x="128" y="232"/>
                  </a:lnTo>
                  <a:lnTo>
                    <a:pt x="106" y="234"/>
                  </a:lnTo>
                  <a:lnTo>
                    <a:pt x="106" y="234"/>
                  </a:lnTo>
                  <a:lnTo>
                    <a:pt x="90" y="234"/>
                  </a:lnTo>
                  <a:lnTo>
                    <a:pt x="68" y="230"/>
                  </a:lnTo>
                  <a:lnTo>
                    <a:pt x="58" y="226"/>
                  </a:lnTo>
                  <a:lnTo>
                    <a:pt x="48" y="222"/>
                  </a:lnTo>
                  <a:lnTo>
                    <a:pt x="38" y="216"/>
                  </a:lnTo>
                  <a:lnTo>
                    <a:pt x="28" y="208"/>
                  </a:lnTo>
                  <a:lnTo>
                    <a:pt x="28" y="208"/>
                  </a:lnTo>
                  <a:lnTo>
                    <a:pt x="22" y="198"/>
                  </a:lnTo>
                  <a:lnTo>
                    <a:pt x="16" y="190"/>
                  </a:lnTo>
                  <a:lnTo>
                    <a:pt x="8" y="170"/>
                  </a:lnTo>
                  <a:lnTo>
                    <a:pt x="2" y="148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2" y="94"/>
                  </a:lnTo>
                  <a:lnTo>
                    <a:pt x="6" y="80"/>
                  </a:lnTo>
                  <a:lnTo>
                    <a:pt x="10" y="66"/>
                  </a:lnTo>
                  <a:lnTo>
                    <a:pt x="16" y="54"/>
                  </a:lnTo>
                  <a:lnTo>
                    <a:pt x="24" y="40"/>
                  </a:lnTo>
                  <a:lnTo>
                    <a:pt x="34" y="30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60" y="12"/>
                  </a:lnTo>
                  <a:lnTo>
                    <a:pt x="74" y="6"/>
                  </a:lnTo>
                  <a:lnTo>
                    <a:pt x="90" y="2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20" y="2"/>
                  </a:lnTo>
                  <a:lnTo>
                    <a:pt x="132" y="4"/>
                  </a:lnTo>
                  <a:lnTo>
                    <a:pt x="144" y="6"/>
                  </a:lnTo>
                  <a:lnTo>
                    <a:pt x="156" y="12"/>
                  </a:lnTo>
                  <a:lnTo>
                    <a:pt x="168" y="18"/>
                  </a:lnTo>
                  <a:lnTo>
                    <a:pt x="178" y="28"/>
                  </a:lnTo>
                  <a:lnTo>
                    <a:pt x="188" y="40"/>
                  </a:lnTo>
                  <a:lnTo>
                    <a:pt x="196" y="54"/>
                  </a:lnTo>
                  <a:lnTo>
                    <a:pt x="196" y="54"/>
                  </a:lnTo>
                  <a:lnTo>
                    <a:pt x="200" y="64"/>
                  </a:lnTo>
                  <a:lnTo>
                    <a:pt x="204" y="76"/>
                  </a:lnTo>
                  <a:lnTo>
                    <a:pt x="208" y="98"/>
                  </a:lnTo>
                  <a:lnTo>
                    <a:pt x="208" y="118"/>
                  </a:lnTo>
                  <a:lnTo>
                    <a:pt x="208" y="134"/>
                  </a:lnTo>
                  <a:lnTo>
                    <a:pt x="62" y="134"/>
                  </a:lnTo>
                  <a:close/>
                  <a:moveTo>
                    <a:pt x="144" y="94"/>
                  </a:moveTo>
                  <a:lnTo>
                    <a:pt x="144" y="94"/>
                  </a:lnTo>
                  <a:lnTo>
                    <a:pt x="142" y="82"/>
                  </a:lnTo>
                  <a:lnTo>
                    <a:pt x="140" y="74"/>
                  </a:lnTo>
                  <a:lnTo>
                    <a:pt x="138" y="64"/>
                  </a:lnTo>
                  <a:lnTo>
                    <a:pt x="134" y="58"/>
                  </a:lnTo>
                  <a:lnTo>
                    <a:pt x="126" y="50"/>
                  </a:lnTo>
                  <a:lnTo>
                    <a:pt x="118" y="46"/>
                  </a:lnTo>
                  <a:lnTo>
                    <a:pt x="106" y="44"/>
                  </a:lnTo>
                  <a:lnTo>
                    <a:pt x="106" y="44"/>
                  </a:lnTo>
                  <a:lnTo>
                    <a:pt x="96" y="46"/>
                  </a:lnTo>
                  <a:lnTo>
                    <a:pt x="88" y="48"/>
                  </a:lnTo>
                  <a:lnTo>
                    <a:pt x="80" y="52"/>
                  </a:lnTo>
                  <a:lnTo>
                    <a:pt x="74" y="60"/>
                  </a:lnTo>
                  <a:lnTo>
                    <a:pt x="70" y="66"/>
                  </a:lnTo>
                  <a:lnTo>
                    <a:pt x="68" y="74"/>
                  </a:lnTo>
                  <a:lnTo>
                    <a:pt x="64" y="94"/>
                  </a:lnTo>
                  <a:lnTo>
                    <a:pt x="144" y="9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5" name="Freeform 12"/>
            <p:cNvSpPr>
              <a:spLocks/>
            </p:cNvSpPr>
            <p:nvPr userDrawn="1"/>
          </p:nvSpPr>
          <p:spPr bwMode="auto">
            <a:xfrm>
              <a:off x="2048" y="2000"/>
              <a:ext cx="159" cy="286"/>
            </a:xfrm>
            <a:custGeom>
              <a:avLst/>
              <a:gdLst/>
              <a:ahLst/>
              <a:cxnLst>
                <a:cxn ang="0">
                  <a:pos x="156" y="280"/>
                </a:cxn>
                <a:cxn ang="0">
                  <a:pos x="156" y="280"/>
                </a:cxn>
                <a:cxn ang="0">
                  <a:pos x="128" y="284"/>
                </a:cxn>
                <a:cxn ang="0">
                  <a:pos x="108" y="286"/>
                </a:cxn>
                <a:cxn ang="0">
                  <a:pos x="108" y="286"/>
                </a:cxn>
                <a:cxn ang="0">
                  <a:pos x="86" y="284"/>
                </a:cxn>
                <a:cxn ang="0">
                  <a:pos x="70" y="280"/>
                </a:cxn>
                <a:cxn ang="0">
                  <a:pos x="58" y="272"/>
                </a:cxn>
                <a:cxn ang="0">
                  <a:pos x="50" y="264"/>
                </a:cxn>
                <a:cxn ang="0">
                  <a:pos x="46" y="254"/>
                </a:cxn>
                <a:cxn ang="0">
                  <a:pos x="44" y="244"/>
                </a:cxn>
                <a:cxn ang="0">
                  <a:pos x="42" y="228"/>
                </a:cxn>
                <a:cxn ang="0">
                  <a:pos x="42" y="108"/>
                </a:cxn>
                <a:cxn ang="0">
                  <a:pos x="0" y="108"/>
                </a:cxn>
                <a:cxn ang="0">
                  <a:pos x="0" y="66"/>
                </a:cxn>
                <a:cxn ang="0">
                  <a:pos x="42" y="66"/>
                </a:cxn>
                <a:cxn ang="0">
                  <a:pos x="42" y="22"/>
                </a:cxn>
                <a:cxn ang="0">
                  <a:pos x="106" y="0"/>
                </a:cxn>
                <a:cxn ang="0">
                  <a:pos x="106" y="66"/>
                </a:cxn>
                <a:cxn ang="0">
                  <a:pos x="158" y="66"/>
                </a:cxn>
                <a:cxn ang="0">
                  <a:pos x="158" y="108"/>
                </a:cxn>
                <a:cxn ang="0">
                  <a:pos x="106" y="108"/>
                </a:cxn>
                <a:cxn ang="0">
                  <a:pos x="106" y="206"/>
                </a:cxn>
                <a:cxn ang="0">
                  <a:pos x="106" y="206"/>
                </a:cxn>
                <a:cxn ang="0">
                  <a:pos x="106" y="220"/>
                </a:cxn>
                <a:cxn ang="0">
                  <a:pos x="108" y="226"/>
                </a:cxn>
                <a:cxn ang="0">
                  <a:pos x="110" y="230"/>
                </a:cxn>
                <a:cxn ang="0">
                  <a:pos x="114" y="234"/>
                </a:cxn>
                <a:cxn ang="0">
                  <a:pos x="118" y="236"/>
                </a:cxn>
                <a:cxn ang="0">
                  <a:pos x="126" y="238"/>
                </a:cxn>
                <a:cxn ang="0">
                  <a:pos x="136" y="238"/>
                </a:cxn>
                <a:cxn ang="0">
                  <a:pos x="136" y="238"/>
                </a:cxn>
                <a:cxn ang="0">
                  <a:pos x="156" y="238"/>
                </a:cxn>
                <a:cxn ang="0">
                  <a:pos x="156" y="280"/>
                </a:cxn>
              </a:cxnLst>
              <a:rect l="0" t="0" r="r" b="b"/>
              <a:pathLst>
                <a:path w="158" h="286">
                  <a:moveTo>
                    <a:pt x="156" y="280"/>
                  </a:moveTo>
                  <a:lnTo>
                    <a:pt x="156" y="280"/>
                  </a:lnTo>
                  <a:lnTo>
                    <a:pt x="128" y="284"/>
                  </a:lnTo>
                  <a:lnTo>
                    <a:pt x="108" y="286"/>
                  </a:lnTo>
                  <a:lnTo>
                    <a:pt x="108" y="286"/>
                  </a:lnTo>
                  <a:lnTo>
                    <a:pt x="86" y="284"/>
                  </a:lnTo>
                  <a:lnTo>
                    <a:pt x="70" y="280"/>
                  </a:lnTo>
                  <a:lnTo>
                    <a:pt x="58" y="272"/>
                  </a:lnTo>
                  <a:lnTo>
                    <a:pt x="50" y="264"/>
                  </a:lnTo>
                  <a:lnTo>
                    <a:pt x="46" y="254"/>
                  </a:lnTo>
                  <a:lnTo>
                    <a:pt x="44" y="244"/>
                  </a:lnTo>
                  <a:lnTo>
                    <a:pt x="42" y="228"/>
                  </a:lnTo>
                  <a:lnTo>
                    <a:pt x="42" y="108"/>
                  </a:lnTo>
                  <a:lnTo>
                    <a:pt x="0" y="108"/>
                  </a:lnTo>
                  <a:lnTo>
                    <a:pt x="0" y="66"/>
                  </a:lnTo>
                  <a:lnTo>
                    <a:pt x="42" y="66"/>
                  </a:lnTo>
                  <a:lnTo>
                    <a:pt x="42" y="22"/>
                  </a:lnTo>
                  <a:lnTo>
                    <a:pt x="106" y="0"/>
                  </a:lnTo>
                  <a:lnTo>
                    <a:pt x="106" y="66"/>
                  </a:lnTo>
                  <a:lnTo>
                    <a:pt x="158" y="66"/>
                  </a:lnTo>
                  <a:lnTo>
                    <a:pt x="158" y="108"/>
                  </a:lnTo>
                  <a:lnTo>
                    <a:pt x="106" y="108"/>
                  </a:lnTo>
                  <a:lnTo>
                    <a:pt x="106" y="206"/>
                  </a:lnTo>
                  <a:lnTo>
                    <a:pt x="106" y="206"/>
                  </a:lnTo>
                  <a:lnTo>
                    <a:pt x="106" y="220"/>
                  </a:lnTo>
                  <a:lnTo>
                    <a:pt x="108" y="226"/>
                  </a:lnTo>
                  <a:lnTo>
                    <a:pt x="110" y="230"/>
                  </a:lnTo>
                  <a:lnTo>
                    <a:pt x="114" y="234"/>
                  </a:lnTo>
                  <a:lnTo>
                    <a:pt x="118" y="236"/>
                  </a:lnTo>
                  <a:lnTo>
                    <a:pt x="126" y="238"/>
                  </a:lnTo>
                  <a:lnTo>
                    <a:pt x="136" y="238"/>
                  </a:lnTo>
                  <a:lnTo>
                    <a:pt x="136" y="238"/>
                  </a:lnTo>
                  <a:lnTo>
                    <a:pt x="156" y="238"/>
                  </a:lnTo>
                  <a:lnTo>
                    <a:pt x="156" y="28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6" name="Freeform 13"/>
            <p:cNvSpPr>
              <a:spLocks/>
            </p:cNvSpPr>
            <p:nvPr userDrawn="1"/>
          </p:nvSpPr>
          <p:spPr bwMode="auto">
            <a:xfrm>
              <a:off x="2223" y="1971"/>
              <a:ext cx="204" cy="3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4" y="0"/>
                </a:cxn>
                <a:cxn ang="0">
                  <a:pos x="64" y="124"/>
                </a:cxn>
                <a:cxn ang="0">
                  <a:pos x="64" y="124"/>
                </a:cxn>
                <a:cxn ang="0">
                  <a:pos x="70" y="114"/>
                </a:cxn>
                <a:cxn ang="0">
                  <a:pos x="82" y="104"/>
                </a:cxn>
                <a:cxn ang="0">
                  <a:pos x="92" y="98"/>
                </a:cxn>
                <a:cxn ang="0">
                  <a:pos x="102" y="94"/>
                </a:cxn>
                <a:cxn ang="0">
                  <a:pos x="112" y="92"/>
                </a:cxn>
                <a:cxn ang="0">
                  <a:pos x="126" y="90"/>
                </a:cxn>
                <a:cxn ang="0">
                  <a:pos x="126" y="90"/>
                </a:cxn>
                <a:cxn ang="0">
                  <a:pos x="138" y="92"/>
                </a:cxn>
                <a:cxn ang="0">
                  <a:pos x="148" y="94"/>
                </a:cxn>
                <a:cxn ang="0">
                  <a:pos x="158" y="96"/>
                </a:cxn>
                <a:cxn ang="0">
                  <a:pos x="166" y="100"/>
                </a:cxn>
                <a:cxn ang="0">
                  <a:pos x="180" y="110"/>
                </a:cxn>
                <a:cxn ang="0">
                  <a:pos x="190" y="120"/>
                </a:cxn>
                <a:cxn ang="0">
                  <a:pos x="190" y="120"/>
                </a:cxn>
                <a:cxn ang="0">
                  <a:pos x="196" y="130"/>
                </a:cxn>
                <a:cxn ang="0">
                  <a:pos x="200" y="144"/>
                </a:cxn>
                <a:cxn ang="0">
                  <a:pos x="204" y="160"/>
                </a:cxn>
                <a:cxn ang="0">
                  <a:pos x="204" y="180"/>
                </a:cxn>
                <a:cxn ang="0">
                  <a:pos x="204" y="312"/>
                </a:cxn>
                <a:cxn ang="0">
                  <a:pos x="140" y="312"/>
                </a:cxn>
                <a:cxn ang="0">
                  <a:pos x="140" y="182"/>
                </a:cxn>
                <a:cxn ang="0">
                  <a:pos x="140" y="182"/>
                </a:cxn>
                <a:cxn ang="0">
                  <a:pos x="140" y="168"/>
                </a:cxn>
                <a:cxn ang="0">
                  <a:pos x="140" y="162"/>
                </a:cxn>
                <a:cxn ang="0">
                  <a:pos x="136" y="154"/>
                </a:cxn>
                <a:cxn ang="0">
                  <a:pos x="132" y="146"/>
                </a:cxn>
                <a:cxn ang="0">
                  <a:pos x="126" y="140"/>
                </a:cxn>
                <a:cxn ang="0">
                  <a:pos x="116" y="136"/>
                </a:cxn>
                <a:cxn ang="0">
                  <a:pos x="106" y="134"/>
                </a:cxn>
                <a:cxn ang="0">
                  <a:pos x="106" y="134"/>
                </a:cxn>
                <a:cxn ang="0">
                  <a:pos x="90" y="136"/>
                </a:cxn>
                <a:cxn ang="0">
                  <a:pos x="84" y="140"/>
                </a:cxn>
                <a:cxn ang="0">
                  <a:pos x="78" y="144"/>
                </a:cxn>
                <a:cxn ang="0">
                  <a:pos x="72" y="150"/>
                </a:cxn>
                <a:cxn ang="0">
                  <a:pos x="68" y="158"/>
                </a:cxn>
                <a:cxn ang="0">
                  <a:pos x="66" y="166"/>
                </a:cxn>
                <a:cxn ang="0">
                  <a:pos x="64" y="178"/>
                </a:cxn>
                <a:cxn ang="0">
                  <a:pos x="64" y="312"/>
                </a:cxn>
                <a:cxn ang="0">
                  <a:pos x="0" y="312"/>
                </a:cxn>
                <a:cxn ang="0">
                  <a:pos x="0" y="0"/>
                </a:cxn>
              </a:cxnLst>
              <a:rect l="0" t="0" r="r" b="b"/>
              <a:pathLst>
                <a:path w="204" h="312">
                  <a:moveTo>
                    <a:pt x="0" y="0"/>
                  </a:moveTo>
                  <a:lnTo>
                    <a:pt x="64" y="0"/>
                  </a:lnTo>
                  <a:lnTo>
                    <a:pt x="64" y="124"/>
                  </a:lnTo>
                  <a:lnTo>
                    <a:pt x="64" y="124"/>
                  </a:lnTo>
                  <a:lnTo>
                    <a:pt x="70" y="114"/>
                  </a:lnTo>
                  <a:lnTo>
                    <a:pt x="82" y="104"/>
                  </a:lnTo>
                  <a:lnTo>
                    <a:pt x="92" y="98"/>
                  </a:lnTo>
                  <a:lnTo>
                    <a:pt x="102" y="94"/>
                  </a:lnTo>
                  <a:lnTo>
                    <a:pt x="112" y="92"/>
                  </a:lnTo>
                  <a:lnTo>
                    <a:pt x="126" y="90"/>
                  </a:lnTo>
                  <a:lnTo>
                    <a:pt x="126" y="90"/>
                  </a:lnTo>
                  <a:lnTo>
                    <a:pt x="138" y="92"/>
                  </a:lnTo>
                  <a:lnTo>
                    <a:pt x="148" y="94"/>
                  </a:lnTo>
                  <a:lnTo>
                    <a:pt x="158" y="96"/>
                  </a:lnTo>
                  <a:lnTo>
                    <a:pt x="166" y="100"/>
                  </a:lnTo>
                  <a:lnTo>
                    <a:pt x="180" y="110"/>
                  </a:lnTo>
                  <a:lnTo>
                    <a:pt x="190" y="120"/>
                  </a:lnTo>
                  <a:lnTo>
                    <a:pt x="190" y="120"/>
                  </a:lnTo>
                  <a:lnTo>
                    <a:pt x="196" y="130"/>
                  </a:lnTo>
                  <a:lnTo>
                    <a:pt x="200" y="144"/>
                  </a:lnTo>
                  <a:lnTo>
                    <a:pt x="204" y="160"/>
                  </a:lnTo>
                  <a:lnTo>
                    <a:pt x="204" y="180"/>
                  </a:lnTo>
                  <a:lnTo>
                    <a:pt x="204" y="312"/>
                  </a:lnTo>
                  <a:lnTo>
                    <a:pt x="140" y="312"/>
                  </a:lnTo>
                  <a:lnTo>
                    <a:pt x="140" y="182"/>
                  </a:lnTo>
                  <a:lnTo>
                    <a:pt x="140" y="182"/>
                  </a:lnTo>
                  <a:lnTo>
                    <a:pt x="140" y="168"/>
                  </a:lnTo>
                  <a:lnTo>
                    <a:pt x="140" y="162"/>
                  </a:lnTo>
                  <a:lnTo>
                    <a:pt x="136" y="154"/>
                  </a:lnTo>
                  <a:lnTo>
                    <a:pt x="132" y="146"/>
                  </a:lnTo>
                  <a:lnTo>
                    <a:pt x="126" y="140"/>
                  </a:lnTo>
                  <a:lnTo>
                    <a:pt x="116" y="136"/>
                  </a:lnTo>
                  <a:lnTo>
                    <a:pt x="106" y="134"/>
                  </a:lnTo>
                  <a:lnTo>
                    <a:pt x="106" y="134"/>
                  </a:lnTo>
                  <a:lnTo>
                    <a:pt x="90" y="136"/>
                  </a:lnTo>
                  <a:lnTo>
                    <a:pt x="84" y="140"/>
                  </a:lnTo>
                  <a:lnTo>
                    <a:pt x="78" y="144"/>
                  </a:lnTo>
                  <a:lnTo>
                    <a:pt x="72" y="150"/>
                  </a:lnTo>
                  <a:lnTo>
                    <a:pt x="68" y="158"/>
                  </a:lnTo>
                  <a:lnTo>
                    <a:pt x="66" y="166"/>
                  </a:lnTo>
                  <a:lnTo>
                    <a:pt x="64" y="178"/>
                  </a:lnTo>
                  <a:lnTo>
                    <a:pt x="64" y="312"/>
                  </a:lnTo>
                  <a:lnTo>
                    <a:pt x="0" y="3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 userDrawn="1"/>
          </p:nvSpPr>
          <p:spPr bwMode="auto">
            <a:xfrm>
              <a:off x="2462" y="2047"/>
              <a:ext cx="206" cy="233"/>
            </a:xfrm>
            <a:custGeom>
              <a:avLst/>
              <a:gdLst/>
              <a:ahLst/>
              <a:cxnLst>
                <a:cxn ang="0">
                  <a:pos x="62" y="134"/>
                </a:cxn>
                <a:cxn ang="0">
                  <a:pos x="64" y="158"/>
                </a:cxn>
                <a:cxn ang="0">
                  <a:pos x="72" y="176"/>
                </a:cxn>
                <a:cxn ang="0">
                  <a:pos x="92" y="190"/>
                </a:cxn>
                <a:cxn ang="0">
                  <a:pos x="106" y="192"/>
                </a:cxn>
                <a:cxn ang="0">
                  <a:pos x="128" y="186"/>
                </a:cxn>
                <a:cxn ang="0">
                  <a:pos x="138" y="176"/>
                </a:cxn>
                <a:cxn ang="0">
                  <a:pos x="144" y="162"/>
                </a:cxn>
                <a:cxn ang="0">
                  <a:pos x="202" y="162"/>
                </a:cxn>
                <a:cxn ang="0">
                  <a:pos x="198" y="182"/>
                </a:cxn>
                <a:cxn ang="0">
                  <a:pos x="182" y="208"/>
                </a:cxn>
                <a:cxn ang="0">
                  <a:pos x="174" y="214"/>
                </a:cxn>
                <a:cxn ang="0">
                  <a:pos x="150" y="228"/>
                </a:cxn>
                <a:cxn ang="0">
                  <a:pos x="106" y="234"/>
                </a:cxn>
                <a:cxn ang="0">
                  <a:pos x="88" y="234"/>
                </a:cxn>
                <a:cxn ang="0">
                  <a:pos x="58" y="226"/>
                </a:cxn>
                <a:cxn ang="0">
                  <a:pos x="38" y="216"/>
                </a:cxn>
                <a:cxn ang="0">
                  <a:pos x="28" y="208"/>
                </a:cxn>
                <a:cxn ang="0">
                  <a:pos x="16" y="190"/>
                </a:cxn>
                <a:cxn ang="0">
                  <a:pos x="2" y="148"/>
                </a:cxn>
                <a:cxn ang="0">
                  <a:pos x="0" y="122"/>
                </a:cxn>
                <a:cxn ang="0">
                  <a:pos x="4" y="80"/>
                </a:cxn>
                <a:cxn ang="0">
                  <a:pos x="14" y="54"/>
                </a:cxn>
                <a:cxn ang="0">
                  <a:pos x="32" y="30"/>
                </a:cxn>
                <a:cxn ang="0">
                  <a:pos x="46" y="18"/>
                </a:cxn>
                <a:cxn ang="0">
                  <a:pos x="74" y="6"/>
                </a:cxn>
                <a:cxn ang="0">
                  <a:pos x="106" y="0"/>
                </a:cxn>
                <a:cxn ang="0">
                  <a:pos x="118" y="2"/>
                </a:cxn>
                <a:cxn ang="0">
                  <a:pos x="144" y="6"/>
                </a:cxn>
                <a:cxn ang="0">
                  <a:pos x="166" y="18"/>
                </a:cxn>
                <a:cxn ang="0">
                  <a:pos x="186" y="40"/>
                </a:cxn>
                <a:cxn ang="0">
                  <a:pos x="194" y="54"/>
                </a:cxn>
                <a:cxn ang="0">
                  <a:pos x="204" y="76"/>
                </a:cxn>
                <a:cxn ang="0">
                  <a:pos x="208" y="118"/>
                </a:cxn>
                <a:cxn ang="0">
                  <a:pos x="62" y="134"/>
                </a:cxn>
                <a:cxn ang="0">
                  <a:pos x="142" y="94"/>
                </a:cxn>
                <a:cxn ang="0">
                  <a:pos x="140" y="74"/>
                </a:cxn>
                <a:cxn ang="0">
                  <a:pos x="132" y="58"/>
                </a:cxn>
                <a:cxn ang="0">
                  <a:pos x="116" y="46"/>
                </a:cxn>
                <a:cxn ang="0">
                  <a:pos x="104" y="44"/>
                </a:cxn>
                <a:cxn ang="0">
                  <a:pos x="86" y="48"/>
                </a:cxn>
                <a:cxn ang="0">
                  <a:pos x="74" y="60"/>
                </a:cxn>
                <a:cxn ang="0">
                  <a:pos x="66" y="74"/>
                </a:cxn>
                <a:cxn ang="0">
                  <a:pos x="142" y="94"/>
                </a:cxn>
              </a:cxnLst>
              <a:rect l="0" t="0" r="r" b="b"/>
              <a:pathLst>
                <a:path w="208" h="234">
                  <a:moveTo>
                    <a:pt x="62" y="134"/>
                  </a:moveTo>
                  <a:lnTo>
                    <a:pt x="62" y="134"/>
                  </a:lnTo>
                  <a:lnTo>
                    <a:pt x="62" y="148"/>
                  </a:lnTo>
                  <a:lnTo>
                    <a:pt x="64" y="158"/>
                  </a:lnTo>
                  <a:lnTo>
                    <a:pt x="66" y="168"/>
                  </a:lnTo>
                  <a:lnTo>
                    <a:pt x="72" y="176"/>
                  </a:lnTo>
                  <a:lnTo>
                    <a:pt x="80" y="184"/>
                  </a:lnTo>
                  <a:lnTo>
                    <a:pt x="92" y="190"/>
                  </a:lnTo>
                  <a:lnTo>
                    <a:pt x="106" y="192"/>
                  </a:lnTo>
                  <a:lnTo>
                    <a:pt x="106" y="192"/>
                  </a:lnTo>
                  <a:lnTo>
                    <a:pt x="118" y="190"/>
                  </a:lnTo>
                  <a:lnTo>
                    <a:pt x="128" y="186"/>
                  </a:lnTo>
                  <a:lnTo>
                    <a:pt x="134" y="182"/>
                  </a:lnTo>
                  <a:lnTo>
                    <a:pt x="138" y="176"/>
                  </a:lnTo>
                  <a:lnTo>
                    <a:pt x="142" y="170"/>
                  </a:lnTo>
                  <a:lnTo>
                    <a:pt x="144" y="162"/>
                  </a:lnTo>
                  <a:lnTo>
                    <a:pt x="202" y="162"/>
                  </a:lnTo>
                  <a:lnTo>
                    <a:pt x="202" y="162"/>
                  </a:lnTo>
                  <a:lnTo>
                    <a:pt x="202" y="170"/>
                  </a:lnTo>
                  <a:lnTo>
                    <a:pt x="198" y="182"/>
                  </a:lnTo>
                  <a:lnTo>
                    <a:pt x="192" y="194"/>
                  </a:lnTo>
                  <a:lnTo>
                    <a:pt x="182" y="208"/>
                  </a:lnTo>
                  <a:lnTo>
                    <a:pt x="182" y="208"/>
                  </a:lnTo>
                  <a:lnTo>
                    <a:pt x="174" y="214"/>
                  </a:lnTo>
                  <a:lnTo>
                    <a:pt x="168" y="220"/>
                  </a:lnTo>
                  <a:lnTo>
                    <a:pt x="150" y="228"/>
                  </a:lnTo>
                  <a:lnTo>
                    <a:pt x="128" y="232"/>
                  </a:lnTo>
                  <a:lnTo>
                    <a:pt x="106" y="234"/>
                  </a:lnTo>
                  <a:lnTo>
                    <a:pt x="106" y="234"/>
                  </a:lnTo>
                  <a:lnTo>
                    <a:pt x="88" y="234"/>
                  </a:lnTo>
                  <a:lnTo>
                    <a:pt x="68" y="230"/>
                  </a:lnTo>
                  <a:lnTo>
                    <a:pt x="58" y="226"/>
                  </a:lnTo>
                  <a:lnTo>
                    <a:pt x="48" y="222"/>
                  </a:lnTo>
                  <a:lnTo>
                    <a:pt x="38" y="216"/>
                  </a:lnTo>
                  <a:lnTo>
                    <a:pt x="28" y="208"/>
                  </a:lnTo>
                  <a:lnTo>
                    <a:pt x="28" y="208"/>
                  </a:lnTo>
                  <a:lnTo>
                    <a:pt x="22" y="198"/>
                  </a:lnTo>
                  <a:lnTo>
                    <a:pt x="16" y="190"/>
                  </a:lnTo>
                  <a:lnTo>
                    <a:pt x="6" y="170"/>
                  </a:lnTo>
                  <a:lnTo>
                    <a:pt x="2" y="148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2" y="94"/>
                  </a:lnTo>
                  <a:lnTo>
                    <a:pt x="4" y="80"/>
                  </a:lnTo>
                  <a:lnTo>
                    <a:pt x="8" y="66"/>
                  </a:lnTo>
                  <a:lnTo>
                    <a:pt x="14" y="54"/>
                  </a:lnTo>
                  <a:lnTo>
                    <a:pt x="22" y="40"/>
                  </a:lnTo>
                  <a:lnTo>
                    <a:pt x="32" y="30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58" y="12"/>
                  </a:lnTo>
                  <a:lnTo>
                    <a:pt x="74" y="6"/>
                  </a:lnTo>
                  <a:lnTo>
                    <a:pt x="90" y="2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118" y="2"/>
                  </a:lnTo>
                  <a:lnTo>
                    <a:pt x="130" y="4"/>
                  </a:lnTo>
                  <a:lnTo>
                    <a:pt x="144" y="6"/>
                  </a:lnTo>
                  <a:lnTo>
                    <a:pt x="156" y="12"/>
                  </a:lnTo>
                  <a:lnTo>
                    <a:pt x="166" y="18"/>
                  </a:lnTo>
                  <a:lnTo>
                    <a:pt x="178" y="28"/>
                  </a:lnTo>
                  <a:lnTo>
                    <a:pt x="186" y="40"/>
                  </a:lnTo>
                  <a:lnTo>
                    <a:pt x="194" y="54"/>
                  </a:lnTo>
                  <a:lnTo>
                    <a:pt x="194" y="54"/>
                  </a:lnTo>
                  <a:lnTo>
                    <a:pt x="200" y="64"/>
                  </a:lnTo>
                  <a:lnTo>
                    <a:pt x="204" y="76"/>
                  </a:lnTo>
                  <a:lnTo>
                    <a:pt x="208" y="98"/>
                  </a:lnTo>
                  <a:lnTo>
                    <a:pt x="208" y="118"/>
                  </a:lnTo>
                  <a:lnTo>
                    <a:pt x="208" y="134"/>
                  </a:lnTo>
                  <a:lnTo>
                    <a:pt x="62" y="134"/>
                  </a:lnTo>
                  <a:close/>
                  <a:moveTo>
                    <a:pt x="142" y="94"/>
                  </a:moveTo>
                  <a:lnTo>
                    <a:pt x="142" y="94"/>
                  </a:lnTo>
                  <a:lnTo>
                    <a:pt x="142" y="82"/>
                  </a:lnTo>
                  <a:lnTo>
                    <a:pt x="140" y="74"/>
                  </a:lnTo>
                  <a:lnTo>
                    <a:pt x="138" y="64"/>
                  </a:lnTo>
                  <a:lnTo>
                    <a:pt x="132" y="58"/>
                  </a:lnTo>
                  <a:lnTo>
                    <a:pt x="126" y="50"/>
                  </a:lnTo>
                  <a:lnTo>
                    <a:pt x="116" y="46"/>
                  </a:lnTo>
                  <a:lnTo>
                    <a:pt x="104" y="44"/>
                  </a:lnTo>
                  <a:lnTo>
                    <a:pt x="104" y="44"/>
                  </a:lnTo>
                  <a:lnTo>
                    <a:pt x="94" y="46"/>
                  </a:lnTo>
                  <a:lnTo>
                    <a:pt x="86" y="48"/>
                  </a:lnTo>
                  <a:lnTo>
                    <a:pt x="80" y="52"/>
                  </a:lnTo>
                  <a:lnTo>
                    <a:pt x="74" y="60"/>
                  </a:lnTo>
                  <a:lnTo>
                    <a:pt x="70" y="66"/>
                  </a:lnTo>
                  <a:lnTo>
                    <a:pt x="66" y="74"/>
                  </a:lnTo>
                  <a:lnTo>
                    <a:pt x="64" y="94"/>
                  </a:lnTo>
                  <a:lnTo>
                    <a:pt x="142" y="9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8" name="Rectangle 15"/>
            <p:cNvSpPr>
              <a:spLocks noChangeArrowheads="1"/>
            </p:cNvSpPr>
            <p:nvPr userDrawn="1"/>
          </p:nvSpPr>
          <p:spPr bwMode="auto">
            <a:xfrm>
              <a:off x="2688" y="2126"/>
              <a:ext cx="108" cy="47"/>
            </a:xfrm>
            <a:prstGeom prst="rect">
              <a:avLst/>
            </a:prstGeom>
            <a:solidFill>
              <a:srgbClr val="7FA3C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9" name="Freeform 16"/>
            <p:cNvSpPr>
              <a:spLocks/>
            </p:cNvSpPr>
            <p:nvPr userDrawn="1"/>
          </p:nvSpPr>
          <p:spPr bwMode="auto">
            <a:xfrm>
              <a:off x="2825" y="2045"/>
              <a:ext cx="208" cy="224"/>
            </a:xfrm>
            <a:custGeom>
              <a:avLst/>
              <a:gdLst/>
              <a:ahLst/>
              <a:cxnLst>
                <a:cxn ang="0">
                  <a:pos x="64" y="0"/>
                </a:cxn>
                <a:cxn ang="0">
                  <a:pos x="64" y="130"/>
                </a:cxn>
                <a:cxn ang="0">
                  <a:pos x="64" y="130"/>
                </a:cxn>
                <a:cxn ang="0">
                  <a:pos x="64" y="146"/>
                </a:cxn>
                <a:cxn ang="0">
                  <a:pos x="66" y="154"/>
                </a:cxn>
                <a:cxn ang="0">
                  <a:pos x="68" y="162"/>
                </a:cxn>
                <a:cxn ang="0">
                  <a:pos x="72" y="168"/>
                </a:cxn>
                <a:cxn ang="0">
                  <a:pos x="78" y="174"/>
                </a:cxn>
                <a:cxn ang="0">
                  <a:pos x="88" y="176"/>
                </a:cxn>
                <a:cxn ang="0">
                  <a:pos x="98" y="178"/>
                </a:cxn>
                <a:cxn ang="0">
                  <a:pos x="98" y="178"/>
                </a:cxn>
                <a:cxn ang="0">
                  <a:pos x="112" y="176"/>
                </a:cxn>
                <a:cxn ang="0">
                  <a:pos x="122" y="172"/>
                </a:cxn>
                <a:cxn ang="0">
                  <a:pos x="130" y="166"/>
                </a:cxn>
                <a:cxn ang="0">
                  <a:pos x="134" y="158"/>
                </a:cxn>
                <a:cxn ang="0">
                  <a:pos x="138" y="148"/>
                </a:cxn>
                <a:cxn ang="0">
                  <a:pos x="138" y="136"/>
                </a:cxn>
                <a:cxn ang="0">
                  <a:pos x="140" y="110"/>
                </a:cxn>
                <a:cxn ang="0">
                  <a:pos x="140" y="0"/>
                </a:cxn>
                <a:cxn ang="0">
                  <a:pos x="206" y="0"/>
                </a:cxn>
                <a:cxn ang="0">
                  <a:pos x="206" y="144"/>
                </a:cxn>
                <a:cxn ang="0">
                  <a:pos x="206" y="144"/>
                </a:cxn>
                <a:cxn ang="0">
                  <a:pos x="206" y="202"/>
                </a:cxn>
                <a:cxn ang="0">
                  <a:pos x="206" y="202"/>
                </a:cxn>
                <a:cxn ang="0">
                  <a:pos x="208" y="218"/>
                </a:cxn>
                <a:cxn ang="0">
                  <a:pos x="146" y="218"/>
                </a:cxn>
                <a:cxn ang="0">
                  <a:pos x="144" y="190"/>
                </a:cxn>
                <a:cxn ang="0">
                  <a:pos x="144" y="190"/>
                </a:cxn>
                <a:cxn ang="0">
                  <a:pos x="136" y="198"/>
                </a:cxn>
                <a:cxn ang="0">
                  <a:pos x="124" y="210"/>
                </a:cxn>
                <a:cxn ang="0">
                  <a:pos x="116" y="216"/>
                </a:cxn>
                <a:cxn ang="0">
                  <a:pos x="106" y="220"/>
                </a:cxn>
                <a:cxn ang="0">
                  <a:pos x="94" y="222"/>
                </a:cxn>
                <a:cxn ang="0">
                  <a:pos x="80" y="224"/>
                </a:cxn>
                <a:cxn ang="0">
                  <a:pos x="80" y="224"/>
                </a:cxn>
                <a:cxn ang="0">
                  <a:pos x="68" y="224"/>
                </a:cxn>
                <a:cxn ang="0">
                  <a:pos x="58" y="222"/>
                </a:cxn>
                <a:cxn ang="0">
                  <a:pos x="40" y="214"/>
                </a:cxn>
                <a:cxn ang="0">
                  <a:pos x="24" y="206"/>
                </a:cxn>
                <a:cxn ang="0">
                  <a:pos x="14" y="194"/>
                </a:cxn>
                <a:cxn ang="0">
                  <a:pos x="14" y="194"/>
                </a:cxn>
                <a:cxn ang="0">
                  <a:pos x="8" y="188"/>
                </a:cxn>
                <a:cxn ang="0">
                  <a:pos x="6" y="180"/>
                </a:cxn>
                <a:cxn ang="0">
                  <a:pos x="2" y="162"/>
                </a:cxn>
                <a:cxn ang="0">
                  <a:pos x="0" y="146"/>
                </a:cxn>
                <a:cxn ang="0">
                  <a:pos x="0" y="136"/>
                </a:cxn>
                <a:cxn ang="0">
                  <a:pos x="0" y="0"/>
                </a:cxn>
                <a:cxn ang="0">
                  <a:pos x="64" y="0"/>
                </a:cxn>
              </a:cxnLst>
              <a:rect l="0" t="0" r="r" b="b"/>
              <a:pathLst>
                <a:path w="208" h="224">
                  <a:moveTo>
                    <a:pt x="64" y="0"/>
                  </a:moveTo>
                  <a:lnTo>
                    <a:pt x="64" y="130"/>
                  </a:lnTo>
                  <a:lnTo>
                    <a:pt x="64" y="130"/>
                  </a:lnTo>
                  <a:lnTo>
                    <a:pt x="64" y="146"/>
                  </a:lnTo>
                  <a:lnTo>
                    <a:pt x="66" y="154"/>
                  </a:lnTo>
                  <a:lnTo>
                    <a:pt x="68" y="162"/>
                  </a:lnTo>
                  <a:lnTo>
                    <a:pt x="72" y="168"/>
                  </a:lnTo>
                  <a:lnTo>
                    <a:pt x="78" y="174"/>
                  </a:lnTo>
                  <a:lnTo>
                    <a:pt x="88" y="176"/>
                  </a:lnTo>
                  <a:lnTo>
                    <a:pt x="98" y="178"/>
                  </a:lnTo>
                  <a:lnTo>
                    <a:pt x="98" y="178"/>
                  </a:lnTo>
                  <a:lnTo>
                    <a:pt x="112" y="176"/>
                  </a:lnTo>
                  <a:lnTo>
                    <a:pt x="122" y="172"/>
                  </a:lnTo>
                  <a:lnTo>
                    <a:pt x="130" y="166"/>
                  </a:lnTo>
                  <a:lnTo>
                    <a:pt x="134" y="158"/>
                  </a:lnTo>
                  <a:lnTo>
                    <a:pt x="138" y="148"/>
                  </a:lnTo>
                  <a:lnTo>
                    <a:pt x="138" y="136"/>
                  </a:lnTo>
                  <a:lnTo>
                    <a:pt x="140" y="110"/>
                  </a:lnTo>
                  <a:lnTo>
                    <a:pt x="140" y="0"/>
                  </a:lnTo>
                  <a:lnTo>
                    <a:pt x="206" y="0"/>
                  </a:lnTo>
                  <a:lnTo>
                    <a:pt x="206" y="144"/>
                  </a:lnTo>
                  <a:lnTo>
                    <a:pt x="206" y="144"/>
                  </a:lnTo>
                  <a:lnTo>
                    <a:pt x="206" y="202"/>
                  </a:lnTo>
                  <a:lnTo>
                    <a:pt x="206" y="202"/>
                  </a:lnTo>
                  <a:lnTo>
                    <a:pt x="208" y="218"/>
                  </a:lnTo>
                  <a:lnTo>
                    <a:pt x="146" y="218"/>
                  </a:lnTo>
                  <a:lnTo>
                    <a:pt x="144" y="190"/>
                  </a:lnTo>
                  <a:lnTo>
                    <a:pt x="144" y="190"/>
                  </a:lnTo>
                  <a:lnTo>
                    <a:pt x="136" y="198"/>
                  </a:lnTo>
                  <a:lnTo>
                    <a:pt x="124" y="210"/>
                  </a:lnTo>
                  <a:lnTo>
                    <a:pt x="116" y="216"/>
                  </a:lnTo>
                  <a:lnTo>
                    <a:pt x="106" y="220"/>
                  </a:lnTo>
                  <a:lnTo>
                    <a:pt x="94" y="222"/>
                  </a:lnTo>
                  <a:lnTo>
                    <a:pt x="80" y="224"/>
                  </a:lnTo>
                  <a:lnTo>
                    <a:pt x="80" y="224"/>
                  </a:lnTo>
                  <a:lnTo>
                    <a:pt x="68" y="224"/>
                  </a:lnTo>
                  <a:lnTo>
                    <a:pt x="58" y="222"/>
                  </a:lnTo>
                  <a:lnTo>
                    <a:pt x="40" y="214"/>
                  </a:lnTo>
                  <a:lnTo>
                    <a:pt x="24" y="206"/>
                  </a:lnTo>
                  <a:lnTo>
                    <a:pt x="14" y="194"/>
                  </a:lnTo>
                  <a:lnTo>
                    <a:pt x="14" y="194"/>
                  </a:lnTo>
                  <a:lnTo>
                    <a:pt x="8" y="188"/>
                  </a:lnTo>
                  <a:lnTo>
                    <a:pt x="6" y="180"/>
                  </a:lnTo>
                  <a:lnTo>
                    <a:pt x="2" y="162"/>
                  </a:lnTo>
                  <a:lnTo>
                    <a:pt x="0" y="146"/>
                  </a:lnTo>
                  <a:lnTo>
                    <a:pt x="0" y="136"/>
                  </a:lnTo>
                  <a:lnTo>
                    <a:pt x="0" y="0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0" name="Freeform 17"/>
            <p:cNvSpPr>
              <a:spLocks/>
            </p:cNvSpPr>
            <p:nvPr userDrawn="1"/>
          </p:nvSpPr>
          <p:spPr bwMode="auto">
            <a:xfrm>
              <a:off x="3074" y="2039"/>
              <a:ext cx="208" cy="224"/>
            </a:xfrm>
            <a:custGeom>
              <a:avLst/>
              <a:gdLst/>
              <a:ahLst/>
              <a:cxnLst>
                <a:cxn ang="0">
                  <a:pos x="2" y="44"/>
                </a:cxn>
                <a:cxn ang="0">
                  <a:pos x="2" y="44"/>
                </a:cxn>
                <a:cxn ang="0">
                  <a:pos x="2" y="30"/>
                </a:cxn>
                <a:cxn ang="0">
                  <a:pos x="0" y="6"/>
                </a:cxn>
                <a:cxn ang="0">
                  <a:pos x="62" y="6"/>
                </a:cxn>
                <a:cxn ang="0">
                  <a:pos x="64" y="38"/>
                </a:cxn>
                <a:cxn ang="0">
                  <a:pos x="64" y="38"/>
                </a:cxn>
                <a:cxn ang="0">
                  <a:pos x="70" y="28"/>
                </a:cxn>
                <a:cxn ang="0">
                  <a:pos x="76" y="22"/>
                </a:cxn>
                <a:cxn ang="0">
                  <a:pos x="84" y="16"/>
                </a:cxn>
                <a:cxn ang="0">
                  <a:pos x="94" y="10"/>
                </a:cxn>
                <a:cxn ang="0">
                  <a:pos x="104" y="4"/>
                </a:cxn>
                <a:cxn ang="0">
                  <a:pos x="118" y="2"/>
                </a:cxn>
                <a:cxn ang="0">
                  <a:pos x="134" y="0"/>
                </a:cxn>
                <a:cxn ang="0">
                  <a:pos x="134" y="0"/>
                </a:cxn>
                <a:cxn ang="0">
                  <a:pos x="150" y="0"/>
                </a:cxn>
                <a:cxn ang="0">
                  <a:pos x="162" y="4"/>
                </a:cxn>
                <a:cxn ang="0">
                  <a:pos x="174" y="8"/>
                </a:cxn>
                <a:cxn ang="0">
                  <a:pos x="182" y="14"/>
                </a:cxn>
                <a:cxn ang="0">
                  <a:pos x="190" y="22"/>
                </a:cxn>
                <a:cxn ang="0">
                  <a:pos x="194" y="28"/>
                </a:cxn>
                <a:cxn ang="0">
                  <a:pos x="202" y="40"/>
                </a:cxn>
                <a:cxn ang="0">
                  <a:pos x="202" y="40"/>
                </a:cxn>
                <a:cxn ang="0">
                  <a:pos x="204" y="52"/>
                </a:cxn>
                <a:cxn ang="0">
                  <a:pos x="206" y="64"/>
                </a:cxn>
                <a:cxn ang="0">
                  <a:pos x="208" y="106"/>
                </a:cxn>
                <a:cxn ang="0">
                  <a:pos x="208" y="224"/>
                </a:cxn>
                <a:cxn ang="0">
                  <a:pos x="142" y="224"/>
                </a:cxn>
                <a:cxn ang="0">
                  <a:pos x="142" y="88"/>
                </a:cxn>
                <a:cxn ang="0">
                  <a:pos x="142" y="88"/>
                </a:cxn>
                <a:cxn ang="0">
                  <a:pos x="142" y="76"/>
                </a:cxn>
                <a:cxn ang="0">
                  <a:pos x="138" y="64"/>
                </a:cxn>
                <a:cxn ang="0">
                  <a:pos x="138" y="64"/>
                </a:cxn>
                <a:cxn ang="0">
                  <a:pos x="134" y="58"/>
                </a:cxn>
                <a:cxn ang="0">
                  <a:pos x="128" y="52"/>
                </a:cxn>
                <a:cxn ang="0">
                  <a:pos x="118" y="48"/>
                </a:cxn>
                <a:cxn ang="0">
                  <a:pos x="108" y="46"/>
                </a:cxn>
                <a:cxn ang="0">
                  <a:pos x="108" y="46"/>
                </a:cxn>
                <a:cxn ang="0">
                  <a:pos x="98" y="48"/>
                </a:cxn>
                <a:cxn ang="0">
                  <a:pos x="88" y="50"/>
                </a:cxn>
                <a:cxn ang="0">
                  <a:pos x="80" y="56"/>
                </a:cxn>
                <a:cxn ang="0">
                  <a:pos x="74" y="62"/>
                </a:cxn>
                <a:cxn ang="0">
                  <a:pos x="74" y="62"/>
                </a:cxn>
                <a:cxn ang="0">
                  <a:pos x="72" y="68"/>
                </a:cxn>
                <a:cxn ang="0">
                  <a:pos x="68" y="76"/>
                </a:cxn>
                <a:cxn ang="0">
                  <a:pos x="68" y="84"/>
                </a:cxn>
                <a:cxn ang="0">
                  <a:pos x="66" y="96"/>
                </a:cxn>
                <a:cxn ang="0">
                  <a:pos x="66" y="224"/>
                </a:cxn>
                <a:cxn ang="0">
                  <a:pos x="2" y="224"/>
                </a:cxn>
                <a:cxn ang="0">
                  <a:pos x="2" y="44"/>
                </a:cxn>
              </a:cxnLst>
              <a:rect l="0" t="0" r="r" b="b"/>
              <a:pathLst>
                <a:path w="208" h="224">
                  <a:moveTo>
                    <a:pt x="2" y="44"/>
                  </a:moveTo>
                  <a:lnTo>
                    <a:pt x="2" y="44"/>
                  </a:lnTo>
                  <a:lnTo>
                    <a:pt x="2" y="30"/>
                  </a:lnTo>
                  <a:lnTo>
                    <a:pt x="0" y="6"/>
                  </a:lnTo>
                  <a:lnTo>
                    <a:pt x="62" y="6"/>
                  </a:lnTo>
                  <a:lnTo>
                    <a:pt x="64" y="38"/>
                  </a:lnTo>
                  <a:lnTo>
                    <a:pt x="64" y="38"/>
                  </a:lnTo>
                  <a:lnTo>
                    <a:pt x="70" y="28"/>
                  </a:lnTo>
                  <a:lnTo>
                    <a:pt x="76" y="22"/>
                  </a:lnTo>
                  <a:lnTo>
                    <a:pt x="84" y="16"/>
                  </a:lnTo>
                  <a:lnTo>
                    <a:pt x="94" y="10"/>
                  </a:lnTo>
                  <a:lnTo>
                    <a:pt x="104" y="4"/>
                  </a:lnTo>
                  <a:lnTo>
                    <a:pt x="118" y="2"/>
                  </a:lnTo>
                  <a:lnTo>
                    <a:pt x="134" y="0"/>
                  </a:lnTo>
                  <a:lnTo>
                    <a:pt x="134" y="0"/>
                  </a:lnTo>
                  <a:lnTo>
                    <a:pt x="150" y="0"/>
                  </a:lnTo>
                  <a:lnTo>
                    <a:pt x="162" y="4"/>
                  </a:lnTo>
                  <a:lnTo>
                    <a:pt x="174" y="8"/>
                  </a:lnTo>
                  <a:lnTo>
                    <a:pt x="182" y="14"/>
                  </a:lnTo>
                  <a:lnTo>
                    <a:pt x="190" y="22"/>
                  </a:lnTo>
                  <a:lnTo>
                    <a:pt x="194" y="28"/>
                  </a:lnTo>
                  <a:lnTo>
                    <a:pt x="202" y="40"/>
                  </a:lnTo>
                  <a:lnTo>
                    <a:pt x="202" y="40"/>
                  </a:lnTo>
                  <a:lnTo>
                    <a:pt x="204" y="52"/>
                  </a:lnTo>
                  <a:lnTo>
                    <a:pt x="206" y="64"/>
                  </a:lnTo>
                  <a:lnTo>
                    <a:pt x="208" y="106"/>
                  </a:lnTo>
                  <a:lnTo>
                    <a:pt x="208" y="224"/>
                  </a:lnTo>
                  <a:lnTo>
                    <a:pt x="142" y="224"/>
                  </a:lnTo>
                  <a:lnTo>
                    <a:pt x="142" y="88"/>
                  </a:lnTo>
                  <a:lnTo>
                    <a:pt x="142" y="88"/>
                  </a:lnTo>
                  <a:lnTo>
                    <a:pt x="142" y="76"/>
                  </a:lnTo>
                  <a:lnTo>
                    <a:pt x="138" y="64"/>
                  </a:lnTo>
                  <a:lnTo>
                    <a:pt x="138" y="64"/>
                  </a:lnTo>
                  <a:lnTo>
                    <a:pt x="134" y="58"/>
                  </a:lnTo>
                  <a:lnTo>
                    <a:pt x="128" y="52"/>
                  </a:lnTo>
                  <a:lnTo>
                    <a:pt x="118" y="48"/>
                  </a:lnTo>
                  <a:lnTo>
                    <a:pt x="108" y="46"/>
                  </a:lnTo>
                  <a:lnTo>
                    <a:pt x="108" y="46"/>
                  </a:lnTo>
                  <a:lnTo>
                    <a:pt x="98" y="48"/>
                  </a:lnTo>
                  <a:lnTo>
                    <a:pt x="88" y="50"/>
                  </a:lnTo>
                  <a:lnTo>
                    <a:pt x="80" y="56"/>
                  </a:lnTo>
                  <a:lnTo>
                    <a:pt x="74" y="62"/>
                  </a:lnTo>
                  <a:lnTo>
                    <a:pt x="74" y="62"/>
                  </a:lnTo>
                  <a:lnTo>
                    <a:pt x="72" y="68"/>
                  </a:lnTo>
                  <a:lnTo>
                    <a:pt x="68" y="76"/>
                  </a:lnTo>
                  <a:lnTo>
                    <a:pt x="68" y="84"/>
                  </a:lnTo>
                  <a:lnTo>
                    <a:pt x="66" y="96"/>
                  </a:lnTo>
                  <a:lnTo>
                    <a:pt x="66" y="224"/>
                  </a:lnTo>
                  <a:lnTo>
                    <a:pt x="2" y="224"/>
                  </a:lnTo>
                  <a:lnTo>
                    <a:pt x="2" y="4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1" name="Freeform 18"/>
            <p:cNvSpPr>
              <a:spLocks noEditPoints="1"/>
            </p:cNvSpPr>
            <p:nvPr userDrawn="1"/>
          </p:nvSpPr>
          <p:spPr bwMode="auto">
            <a:xfrm>
              <a:off x="3324" y="1961"/>
              <a:ext cx="69" cy="3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0" y="0"/>
                </a:cxn>
                <a:cxn ang="0">
                  <a:pos x="70" y="56"/>
                </a:cxn>
                <a:cxn ang="0">
                  <a:pos x="0" y="56"/>
                </a:cxn>
                <a:cxn ang="0">
                  <a:pos x="0" y="0"/>
                </a:cxn>
                <a:cxn ang="0">
                  <a:pos x="2" y="94"/>
                </a:cxn>
                <a:cxn ang="0">
                  <a:pos x="66" y="94"/>
                </a:cxn>
                <a:cxn ang="0">
                  <a:pos x="66" y="312"/>
                </a:cxn>
                <a:cxn ang="0">
                  <a:pos x="2" y="312"/>
                </a:cxn>
                <a:cxn ang="0">
                  <a:pos x="2" y="94"/>
                </a:cxn>
              </a:cxnLst>
              <a:rect l="0" t="0" r="r" b="b"/>
              <a:pathLst>
                <a:path w="70" h="312">
                  <a:moveTo>
                    <a:pt x="0" y="0"/>
                  </a:moveTo>
                  <a:lnTo>
                    <a:pt x="70" y="0"/>
                  </a:lnTo>
                  <a:lnTo>
                    <a:pt x="70" y="56"/>
                  </a:lnTo>
                  <a:lnTo>
                    <a:pt x="0" y="56"/>
                  </a:lnTo>
                  <a:lnTo>
                    <a:pt x="0" y="0"/>
                  </a:lnTo>
                  <a:close/>
                  <a:moveTo>
                    <a:pt x="2" y="94"/>
                  </a:moveTo>
                  <a:lnTo>
                    <a:pt x="66" y="94"/>
                  </a:lnTo>
                  <a:lnTo>
                    <a:pt x="66" y="312"/>
                  </a:lnTo>
                  <a:lnTo>
                    <a:pt x="2" y="312"/>
                  </a:lnTo>
                  <a:lnTo>
                    <a:pt x="2" y="9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2" name="Freeform 19"/>
            <p:cNvSpPr>
              <a:spLocks/>
            </p:cNvSpPr>
            <p:nvPr userDrawn="1"/>
          </p:nvSpPr>
          <p:spPr bwMode="auto">
            <a:xfrm>
              <a:off x="3408" y="2055"/>
              <a:ext cx="230" cy="218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118" y="148"/>
                </a:cxn>
                <a:cxn ang="0">
                  <a:pos x="168" y="0"/>
                </a:cxn>
                <a:cxn ang="0">
                  <a:pos x="230" y="0"/>
                </a:cxn>
                <a:cxn ang="0">
                  <a:pos x="150" y="218"/>
                </a:cxn>
                <a:cxn ang="0">
                  <a:pos x="80" y="218"/>
                </a:cxn>
                <a:cxn ang="0">
                  <a:pos x="0" y="0"/>
                </a:cxn>
                <a:cxn ang="0">
                  <a:pos x="68" y="0"/>
                </a:cxn>
              </a:cxnLst>
              <a:rect l="0" t="0" r="r" b="b"/>
              <a:pathLst>
                <a:path w="230" h="218">
                  <a:moveTo>
                    <a:pt x="68" y="0"/>
                  </a:moveTo>
                  <a:lnTo>
                    <a:pt x="118" y="148"/>
                  </a:lnTo>
                  <a:lnTo>
                    <a:pt x="168" y="0"/>
                  </a:lnTo>
                  <a:lnTo>
                    <a:pt x="230" y="0"/>
                  </a:lnTo>
                  <a:lnTo>
                    <a:pt x="150" y="218"/>
                  </a:lnTo>
                  <a:lnTo>
                    <a:pt x="80" y="218"/>
                  </a:lnTo>
                  <a:lnTo>
                    <a:pt x="0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3" name="Freeform 20"/>
            <p:cNvSpPr>
              <a:spLocks noEditPoints="1"/>
            </p:cNvSpPr>
            <p:nvPr userDrawn="1"/>
          </p:nvSpPr>
          <p:spPr bwMode="auto">
            <a:xfrm>
              <a:off x="3647" y="2047"/>
              <a:ext cx="208" cy="233"/>
            </a:xfrm>
            <a:custGeom>
              <a:avLst/>
              <a:gdLst/>
              <a:ahLst/>
              <a:cxnLst>
                <a:cxn ang="0">
                  <a:pos x="62" y="134"/>
                </a:cxn>
                <a:cxn ang="0">
                  <a:pos x="64" y="158"/>
                </a:cxn>
                <a:cxn ang="0">
                  <a:pos x="72" y="176"/>
                </a:cxn>
                <a:cxn ang="0">
                  <a:pos x="92" y="190"/>
                </a:cxn>
                <a:cxn ang="0">
                  <a:pos x="106" y="192"/>
                </a:cxn>
                <a:cxn ang="0">
                  <a:pos x="130" y="186"/>
                </a:cxn>
                <a:cxn ang="0">
                  <a:pos x="138" y="176"/>
                </a:cxn>
                <a:cxn ang="0">
                  <a:pos x="144" y="162"/>
                </a:cxn>
                <a:cxn ang="0">
                  <a:pos x="202" y="162"/>
                </a:cxn>
                <a:cxn ang="0">
                  <a:pos x="198" y="182"/>
                </a:cxn>
                <a:cxn ang="0">
                  <a:pos x="182" y="208"/>
                </a:cxn>
                <a:cxn ang="0">
                  <a:pos x="176" y="214"/>
                </a:cxn>
                <a:cxn ang="0">
                  <a:pos x="150" y="228"/>
                </a:cxn>
                <a:cxn ang="0">
                  <a:pos x="106" y="234"/>
                </a:cxn>
                <a:cxn ang="0">
                  <a:pos x="90" y="234"/>
                </a:cxn>
                <a:cxn ang="0">
                  <a:pos x="58" y="226"/>
                </a:cxn>
                <a:cxn ang="0">
                  <a:pos x="38" y="216"/>
                </a:cxn>
                <a:cxn ang="0">
                  <a:pos x="28" y="208"/>
                </a:cxn>
                <a:cxn ang="0">
                  <a:pos x="16" y="190"/>
                </a:cxn>
                <a:cxn ang="0">
                  <a:pos x="2" y="148"/>
                </a:cxn>
                <a:cxn ang="0">
                  <a:pos x="0" y="122"/>
                </a:cxn>
                <a:cxn ang="0">
                  <a:pos x="6" y="80"/>
                </a:cxn>
                <a:cxn ang="0">
                  <a:pos x="16" y="54"/>
                </a:cxn>
                <a:cxn ang="0">
                  <a:pos x="34" y="30"/>
                </a:cxn>
                <a:cxn ang="0">
                  <a:pos x="46" y="18"/>
                </a:cxn>
                <a:cxn ang="0">
                  <a:pos x="74" y="6"/>
                </a:cxn>
                <a:cxn ang="0">
                  <a:pos x="108" y="0"/>
                </a:cxn>
                <a:cxn ang="0">
                  <a:pos x="120" y="2"/>
                </a:cxn>
                <a:cxn ang="0">
                  <a:pos x="144" y="6"/>
                </a:cxn>
                <a:cxn ang="0">
                  <a:pos x="168" y="18"/>
                </a:cxn>
                <a:cxn ang="0">
                  <a:pos x="188" y="40"/>
                </a:cxn>
                <a:cxn ang="0">
                  <a:pos x="196" y="54"/>
                </a:cxn>
                <a:cxn ang="0">
                  <a:pos x="204" y="76"/>
                </a:cxn>
                <a:cxn ang="0">
                  <a:pos x="208" y="118"/>
                </a:cxn>
                <a:cxn ang="0">
                  <a:pos x="62" y="134"/>
                </a:cxn>
                <a:cxn ang="0">
                  <a:pos x="144" y="94"/>
                </a:cxn>
                <a:cxn ang="0">
                  <a:pos x="142" y="74"/>
                </a:cxn>
                <a:cxn ang="0">
                  <a:pos x="134" y="58"/>
                </a:cxn>
                <a:cxn ang="0">
                  <a:pos x="118" y="46"/>
                </a:cxn>
                <a:cxn ang="0">
                  <a:pos x="106" y="44"/>
                </a:cxn>
                <a:cxn ang="0">
                  <a:pos x="88" y="48"/>
                </a:cxn>
                <a:cxn ang="0">
                  <a:pos x="74" y="60"/>
                </a:cxn>
                <a:cxn ang="0">
                  <a:pos x="68" y="74"/>
                </a:cxn>
                <a:cxn ang="0">
                  <a:pos x="144" y="94"/>
                </a:cxn>
              </a:cxnLst>
              <a:rect l="0" t="0" r="r" b="b"/>
              <a:pathLst>
                <a:path w="208" h="234">
                  <a:moveTo>
                    <a:pt x="62" y="134"/>
                  </a:moveTo>
                  <a:lnTo>
                    <a:pt x="62" y="134"/>
                  </a:lnTo>
                  <a:lnTo>
                    <a:pt x="62" y="148"/>
                  </a:lnTo>
                  <a:lnTo>
                    <a:pt x="64" y="158"/>
                  </a:lnTo>
                  <a:lnTo>
                    <a:pt x="68" y="168"/>
                  </a:lnTo>
                  <a:lnTo>
                    <a:pt x="72" y="176"/>
                  </a:lnTo>
                  <a:lnTo>
                    <a:pt x="80" y="184"/>
                  </a:lnTo>
                  <a:lnTo>
                    <a:pt x="92" y="190"/>
                  </a:lnTo>
                  <a:lnTo>
                    <a:pt x="106" y="192"/>
                  </a:lnTo>
                  <a:lnTo>
                    <a:pt x="106" y="192"/>
                  </a:lnTo>
                  <a:lnTo>
                    <a:pt x="118" y="190"/>
                  </a:lnTo>
                  <a:lnTo>
                    <a:pt x="130" y="186"/>
                  </a:lnTo>
                  <a:lnTo>
                    <a:pt x="134" y="182"/>
                  </a:lnTo>
                  <a:lnTo>
                    <a:pt x="138" y="176"/>
                  </a:lnTo>
                  <a:lnTo>
                    <a:pt x="142" y="170"/>
                  </a:lnTo>
                  <a:lnTo>
                    <a:pt x="144" y="162"/>
                  </a:lnTo>
                  <a:lnTo>
                    <a:pt x="202" y="162"/>
                  </a:lnTo>
                  <a:lnTo>
                    <a:pt x="202" y="162"/>
                  </a:lnTo>
                  <a:lnTo>
                    <a:pt x="202" y="170"/>
                  </a:lnTo>
                  <a:lnTo>
                    <a:pt x="198" y="182"/>
                  </a:lnTo>
                  <a:lnTo>
                    <a:pt x="192" y="194"/>
                  </a:lnTo>
                  <a:lnTo>
                    <a:pt x="182" y="208"/>
                  </a:lnTo>
                  <a:lnTo>
                    <a:pt x="182" y="208"/>
                  </a:lnTo>
                  <a:lnTo>
                    <a:pt x="176" y="214"/>
                  </a:lnTo>
                  <a:lnTo>
                    <a:pt x="168" y="220"/>
                  </a:lnTo>
                  <a:lnTo>
                    <a:pt x="150" y="228"/>
                  </a:lnTo>
                  <a:lnTo>
                    <a:pt x="128" y="232"/>
                  </a:lnTo>
                  <a:lnTo>
                    <a:pt x="106" y="234"/>
                  </a:lnTo>
                  <a:lnTo>
                    <a:pt x="106" y="234"/>
                  </a:lnTo>
                  <a:lnTo>
                    <a:pt x="90" y="234"/>
                  </a:lnTo>
                  <a:lnTo>
                    <a:pt x="68" y="230"/>
                  </a:lnTo>
                  <a:lnTo>
                    <a:pt x="58" y="226"/>
                  </a:lnTo>
                  <a:lnTo>
                    <a:pt x="48" y="222"/>
                  </a:lnTo>
                  <a:lnTo>
                    <a:pt x="38" y="216"/>
                  </a:lnTo>
                  <a:lnTo>
                    <a:pt x="28" y="208"/>
                  </a:lnTo>
                  <a:lnTo>
                    <a:pt x="28" y="208"/>
                  </a:lnTo>
                  <a:lnTo>
                    <a:pt x="22" y="198"/>
                  </a:lnTo>
                  <a:lnTo>
                    <a:pt x="16" y="190"/>
                  </a:lnTo>
                  <a:lnTo>
                    <a:pt x="8" y="170"/>
                  </a:lnTo>
                  <a:lnTo>
                    <a:pt x="2" y="148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2" y="94"/>
                  </a:lnTo>
                  <a:lnTo>
                    <a:pt x="6" y="80"/>
                  </a:lnTo>
                  <a:lnTo>
                    <a:pt x="10" y="66"/>
                  </a:lnTo>
                  <a:lnTo>
                    <a:pt x="16" y="54"/>
                  </a:lnTo>
                  <a:lnTo>
                    <a:pt x="24" y="40"/>
                  </a:lnTo>
                  <a:lnTo>
                    <a:pt x="34" y="30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60" y="12"/>
                  </a:lnTo>
                  <a:lnTo>
                    <a:pt x="74" y="6"/>
                  </a:lnTo>
                  <a:lnTo>
                    <a:pt x="90" y="2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20" y="2"/>
                  </a:lnTo>
                  <a:lnTo>
                    <a:pt x="132" y="4"/>
                  </a:lnTo>
                  <a:lnTo>
                    <a:pt x="144" y="6"/>
                  </a:lnTo>
                  <a:lnTo>
                    <a:pt x="156" y="12"/>
                  </a:lnTo>
                  <a:lnTo>
                    <a:pt x="168" y="18"/>
                  </a:lnTo>
                  <a:lnTo>
                    <a:pt x="178" y="28"/>
                  </a:lnTo>
                  <a:lnTo>
                    <a:pt x="188" y="40"/>
                  </a:lnTo>
                  <a:lnTo>
                    <a:pt x="196" y="54"/>
                  </a:lnTo>
                  <a:lnTo>
                    <a:pt x="196" y="54"/>
                  </a:lnTo>
                  <a:lnTo>
                    <a:pt x="200" y="64"/>
                  </a:lnTo>
                  <a:lnTo>
                    <a:pt x="204" y="76"/>
                  </a:lnTo>
                  <a:lnTo>
                    <a:pt x="208" y="98"/>
                  </a:lnTo>
                  <a:lnTo>
                    <a:pt x="208" y="118"/>
                  </a:lnTo>
                  <a:lnTo>
                    <a:pt x="208" y="134"/>
                  </a:lnTo>
                  <a:lnTo>
                    <a:pt x="62" y="134"/>
                  </a:lnTo>
                  <a:close/>
                  <a:moveTo>
                    <a:pt x="144" y="94"/>
                  </a:moveTo>
                  <a:lnTo>
                    <a:pt x="144" y="94"/>
                  </a:lnTo>
                  <a:lnTo>
                    <a:pt x="142" y="82"/>
                  </a:lnTo>
                  <a:lnTo>
                    <a:pt x="142" y="74"/>
                  </a:lnTo>
                  <a:lnTo>
                    <a:pt x="138" y="64"/>
                  </a:lnTo>
                  <a:lnTo>
                    <a:pt x="134" y="58"/>
                  </a:lnTo>
                  <a:lnTo>
                    <a:pt x="126" y="50"/>
                  </a:lnTo>
                  <a:lnTo>
                    <a:pt x="118" y="46"/>
                  </a:lnTo>
                  <a:lnTo>
                    <a:pt x="106" y="44"/>
                  </a:lnTo>
                  <a:lnTo>
                    <a:pt x="106" y="44"/>
                  </a:lnTo>
                  <a:lnTo>
                    <a:pt x="96" y="46"/>
                  </a:lnTo>
                  <a:lnTo>
                    <a:pt x="88" y="48"/>
                  </a:lnTo>
                  <a:lnTo>
                    <a:pt x="80" y="52"/>
                  </a:lnTo>
                  <a:lnTo>
                    <a:pt x="74" y="60"/>
                  </a:lnTo>
                  <a:lnTo>
                    <a:pt x="70" y="66"/>
                  </a:lnTo>
                  <a:lnTo>
                    <a:pt x="68" y="74"/>
                  </a:lnTo>
                  <a:lnTo>
                    <a:pt x="64" y="94"/>
                  </a:lnTo>
                  <a:lnTo>
                    <a:pt x="144" y="9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4" name="Freeform 21"/>
            <p:cNvSpPr>
              <a:spLocks/>
            </p:cNvSpPr>
            <p:nvPr userDrawn="1"/>
          </p:nvSpPr>
          <p:spPr bwMode="auto">
            <a:xfrm>
              <a:off x="3881" y="2043"/>
              <a:ext cx="135" cy="220"/>
            </a:xfrm>
            <a:custGeom>
              <a:avLst/>
              <a:gdLst/>
              <a:ahLst/>
              <a:cxnLst>
                <a:cxn ang="0">
                  <a:pos x="2" y="56"/>
                </a:cxn>
                <a:cxn ang="0">
                  <a:pos x="2" y="56"/>
                </a:cxn>
                <a:cxn ang="0">
                  <a:pos x="0" y="2"/>
                </a:cxn>
                <a:cxn ang="0">
                  <a:pos x="60" y="2"/>
                </a:cxn>
                <a:cxn ang="0">
                  <a:pos x="60" y="42"/>
                </a:cxn>
                <a:cxn ang="0">
                  <a:pos x="60" y="42"/>
                </a:cxn>
                <a:cxn ang="0">
                  <a:pos x="68" y="28"/>
                </a:cxn>
                <a:cxn ang="0">
                  <a:pos x="74" y="20"/>
                </a:cxn>
                <a:cxn ang="0">
                  <a:pos x="82" y="14"/>
                </a:cxn>
                <a:cxn ang="0">
                  <a:pos x="92" y="8"/>
                </a:cxn>
                <a:cxn ang="0">
                  <a:pos x="102" y="4"/>
                </a:cxn>
                <a:cxn ang="0">
                  <a:pos x="118" y="0"/>
                </a:cxn>
                <a:cxn ang="0">
                  <a:pos x="136" y="0"/>
                </a:cxn>
                <a:cxn ang="0">
                  <a:pos x="136" y="58"/>
                </a:cxn>
                <a:cxn ang="0">
                  <a:pos x="136" y="58"/>
                </a:cxn>
                <a:cxn ang="0">
                  <a:pos x="114" y="58"/>
                </a:cxn>
                <a:cxn ang="0">
                  <a:pos x="98" y="60"/>
                </a:cxn>
                <a:cxn ang="0">
                  <a:pos x="86" y="66"/>
                </a:cxn>
                <a:cxn ang="0">
                  <a:pos x="76" y="72"/>
                </a:cxn>
                <a:cxn ang="0">
                  <a:pos x="72" y="82"/>
                </a:cxn>
                <a:cxn ang="0">
                  <a:pos x="68" y="92"/>
                </a:cxn>
                <a:cxn ang="0">
                  <a:pos x="66" y="102"/>
                </a:cxn>
                <a:cxn ang="0">
                  <a:pos x="66" y="112"/>
                </a:cxn>
                <a:cxn ang="0">
                  <a:pos x="66" y="220"/>
                </a:cxn>
                <a:cxn ang="0">
                  <a:pos x="2" y="220"/>
                </a:cxn>
                <a:cxn ang="0">
                  <a:pos x="2" y="56"/>
                </a:cxn>
              </a:cxnLst>
              <a:rect l="0" t="0" r="r" b="b"/>
              <a:pathLst>
                <a:path w="136" h="220">
                  <a:moveTo>
                    <a:pt x="2" y="56"/>
                  </a:moveTo>
                  <a:lnTo>
                    <a:pt x="2" y="56"/>
                  </a:lnTo>
                  <a:lnTo>
                    <a:pt x="0" y="2"/>
                  </a:lnTo>
                  <a:lnTo>
                    <a:pt x="60" y="2"/>
                  </a:lnTo>
                  <a:lnTo>
                    <a:pt x="60" y="42"/>
                  </a:lnTo>
                  <a:lnTo>
                    <a:pt x="60" y="42"/>
                  </a:lnTo>
                  <a:lnTo>
                    <a:pt x="68" y="28"/>
                  </a:lnTo>
                  <a:lnTo>
                    <a:pt x="74" y="20"/>
                  </a:lnTo>
                  <a:lnTo>
                    <a:pt x="82" y="14"/>
                  </a:lnTo>
                  <a:lnTo>
                    <a:pt x="92" y="8"/>
                  </a:lnTo>
                  <a:lnTo>
                    <a:pt x="102" y="4"/>
                  </a:lnTo>
                  <a:lnTo>
                    <a:pt x="118" y="0"/>
                  </a:lnTo>
                  <a:lnTo>
                    <a:pt x="136" y="0"/>
                  </a:lnTo>
                  <a:lnTo>
                    <a:pt x="136" y="58"/>
                  </a:lnTo>
                  <a:lnTo>
                    <a:pt x="136" y="58"/>
                  </a:lnTo>
                  <a:lnTo>
                    <a:pt x="114" y="58"/>
                  </a:lnTo>
                  <a:lnTo>
                    <a:pt x="98" y="60"/>
                  </a:lnTo>
                  <a:lnTo>
                    <a:pt x="86" y="66"/>
                  </a:lnTo>
                  <a:lnTo>
                    <a:pt x="76" y="72"/>
                  </a:lnTo>
                  <a:lnTo>
                    <a:pt x="72" y="82"/>
                  </a:lnTo>
                  <a:lnTo>
                    <a:pt x="68" y="92"/>
                  </a:lnTo>
                  <a:lnTo>
                    <a:pt x="66" y="102"/>
                  </a:lnTo>
                  <a:lnTo>
                    <a:pt x="66" y="112"/>
                  </a:lnTo>
                  <a:lnTo>
                    <a:pt x="66" y="220"/>
                  </a:lnTo>
                  <a:lnTo>
                    <a:pt x="2" y="220"/>
                  </a:lnTo>
                  <a:lnTo>
                    <a:pt x="2" y="56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5" name="Freeform 22"/>
            <p:cNvSpPr>
              <a:spLocks/>
            </p:cNvSpPr>
            <p:nvPr userDrawn="1"/>
          </p:nvSpPr>
          <p:spPr bwMode="auto">
            <a:xfrm>
              <a:off x="4020" y="2049"/>
              <a:ext cx="192" cy="229"/>
            </a:xfrm>
            <a:custGeom>
              <a:avLst/>
              <a:gdLst/>
              <a:ahLst/>
              <a:cxnLst>
                <a:cxn ang="0">
                  <a:pos x="60" y="160"/>
                </a:cxn>
                <a:cxn ang="0">
                  <a:pos x="66" y="176"/>
                </a:cxn>
                <a:cxn ang="0">
                  <a:pos x="74" y="186"/>
                </a:cxn>
                <a:cxn ang="0">
                  <a:pos x="88" y="190"/>
                </a:cxn>
                <a:cxn ang="0">
                  <a:pos x="98" y="190"/>
                </a:cxn>
                <a:cxn ang="0">
                  <a:pos x="112" y="188"/>
                </a:cxn>
                <a:cxn ang="0">
                  <a:pos x="122" y="182"/>
                </a:cxn>
                <a:cxn ang="0">
                  <a:pos x="130" y="164"/>
                </a:cxn>
                <a:cxn ang="0">
                  <a:pos x="130" y="158"/>
                </a:cxn>
                <a:cxn ang="0">
                  <a:pos x="116" y="146"/>
                </a:cxn>
                <a:cxn ang="0">
                  <a:pos x="60" y="130"/>
                </a:cxn>
                <a:cxn ang="0">
                  <a:pos x="44" y="124"/>
                </a:cxn>
                <a:cxn ang="0">
                  <a:pos x="26" y="114"/>
                </a:cxn>
                <a:cxn ang="0">
                  <a:pos x="12" y="96"/>
                </a:cxn>
                <a:cxn ang="0">
                  <a:pos x="6" y="68"/>
                </a:cxn>
                <a:cxn ang="0">
                  <a:pos x="8" y="54"/>
                </a:cxn>
                <a:cxn ang="0">
                  <a:pos x="20" y="28"/>
                </a:cxn>
                <a:cxn ang="0">
                  <a:pos x="46" y="12"/>
                </a:cxn>
                <a:cxn ang="0">
                  <a:pos x="80" y="2"/>
                </a:cxn>
                <a:cxn ang="0">
                  <a:pos x="102" y="0"/>
                </a:cxn>
                <a:cxn ang="0">
                  <a:pos x="132" y="4"/>
                </a:cxn>
                <a:cxn ang="0">
                  <a:pos x="158" y="16"/>
                </a:cxn>
                <a:cxn ang="0">
                  <a:pos x="176" y="36"/>
                </a:cxn>
                <a:cxn ang="0">
                  <a:pos x="184" y="66"/>
                </a:cxn>
                <a:cxn ang="0">
                  <a:pos x="126" y="66"/>
                </a:cxn>
                <a:cxn ang="0">
                  <a:pos x="122" y="50"/>
                </a:cxn>
                <a:cxn ang="0">
                  <a:pos x="114" y="44"/>
                </a:cxn>
                <a:cxn ang="0">
                  <a:pos x="94" y="40"/>
                </a:cxn>
                <a:cxn ang="0">
                  <a:pos x="82" y="40"/>
                </a:cxn>
                <a:cxn ang="0">
                  <a:pos x="66" y="52"/>
                </a:cxn>
                <a:cxn ang="0">
                  <a:pos x="64" y="60"/>
                </a:cxn>
                <a:cxn ang="0">
                  <a:pos x="66" y="70"/>
                </a:cxn>
                <a:cxn ang="0">
                  <a:pos x="82" y="80"/>
                </a:cxn>
                <a:cxn ang="0">
                  <a:pos x="134" y="94"/>
                </a:cxn>
                <a:cxn ang="0">
                  <a:pos x="148" y="98"/>
                </a:cxn>
                <a:cxn ang="0">
                  <a:pos x="170" y="110"/>
                </a:cxn>
                <a:cxn ang="0">
                  <a:pos x="184" y="126"/>
                </a:cxn>
                <a:cxn ang="0">
                  <a:pos x="190" y="144"/>
                </a:cxn>
                <a:cxn ang="0">
                  <a:pos x="192" y="156"/>
                </a:cxn>
                <a:cxn ang="0">
                  <a:pos x="186" y="182"/>
                </a:cxn>
                <a:cxn ang="0">
                  <a:pos x="168" y="208"/>
                </a:cxn>
                <a:cxn ang="0">
                  <a:pos x="136" y="224"/>
                </a:cxn>
                <a:cxn ang="0">
                  <a:pos x="92" y="230"/>
                </a:cxn>
                <a:cxn ang="0">
                  <a:pos x="70" y="230"/>
                </a:cxn>
                <a:cxn ang="0">
                  <a:pos x="42" y="222"/>
                </a:cxn>
                <a:cxn ang="0">
                  <a:pos x="24" y="210"/>
                </a:cxn>
                <a:cxn ang="0">
                  <a:pos x="16" y="204"/>
                </a:cxn>
                <a:cxn ang="0">
                  <a:pos x="4" y="180"/>
                </a:cxn>
                <a:cxn ang="0">
                  <a:pos x="0" y="160"/>
                </a:cxn>
              </a:cxnLst>
              <a:rect l="0" t="0" r="r" b="b"/>
              <a:pathLst>
                <a:path w="192" h="230">
                  <a:moveTo>
                    <a:pt x="60" y="160"/>
                  </a:moveTo>
                  <a:lnTo>
                    <a:pt x="60" y="160"/>
                  </a:lnTo>
                  <a:lnTo>
                    <a:pt x="64" y="172"/>
                  </a:lnTo>
                  <a:lnTo>
                    <a:pt x="66" y="176"/>
                  </a:lnTo>
                  <a:lnTo>
                    <a:pt x="70" y="182"/>
                  </a:lnTo>
                  <a:lnTo>
                    <a:pt x="74" y="186"/>
                  </a:lnTo>
                  <a:lnTo>
                    <a:pt x="80" y="188"/>
                  </a:lnTo>
                  <a:lnTo>
                    <a:pt x="88" y="190"/>
                  </a:lnTo>
                  <a:lnTo>
                    <a:pt x="98" y="190"/>
                  </a:lnTo>
                  <a:lnTo>
                    <a:pt x="98" y="190"/>
                  </a:lnTo>
                  <a:lnTo>
                    <a:pt x="106" y="190"/>
                  </a:lnTo>
                  <a:lnTo>
                    <a:pt x="112" y="188"/>
                  </a:lnTo>
                  <a:lnTo>
                    <a:pt x="118" y="186"/>
                  </a:lnTo>
                  <a:lnTo>
                    <a:pt x="122" y="182"/>
                  </a:lnTo>
                  <a:lnTo>
                    <a:pt x="128" y="174"/>
                  </a:lnTo>
                  <a:lnTo>
                    <a:pt x="130" y="164"/>
                  </a:lnTo>
                  <a:lnTo>
                    <a:pt x="130" y="164"/>
                  </a:lnTo>
                  <a:lnTo>
                    <a:pt x="130" y="158"/>
                  </a:lnTo>
                  <a:lnTo>
                    <a:pt x="126" y="152"/>
                  </a:lnTo>
                  <a:lnTo>
                    <a:pt x="116" y="146"/>
                  </a:lnTo>
                  <a:lnTo>
                    <a:pt x="100" y="140"/>
                  </a:lnTo>
                  <a:lnTo>
                    <a:pt x="60" y="130"/>
                  </a:lnTo>
                  <a:lnTo>
                    <a:pt x="60" y="130"/>
                  </a:lnTo>
                  <a:lnTo>
                    <a:pt x="44" y="124"/>
                  </a:lnTo>
                  <a:lnTo>
                    <a:pt x="36" y="120"/>
                  </a:lnTo>
                  <a:lnTo>
                    <a:pt x="26" y="114"/>
                  </a:lnTo>
                  <a:lnTo>
                    <a:pt x="18" y="106"/>
                  </a:lnTo>
                  <a:lnTo>
                    <a:pt x="12" y="96"/>
                  </a:lnTo>
                  <a:lnTo>
                    <a:pt x="8" y="84"/>
                  </a:lnTo>
                  <a:lnTo>
                    <a:pt x="6" y="68"/>
                  </a:lnTo>
                  <a:lnTo>
                    <a:pt x="6" y="68"/>
                  </a:lnTo>
                  <a:lnTo>
                    <a:pt x="8" y="54"/>
                  </a:lnTo>
                  <a:lnTo>
                    <a:pt x="12" y="40"/>
                  </a:lnTo>
                  <a:lnTo>
                    <a:pt x="20" y="28"/>
                  </a:lnTo>
                  <a:lnTo>
                    <a:pt x="32" y="18"/>
                  </a:lnTo>
                  <a:lnTo>
                    <a:pt x="46" y="12"/>
                  </a:lnTo>
                  <a:lnTo>
                    <a:pt x="62" y="6"/>
                  </a:lnTo>
                  <a:lnTo>
                    <a:pt x="80" y="2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18" y="2"/>
                  </a:lnTo>
                  <a:lnTo>
                    <a:pt x="132" y="4"/>
                  </a:lnTo>
                  <a:lnTo>
                    <a:pt x="146" y="10"/>
                  </a:lnTo>
                  <a:lnTo>
                    <a:pt x="158" y="16"/>
                  </a:lnTo>
                  <a:lnTo>
                    <a:pt x="168" y="26"/>
                  </a:lnTo>
                  <a:lnTo>
                    <a:pt x="176" y="36"/>
                  </a:lnTo>
                  <a:lnTo>
                    <a:pt x="182" y="50"/>
                  </a:lnTo>
                  <a:lnTo>
                    <a:pt x="184" y="66"/>
                  </a:lnTo>
                  <a:lnTo>
                    <a:pt x="126" y="66"/>
                  </a:lnTo>
                  <a:lnTo>
                    <a:pt x="126" y="66"/>
                  </a:lnTo>
                  <a:lnTo>
                    <a:pt x="124" y="58"/>
                  </a:lnTo>
                  <a:lnTo>
                    <a:pt x="122" y="50"/>
                  </a:lnTo>
                  <a:lnTo>
                    <a:pt x="118" y="46"/>
                  </a:lnTo>
                  <a:lnTo>
                    <a:pt x="114" y="44"/>
                  </a:lnTo>
                  <a:lnTo>
                    <a:pt x="104" y="40"/>
                  </a:lnTo>
                  <a:lnTo>
                    <a:pt x="94" y="40"/>
                  </a:lnTo>
                  <a:lnTo>
                    <a:pt x="94" y="40"/>
                  </a:lnTo>
                  <a:lnTo>
                    <a:pt x="82" y="40"/>
                  </a:lnTo>
                  <a:lnTo>
                    <a:pt x="74" y="44"/>
                  </a:lnTo>
                  <a:lnTo>
                    <a:pt x="66" y="52"/>
                  </a:lnTo>
                  <a:lnTo>
                    <a:pt x="64" y="56"/>
                  </a:lnTo>
                  <a:lnTo>
                    <a:pt x="64" y="60"/>
                  </a:lnTo>
                  <a:lnTo>
                    <a:pt x="64" y="60"/>
                  </a:lnTo>
                  <a:lnTo>
                    <a:pt x="66" y="70"/>
                  </a:lnTo>
                  <a:lnTo>
                    <a:pt x="72" y="76"/>
                  </a:lnTo>
                  <a:lnTo>
                    <a:pt x="82" y="80"/>
                  </a:lnTo>
                  <a:lnTo>
                    <a:pt x="94" y="84"/>
                  </a:lnTo>
                  <a:lnTo>
                    <a:pt x="134" y="94"/>
                  </a:lnTo>
                  <a:lnTo>
                    <a:pt x="134" y="94"/>
                  </a:lnTo>
                  <a:lnTo>
                    <a:pt x="148" y="98"/>
                  </a:lnTo>
                  <a:lnTo>
                    <a:pt x="160" y="104"/>
                  </a:lnTo>
                  <a:lnTo>
                    <a:pt x="170" y="110"/>
                  </a:lnTo>
                  <a:lnTo>
                    <a:pt x="178" y="118"/>
                  </a:lnTo>
                  <a:lnTo>
                    <a:pt x="184" y="126"/>
                  </a:lnTo>
                  <a:lnTo>
                    <a:pt x="188" y="134"/>
                  </a:lnTo>
                  <a:lnTo>
                    <a:pt x="190" y="144"/>
                  </a:lnTo>
                  <a:lnTo>
                    <a:pt x="192" y="156"/>
                  </a:lnTo>
                  <a:lnTo>
                    <a:pt x="192" y="156"/>
                  </a:lnTo>
                  <a:lnTo>
                    <a:pt x="190" y="170"/>
                  </a:lnTo>
                  <a:lnTo>
                    <a:pt x="186" y="182"/>
                  </a:lnTo>
                  <a:lnTo>
                    <a:pt x="178" y="196"/>
                  </a:lnTo>
                  <a:lnTo>
                    <a:pt x="168" y="208"/>
                  </a:lnTo>
                  <a:lnTo>
                    <a:pt x="154" y="216"/>
                  </a:lnTo>
                  <a:lnTo>
                    <a:pt x="136" y="224"/>
                  </a:lnTo>
                  <a:lnTo>
                    <a:pt x="116" y="228"/>
                  </a:lnTo>
                  <a:lnTo>
                    <a:pt x="92" y="230"/>
                  </a:lnTo>
                  <a:lnTo>
                    <a:pt x="92" y="230"/>
                  </a:lnTo>
                  <a:lnTo>
                    <a:pt x="70" y="230"/>
                  </a:lnTo>
                  <a:lnTo>
                    <a:pt x="52" y="224"/>
                  </a:lnTo>
                  <a:lnTo>
                    <a:pt x="42" y="222"/>
                  </a:lnTo>
                  <a:lnTo>
                    <a:pt x="32" y="216"/>
                  </a:lnTo>
                  <a:lnTo>
                    <a:pt x="24" y="210"/>
                  </a:lnTo>
                  <a:lnTo>
                    <a:pt x="16" y="204"/>
                  </a:lnTo>
                  <a:lnTo>
                    <a:pt x="16" y="204"/>
                  </a:lnTo>
                  <a:lnTo>
                    <a:pt x="8" y="192"/>
                  </a:lnTo>
                  <a:lnTo>
                    <a:pt x="4" y="180"/>
                  </a:lnTo>
                  <a:lnTo>
                    <a:pt x="2" y="170"/>
                  </a:lnTo>
                  <a:lnTo>
                    <a:pt x="0" y="160"/>
                  </a:lnTo>
                  <a:lnTo>
                    <a:pt x="60" y="16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6" name="Freeform 23"/>
            <p:cNvSpPr>
              <a:spLocks noEditPoints="1"/>
            </p:cNvSpPr>
            <p:nvPr userDrawn="1"/>
          </p:nvSpPr>
          <p:spPr bwMode="auto">
            <a:xfrm>
              <a:off x="4236" y="1961"/>
              <a:ext cx="69" cy="3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8" y="0"/>
                </a:cxn>
                <a:cxn ang="0">
                  <a:pos x="68" y="56"/>
                </a:cxn>
                <a:cxn ang="0">
                  <a:pos x="0" y="56"/>
                </a:cxn>
                <a:cxn ang="0">
                  <a:pos x="0" y="0"/>
                </a:cxn>
                <a:cxn ang="0">
                  <a:pos x="2" y="94"/>
                </a:cxn>
                <a:cxn ang="0">
                  <a:pos x="66" y="94"/>
                </a:cxn>
                <a:cxn ang="0">
                  <a:pos x="66" y="312"/>
                </a:cxn>
                <a:cxn ang="0">
                  <a:pos x="2" y="312"/>
                </a:cxn>
                <a:cxn ang="0">
                  <a:pos x="2" y="94"/>
                </a:cxn>
              </a:cxnLst>
              <a:rect l="0" t="0" r="r" b="b"/>
              <a:pathLst>
                <a:path w="68" h="312">
                  <a:moveTo>
                    <a:pt x="0" y="0"/>
                  </a:moveTo>
                  <a:lnTo>
                    <a:pt x="68" y="0"/>
                  </a:lnTo>
                  <a:lnTo>
                    <a:pt x="68" y="56"/>
                  </a:lnTo>
                  <a:lnTo>
                    <a:pt x="0" y="56"/>
                  </a:lnTo>
                  <a:lnTo>
                    <a:pt x="0" y="0"/>
                  </a:lnTo>
                  <a:close/>
                  <a:moveTo>
                    <a:pt x="2" y="94"/>
                  </a:moveTo>
                  <a:lnTo>
                    <a:pt x="66" y="94"/>
                  </a:lnTo>
                  <a:lnTo>
                    <a:pt x="66" y="312"/>
                  </a:lnTo>
                  <a:lnTo>
                    <a:pt x="2" y="312"/>
                  </a:lnTo>
                  <a:lnTo>
                    <a:pt x="2" y="9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7" name="Freeform 24"/>
            <p:cNvSpPr>
              <a:spLocks/>
            </p:cNvSpPr>
            <p:nvPr userDrawn="1"/>
          </p:nvSpPr>
          <p:spPr bwMode="auto">
            <a:xfrm>
              <a:off x="4317" y="1981"/>
              <a:ext cx="159" cy="286"/>
            </a:xfrm>
            <a:custGeom>
              <a:avLst/>
              <a:gdLst/>
              <a:ahLst/>
              <a:cxnLst>
                <a:cxn ang="0">
                  <a:pos x="156" y="280"/>
                </a:cxn>
                <a:cxn ang="0">
                  <a:pos x="156" y="280"/>
                </a:cxn>
                <a:cxn ang="0">
                  <a:pos x="128" y="284"/>
                </a:cxn>
                <a:cxn ang="0">
                  <a:pos x="106" y="286"/>
                </a:cxn>
                <a:cxn ang="0">
                  <a:pos x="106" y="286"/>
                </a:cxn>
                <a:cxn ang="0">
                  <a:pos x="86" y="284"/>
                </a:cxn>
                <a:cxn ang="0">
                  <a:pos x="70" y="280"/>
                </a:cxn>
                <a:cxn ang="0">
                  <a:pos x="58" y="272"/>
                </a:cxn>
                <a:cxn ang="0">
                  <a:pos x="50" y="264"/>
                </a:cxn>
                <a:cxn ang="0">
                  <a:pos x="46" y="254"/>
                </a:cxn>
                <a:cxn ang="0">
                  <a:pos x="44" y="244"/>
                </a:cxn>
                <a:cxn ang="0">
                  <a:pos x="42" y="228"/>
                </a:cxn>
                <a:cxn ang="0">
                  <a:pos x="42" y="108"/>
                </a:cxn>
                <a:cxn ang="0">
                  <a:pos x="0" y="108"/>
                </a:cxn>
                <a:cxn ang="0">
                  <a:pos x="0" y="66"/>
                </a:cxn>
                <a:cxn ang="0">
                  <a:pos x="42" y="66"/>
                </a:cxn>
                <a:cxn ang="0">
                  <a:pos x="42" y="22"/>
                </a:cxn>
                <a:cxn ang="0">
                  <a:pos x="106" y="0"/>
                </a:cxn>
                <a:cxn ang="0">
                  <a:pos x="106" y="66"/>
                </a:cxn>
                <a:cxn ang="0">
                  <a:pos x="158" y="66"/>
                </a:cxn>
                <a:cxn ang="0">
                  <a:pos x="158" y="108"/>
                </a:cxn>
                <a:cxn ang="0">
                  <a:pos x="106" y="108"/>
                </a:cxn>
                <a:cxn ang="0">
                  <a:pos x="106" y="206"/>
                </a:cxn>
                <a:cxn ang="0">
                  <a:pos x="106" y="206"/>
                </a:cxn>
                <a:cxn ang="0">
                  <a:pos x="106" y="220"/>
                </a:cxn>
                <a:cxn ang="0">
                  <a:pos x="108" y="226"/>
                </a:cxn>
                <a:cxn ang="0">
                  <a:pos x="110" y="230"/>
                </a:cxn>
                <a:cxn ang="0">
                  <a:pos x="114" y="234"/>
                </a:cxn>
                <a:cxn ang="0">
                  <a:pos x="118" y="236"/>
                </a:cxn>
                <a:cxn ang="0">
                  <a:pos x="126" y="238"/>
                </a:cxn>
                <a:cxn ang="0">
                  <a:pos x="134" y="238"/>
                </a:cxn>
                <a:cxn ang="0">
                  <a:pos x="134" y="238"/>
                </a:cxn>
                <a:cxn ang="0">
                  <a:pos x="156" y="238"/>
                </a:cxn>
                <a:cxn ang="0">
                  <a:pos x="156" y="280"/>
                </a:cxn>
              </a:cxnLst>
              <a:rect l="0" t="0" r="r" b="b"/>
              <a:pathLst>
                <a:path w="158" h="286">
                  <a:moveTo>
                    <a:pt x="156" y="280"/>
                  </a:moveTo>
                  <a:lnTo>
                    <a:pt x="156" y="280"/>
                  </a:lnTo>
                  <a:lnTo>
                    <a:pt x="128" y="284"/>
                  </a:lnTo>
                  <a:lnTo>
                    <a:pt x="106" y="286"/>
                  </a:lnTo>
                  <a:lnTo>
                    <a:pt x="106" y="286"/>
                  </a:lnTo>
                  <a:lnTo>
                    <a:pt x="86" y="284"/>
                  </a:lnTo>
                  <a:lnTo>
                    <a:pt x="70" y="280"/>
                  </a:lnTo>
                  <a:lnTo>
                    <a:pt x="58" y="272"/>
                  </a:lnTo>
                  <a:lnTo>
                    <a:pt x="50" y="264"/>
                  </a:lnTo>
                  <a:lnTo>
                    <a:pt x="46" y="254"/>
                  </a:lnTo>
                  <a:lnTo>
                    <a:pt x="44" y="244"/>
                  </a:lnTo>
                  <a:lnTo>
                    <a:pt x="42" y="228"/>
                  </a:lnTo>
                  <a:lnTo>
                    <a:pt x="42" y="108"/>
                  </a:lnTo>
                  <a:lnTo>
                    <a:pt x="0" y="108"/>
                  </a:lnTo>
                  <a:lnTo>
                    <a:pt x="0" y="66"/>
                  </a:lnTo>
                  <a:lnTo>
                    <a:pt x="42" y="66"/>
                  </a:lnTo>
                  <a:lnTo>
                    <a:pt x="42" y="22"/>
                  </a:lnTo>
                  <a:lnTo>
                    <a:pt x="106" y="0"/>
                  </a:lnTo>
                  <a:lnTo>
                    <a:pt x="106" y="66"/>
                  </a:lnTo>
                  <a:lnTo>
                    <a:pt x="158" y="66"/>
                  </a:lnTo>
                  <a:lnTo>
                    <a:pt x="158" y="108"/>
                  </a:lnTo>
                  <a:lnTo>
                    <a:pt x="106" y="108"/>
                  </a:lnTo>
                  <a:lnTo>
                    <a:pt x="106" y="206"/>
                  </a:lnTo>
                  <a:lnTo>
                    <a:pt x="106" y="206"/>
                  </a:lnTo>
                  <a:lnTo>
                    <a:pt x="106" y="220"/>
                  </a:lnTo>
                  <a:lnTo>
                    <a:pt x="108" y="226"/>
                  </a:lnTo>
                  <a:lnTo>
                    <a:pt x="110" y="230"/>
                  </a:lnTo>
                  <a:lnTo>
                    <a:pt x="114" y="234"/>
                  </a:lnTo>
                  <a:lnTo>
                    <a:pt x="118" y="236"/>
                  </a:lnTo>
                  <a:lnTo>
                    <a:pt x="126" y="238"/>
                  </a:lnTo>
                  <a:lnTo>
                    <a:pt x="134" y="238"/>
                  </a:lnTo>
                  <a:lnTo>
                    <a:pt x="134" y="238"/>
                  </a:lnTo>
                  <a:lnTo>
                    <a:pt x="156" y="238"/>
                  </a:lnTo>
                  <a:lnTo>
                    <a:pt x="156" y="28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8" name="Freeform 25"/>
            <p:cNvSpPr>
              <a:spLocks noEditPoints="1"/>
            </p:cNvSpPr>
            <p:nvPr userDrawn="1"/>
          </p:nvSpPr>
          <p:spPr bwMode="auto">
            <a:xfrm>
              <a:off x="4489" y="2049"/>
              <a:ext cx="198" cy="229"/>
            </a:xfrm>
            <a:custGeom>
              <a:avLst/>
              <a:gdLst/>
              <a:ahLst/>
              <a:cxnLst>
                <a:cxn ang="0">
                  <a:pos x="140" y="224"/>
                </a:cxn>
                <a:cxn ang="0">
                  <a:pos x="138" y="194"/>
                </a:cxn>
                <a:cxn ang="0">
                  <a:pos x="130" y="206"/>
                </a:cxn>
                <a:cxn ang="0">
                  <a:pos x="110" y="220"/>
                </a:cxn>
                <a:cxn ang="0">
                  <a:pos x="86" y="228"/>
                </a:cxn>
                <a:cxn ang="0">
                  <a:pos x="74" y="230"/>
                </a:cxn>
                <a:cxn ang="0">
                  <a:pos x="38" y="224"/>
                </a:cxn>
                <a:cxn ang="0">
                  <a:pos x="18" y="212"/>
                </a:cxn>
                <a:cxn ang="0">
                  <a:pos x="10" y="202"/>
                </a:cxn>
                <a:cxn ang="0">
                  <a:pos x="2" y="176"/>
                </a:cxn>
                <a:cxn ang="0">
                  <a:pos x="0" y="164"/>
                </a:cxn>
                <a:cxn ang="0">
                  <a:pos x="4" y="140"/>
                </a:cxn>
                <a:cxn ang="0">
                  <a:pos x="14" y="122"/>
                </a:cxn>
                <a:cxn ang="0">
                  <a:pos x="32" y="104"/>
                </a:cxn>
                <a:cxn ang="0">
                  <a:pos x="46" y="96"/>
                </a:cxn>
                <a:cxn ang="0">
                  <a:pos x="68" y="90"/>
                </a:cxn>
                <a:cxn ang="0">
                  <a:pos x="114" y="84"/>
                </a:cxn>
                <a:cxn ang="0">
                  <a:pos x="132" y="84"/>
                </a:cxn>
                <a:cxn ang="0">
                  <a:pos x="130" y="56"/>
                </a:cxn>
                <a:cxn ang="0">
                  <a:pos x="126" y="50"/>
                </a:cxn>
                <a:cxn ang="0">
                  <a:pos x="116" y="40"/>
                </a:cxn>
                <a:cxn ang="0">
                  <a:pos x="100" y="38"/>
                </a:cxn>
                <a:cxn ang="0">
                  <a:pos x="94" y="38"/>
                </a:cxn>
                <a:cxn ang="0">
                  <a:pos x="82" y="44"/>
                </a:cxn>
                <a:cxn ang="0">
                  <a:pos x="76" y="50"/>
                </a:cxn>
                <a:cxn ang="0">
                  <a:pos x="72" y="60"/>
                </a:cxn>
                <a:cxn ang="0">
                  <a:pos x="10" y="68"/>
                </a:cxn>
                <a:cxn ang="0">
                  <a:pos x="10" y="58"/>
                </a:cxn>
                <a:cxn ang="0">
                  <a:pos x="16" y="38"/>
                </a:cxn>
                <a:cxn ang="0">
                  <a:pos x="26" y="24"/>
                </a:cxn>
                <a:cxn ang="0">
                  <a:pos x="34" y="18"/>
                </a:cxn>
                <a:cxn ang="0">
                  <a:pos x="66" y="2"/>
                </a:cxn>
                <a:cxn ang="0">
                  <a:pos x="100" y="0"/>
                </a:cxn>
                <a:cxn ang="0">
                  <a:pos x="116" y="0"/>
                </a:cxn>
                <a:cxn ang="0">
                  <a:pos x="148" y="8"/>
                </a:cxn>
                <a:cxn ang="0">
                  <a:pos x="170" y="20"/>
                </a:cxn>
                <a:cxn ang="0">
                  <a:pos x="178" y="28"/>
                </a:cxn>
                <a:cxn ang="0">
                  <a:pos x="186" y="42"/>
                </a:cxn>
                <a:cxn ang="0">
                  <a:pos x="192" y="70"/>
                </a:cxn>
                <a:cxn ang="0">
                  <a:pos x="194" y="168"/>
                </a:cxn>
                <a:cxn ang="0">
                  <a:pos x="194" y="196"/>
                </a:cxn>
                <a:cxn ang="0">
                  <a:pos x="140" y="224"/>
                </a:cxn>
                <a:cxn ang="0">
                  <a:pos x="62" y="156"/>
                </a:cxn>
                <a:cxn ang="0">
                  <a:pos x="70" y="178"/>
                </a:cxn>
                <a:cxn ang="0">
                  <a:pos x="80" y="184"/>
                </a:cxn>
                <a:cxn ang="0">
                  <a:pos x="94" y="188"/>
                </a:cxn>
                <a:cxn ang="0">
                  <a:pos x="102" y="186"/>
                </a:cxn>
                <a:cxn ang="0">
                  <a:pos x="116" y="180"/>
                </a:cxn>
                <a:cxn ang="0">
                  <a:pos x="120" y="176"/>
                </a:cxn>
                <a:cxn ang="0">
                  <a:pos x="130" y="152"/>
                </a:cxn>
                <a:cxn ang="0">
                  <a:pos x="132" y="122"/>
                </a:cxn>
                <a:cxn ang="0">
                  <a:pos x="118" y="120"/>
                </a:cxn>
                <a:cxn ang="0">
                  <a:pos x="92" y="124"/>
                </a:cxn>
                <a:cxn ang="0">
                  <a:pos x="74" y="134"/>
                </a:cxn>
                <a:cxn ang="0">
                  <a:pos x="64" y="148"/>
                </a:cxn>
                <a:cxn ang="0">
                  <a:pos x="62" y="156"/>
                </a:cxn>
              </a:cxnLst>
              <a:rect l="0" t="0" r="r" b="b"/>
              <a:pathLst>
                <a:path w="198" h="230">
                  <a:moveTo>
                    <a:pt x="140" y="224"/>
                  </a:moveTo>
                  <a:lnTo>
                    <a:pt x="140" y="224"/>
                  </a:lnTo>
                  <a:lnTo>
                    <a:pt x="138" y="206"/>
                  </a:lnTo>
                  <a:lnTo>
                    <a:pt x="138" y="194"/>
                  </a:lnTo>
                  <a:lnTo>
                    <a:pt x="138" y="194"/>
                  </a:lnTo>
                  <a:lnTo>
                    <a:pt x="130" y="206"/>
                  </a:lnTo>
                  <a:lnTo>
                    <a:pt x="120" y="214"/>
                  </a:lnTo>
                  <a:lnTo>
                    <a:pt x="110" y="220"/>
                  </a:lnTo>
                  <a:lnTo>
                    <a:pt x="102" y="224"/>
                  </a:lnTo>
                  <a:lnTo>
                    <a:pt x="86" y="228"/>
                  </a:lnTo>
                  <a:lnTo>
                    <a:pt x="74" y="230"/>
                  </a:lnTo>
                  <a:lnTo>
                    <a:pt x="74" y="230"/>
                  </a:lnTo>
                  <a:lnTo>
                    <a:pt x="52" y="228"/>
                  </a:lnTo>
                  <a:lnTo>
                    <a:pt x="38" y="224"/>
                  </a:lnTo>
                  <a:lnTo>
                    <a:pt x="26" y="218"/>
                  </a:lnTo>
                  <a:lnTo>
                    <a:pt x="18" y="212"/>
                  </a:lnTo>
                  <a:lnTo>
                    <a:pt x="18" y="212"/>
                  </a:lnTo>
                  <a:lnTo>
                    <a:pt x="10" y="202"/>
                  </a:lnTo>
                  <a:lnTo>
                    <a:pt x="4" y="190"/>
                  </a:lnTo>
                  <a:lnTo>
                    <a:pt x="2" y="176"/>
                  </a:lnTo>
                  <a:lnTo>
                    <a:pt x="0" y="164"/>
                  </a:lnTo>
                  <a:lnTo>
                    <a:pt x="0" y="164"/>
                  </a:lnTo>
                  <a:lnTo>
                    <a:pt x="2" y="148"/>
                  </a:lnTo>
                  <a:lnTo>
                    <a:pt x="4" y="140"/>
                  </a:lnTo>
                  <a:lnTo>
                    <a:pt x="8" y="130"/>
                  </a:lnTo>
                  <a:lnTo>
                    <a:pt x="14" y="122"/>
                  </a:lnTo>
                  <a:lnTo>
                    <a:pt x="22" y="112"/>
                  </a:lnTo>
                  <a:lnTo>
                    <a:pt x="32" y="104"/>
                  </a:lnTo>
                  <a:lnTo>
                    <a:pt x="46" y="96"/>
                  </a:lnTo>
                  <a:lnTo>
                    <a:pt x="46" y="96"/>
                  </a:lnTo>
                  <a:lnTo>
                    <a:pt x="56" y="92"/>
                  </a:lnTo>
                  <a:lnTo>
                    <a:pt x="68" y="90"/>
                  </a:lnTo>
                  <a:lnTo>
                    <a:pt x="92" y="86"/>
                  </a:lnTo>
                  <a:lnTo>
                    <a:pt x="114" y="84"/>
                  </a:lnTo>
                  <a:lnTo>
                    <a:pt x="132" y="84"/>
                  </a:lnTo>
                  <a:lnTo>
                    <a:pt x="132" y="84"/>
                  </a:lnTo>
                  <a:lnTo>
                    <a:pt x="132" y="68"/>
                  </a:lnTo>
                  <a:lnTo>
                    <a:pt x="130" y="56"/>
                  </a:lnTo>
                  <a:lnTo>
                    <a:pt x="130" y="56"/>
                  </a:lnTo>
                  <a:lnTo>
                    <a:pt x="126" y="50"/>
                  </a:lnTo>
                  <a:lnTo>
                    <a:pt x="124" y="46"/>
                  </a:lnTo>
                  <a:lnTo>
                    <a:pt x="116" y="40"/>
                  </a:lnTo>
                  <a:lnTo>
                    <a:pt x="108" y="38"/>
                  </a:lnTo>
                  <a:lnTo>
                    <a:pt x="100" y="38"/>
                  </a:lnTo>
                  <a:lnTo>
                    <a:pt x="100" y="38"/>
                  </a:lnTo>
                  <a:lnTo>
                    <a:pt x="94" y="38"/>
                  </a:lnTo>
                  <a:lnTo>
                    <a:pt x="88" y="40"/>
                  </a:lnTo>
                  <a:lnTo>
                    <a:pt x="82" y="44"/>
                  </a:lnTo>
                  <a:lnTo>
                    <a:pt x="76" y="50"/>
                  </a:lnTo>
                  <a:lnTo>
                    <a:pt x="76" y="50"/>
                  </a:lnTo>
                  <a:lnTo>
                    <a:pt x="74" y="54"/>
                  </a:lnTo>
                  <a:lnTo>
                    <a:pt x="72" y="60"/>
                  </a:lnTo>
                  <a:lnTo>
                    <a:pt x="72" y="68"/>
                  </a:lnTo>
                  <a:lnTo>
                    <a:pt x="10" y="68"/>
                  </a:lnTo>
                  <a:lnTo>
                    <a:pt x="10" y="68"/>
                  </a:lnTo>
                  <a:lnTo>
                    <a:pt x="10" y="58"/>
                  </a:lnTo>
                  <a:lnTo>
                    <a:pt x="14" y="44"/>
                  </a:lnTo>
                  <a:lnTo>
                    <a:pt x="16" y="38"/>
                  </a:lnTo>
                  <a:lnTo>
                    <a:pt x="20" y="30"/>
                  </a:lnTo>
                  <a:lnTo>
                    <a:pt x="26" y="24"/>
                  </a:lnTo>
                  <a:lnTo>
                    <a:pt x="34" y="18"/>
                  </a:lnTo>
                  <a:lnTo>
                    <a:pt x="34" y="18"/>
                  </a:lnTo>
                  <a:lnTo>
                    <a:pt x="50" y="8"/>
                  </a:lnTo>
                  <a:lnTo>
                    <a:pt x="66" y="2"/>
                  </a:lnTo>
                  <a:lnTo>
                    <a:pt x="84" y="0"/>
                  </a:lnTo>
                  <a:lnTo>
                    <a:pt x="100" y="0"/>
                  </a:lnTo>
                  <a:lnTo>
                    <a:pt x="100" y="0"/>
                  </a:lnTo>
                  <a:lnTo>
                    <a:pt x="116" y="0"/>
                  </a:lnTo>
                  <a:lnTo>
                    <a:pt x="138" y="4"/>
                  </a:lnTo>
                  <a:lnTo>
                    <a:pt x="148" y="8"/>
                  </a:lnTo>
                  <a:lnTo>
                    <a:pt x="160" y="12"/>
                  </a:lnTo>
                  <a:lnTo>
                    <a:pt x="170" y="20"/>
                  </a:lnTo>
                  <a:lnTo>
                    <a:pt x="178" y="28"/>
                  </a:lnTo>
                  <a:lnTo>
                    <a:pt x="178" y="28"/>
                  </a:lnTo>
                  <a:lnTo>
                    <a:pt x="182" y="34"/>
                  </a:lnTo>
                  <a:lnTo>
                    <a:pt x="186" y="42"/>
                  </a:lnTo>
                  <a:lnTo>
                    <a:pt x="190" y="58"/>
                  </a:lnTo>
                  <a:lnTo>
                    <a:pt x="192" y="70"/>
                  </a:lnTo>
                  <a:lnTo>
                    <a:pt x="192" y="82"/>
                  </a:lnTo>
                  <a:lnTo>
                    <a:pt x="194" y="168"/>
                  </a:lnTo>
                  <a:lnTo>
                    <a:pt x="194" y="168"/>
                  </a:lnTo>
                  <a:lnTo>
                    <a:pt x="194" y="196"/>
                  </a:lnTo>
                  <a:lnTo>
                    <a:pt x="198" y="224"/>
                  </a:lnTo>
                  <a:lnTo>
                    <a:pt x="140" y="224"/>
                  </a:lnTo>
                  <a:close/>
                  <a:moveTo>
                    <a:pt x="62" y="156"/>
                  </a:moveTo>
                  <a:lnTo>
                    <a:pt x="62" y="156"/>
                  </a:lnTo>
                  <a:lnTo>
                    <a:pt x="64" y="168"/>
                  </a:lnTo>
                  <a:lnTo>
                    <a:pt x="70" y="178"/>
                  </a:lnTo>
                  <a:lnTo>
                    <a:pt x="74" y="182"/>
                  </a:lnTo>
                  <a:lnTo>
                    <a:pt x="80" y="184"/>
                  </a:lnTo>
                  <a:lnTo>
                    <a:pt x="86" y="188"/>
                  </a:lnTo>
                  <a:lnTo>
                    <a:pt x="94" y="188"/>
                  </a:lnTo>
                  <a:lnTo>
                    <a:pt x="94" y="188"/>
                  </a:lnTo>
                  <a:lnTo>
                    <a:pt x="102" y="186"/>
                  </a:lnTo>
                  <a:lnTo>
                    <a:pt x="108" y="184"/>
                  </a:lnTo>
                  <a:lnTo>
                    <a:pt x="116" y="180"/>
                  </a:lnTo>
                  <a:lnTo>
                    <a:pt x="120" y="176"/>
                  </a:lnTo>
                  <a:lnTo>
                    <a:pt x="120" y="176"/>
                  </a:lnTo>
                  <a:lnTo>
                    <a:pt x="128" y="164"/>
                  </a:lnTo>
                  <a:lnTo>
                    <a:pt x="130" y="152"/>
                  </a:lnTo>
                  <a:lnTo>
                    <a:pt x="132" y="138"/>
                  </a:lnTo>
                  <a:lnTo>
                    <a:pt x="132" y="122"/>
                  </a:lnTo>
                  <a:lnTo>
                    <a:pt x="132" y="122"/>
                  </a:lnTo>
                  <a:lnTo>
                    <a:pt x="118" y="120"/>
                  </a:lnTo>
                  <a:lnTo>
                    <a:pt x="104" y="122"/>
                  </a:lnTo>
                  <a:lnTo>
                    <a:pt x="92" y="124"/>
                  </a:lnTo>
                  <a:lnTo>
                    <a:pt x="82" y="128"/>
                  </a:lnTo>
                  <a:lnTo>
                    <a:pt x="74" y="134"/>
                  </a:lnTo>
                  <a:lnTo>
                    <a:pt x="68" y="140"/>
                  </a:lnTo>
                  <a:lnTo>
                    <a:pt x="64" y="148"/>
                  </a:lnTo>
                  <a:lnTo>
                    <a:pt x="62" y="156"/>
                  </a:lnTo>
                  <a:lnTo>
                    <a:pt x="62" y="156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9" name="Freeform 26"/>
            <p:cNvSpPr>
              <a:spLocks noEditPoints="1"/>
            </p:cNvSpPr>
            <p:nvPr userDrawn="1"/>
          </p:nvSpPr>
          <p:spPr bwMode="auto">
            <a:xfrm>
              <a:off x="4715" y="2047"/>
              <a:ext cx="208" cy="233"/>
            </a:xfrm>
            <a:custGeom>
              <a:avLst/>
              <a:gdLst/>
              <a:ahLst/>
              <a:cxnLst>
                <a:cxn ang="0">
                  <a:pos x="62" y="134"/>
                </a:cxn>
                <a:cxn ang="0">
                  <a:pos x="64" y="158"/>
                </a:cxn>
                <a:cxn ang="0">
                  <a:pos x="72" y="176"/>
                </a:cxn>
                <a:cxn ang="0">
                  <a:pos x="90" y="190"/>
                </a:cxn>
                <a:cxn ang="0">
                  <a:pos x="106" y="192"/>
                </a:cxn>
                <a:cxn ang="0">
                  <a:pos x="128" y="186"/>
                </a:cxn>
                <a:cxn ang="0">
                  <a:pos x="138" y="176"/>
                </a:cxn>
                <a:cxn ang="0">
                  <a:pos x="144" y="162"/>
                </a:cxn>
                <a:cxn ang="0">
                  <a:pos x="202" y="162"/>
                </a:cxn>
                <a:cxn ang="0">
                  <a:pos x="198" y="182"/>
                </a:cxn>
                <a:cxn ang="0">
                  <a:pos x="182" y="208"/>
                </a:cxn>
                <a:cxn ang="0">
                  <a:pos x="174" y="214"/>
                </a:cxn>
                <a:cxn ang="0">
                  <a:pos x="150" y="228"/>
                </a:cxn>
                <a:cxn ang="0">
                  <a:pos x="104" y="234"/>
                </a:cxn>
                <a:cxn ang="0">
                  <a:pos x="88" y="234"/>
                </a:cxn>
                <a:cxn ang="0">
                  <a:pos x="58" y="226"/>
                </a:cxn>
                <a:cxn ang="0">
                  <a:pos x="38" y="216"/>
                </a:cxn>
                <a:cxn ang="0">
                  <a:pos x="28" y="208"/>
                </a:cxn>
                <a:cxn ang="0">
                  <a:pos x="16" y="190"/>
                </a:cxn>
                <a:cxn ang="0">
                  <a:pos x="2" y="148"/>
                </a:cxn>
                <a:cxn ang="0">
                  <a:pos x="0" y="122"/>
                </a:cxn>
                <a:cxn ang="0">
                  <a:pos x="4" y="80"/>
                </a:cxn>
                <a:cxn ang="0">
                  <a:pos x="14" y="54"/>
                </a:cxn>
                <a:cxn ang="0">
                  <a:pos x="32" y="30"/>
                </a:cxn>
                <a:cxn ang="0">
                  <a:pos x="46" y="18"/>
                </a:cxn>
                <a:cxn ang="0">
                  <a:pos x="74" y="6"/>
                </a:cxn>
                <a:cxn ang="0">
                  <a:pos x="106" y="0"/>
                </a:cxn>
                <a:cxn ang="0">
                  <a:pos x="118" y="2"/>
                </a:cxn>
                <a:cxn ang="0">
                  <a:pos x="142" y="6"/>
                </a:cxn>
                <a:cxn ang="0">
                  <a:pos x="166" y="18"/>
                </a:cxn>
                <a:cxn ang="0">
                  <a:pos x="186" y="40"/>
                </a:cxn>
                <a:cxn ang="0">
                  <a:pos x="194" y="54"/>
                </a:cxn>
                <a:cxn ang="0">
                  <a:pos x="202" y="76"/>
                </a:cxn>
                <a:cxn ang="0">
                  <a:pos x="208" y="118"/>
                </a:cxn>
                <a:cxn ang="0">
                  <a:pos x="62" y="134"/>
                </a:cxn>
                <a:cxn ang="0">
                  <a:pos x="142" y="94"/>
                </a:cxn>
                <a:cxn ang="0">
                  <a:pos x="140" y="74"/>
                </a:cxn>
                <a:cxn ang="0">
                  <a:pos x="132" y="58"/>
                </a:cxn>
                <a:cxn ang="0">
                  <a:pos x="116" y="46"/>
                </a:cxn>
                <a:cxn ang="0">
                  <a:pos x="104" y="44"/>
                </a:cxn>
                <a:cxn ang="0">
                  <a:pos x="86" y="48"/>
                </a:cxn>
                <a:cxn ang="0">
                  <a:pos x="74" y="60"/>
                </a:cxn>
                <a:cxn ang="0">
                  <a:pos x="66" y="74"/>
                </a:cxn>
                <a:cxn ang="0">
                  <a:pos x="142" y="94"/>
                </a:cxn>
              </a:cxnLst>
              <a:rect l="0" t="0" r="r" b="b"/>
              <a:pathLst>
                <a:path w="208" h="234">
                  <a:moveTo>
                    <a:pt x="62" y="134"/>
                  </a:moveTo>
                  <a:lnTo>
                    <a:pt x="62" y="134"/>
                  </a:lnTo>
                  <a:lnTo>
                    <a:pt x="62" y="148"/>
                  </a:lnTo>
                  <a:lnTo>
                    <a:pt x="64" y="158"/>
                  </a:lnTo>
                  <a:lnTo>
                    <a:pt x="66" y="168"/>
                  </a:lnTo>
                  <a:lnTo>
                    <a:pt x="72" y="176"/>
                  </a:lnTo>
                  <a:lnTo>
                    <a:pt x="80" y="184"/>
                  </a:lnTo>
                  <a:lnTo>
                    <a:pt x="90" y="190"/>
                  </a:lnTo>
                  <a:lnTo>
                    <a:pt x="106" y="192"/>
                  </a:lnTo>
                  <a:lnTo>
                    <a:pt x="106" y="192"/>
                  </a:lnTo>
                  <a:lnTo>
                    <a:pt x="118" y="190"/>
                  </a:lnTo>
                  <a:lnTo>
                    <a:pt x="128" y="186"/>
                  </a:lnTo>
                  <a:lnTo>
                    <a:pt x="134" y="182"/>
                  </a:lnTo>
                  <a:lnTo>
                    <a:pt x="138" y="176"/>
                  </a:lnTo>
                  <a:lnTo>
                    <a:pt x="140" y="170"/>
                  </a:lnTo>
                  <a:lnTo>
                    <a:pt x="144" y="162"/>
                  </a:lnTo>
                  <a:lnTo>
                    <a:pt x="202" y="162"/>
                  </a:lnTo>
                  <a:lnTo>
                    <a:pt x="202" y="162"/>
                  </a:lnTo>
                  <a:lnTo>
                    <a:pt x="200" y="170"/>
                  </a:lnTo>
                  <a:lnTo>
                    <a:pt x="198" y="182"/>
                  </a:lnTo>
                  <a:lnTo>
                    <a:pt x="192" y="194"/>
                  </a:lnTo>
                  <a:lnTo>
                    <a:pt x="182" y="208"/>
                  </a:lnTo>
                  <a:lnTo>
                    <a:pt x="182" y="208"/>
                  </a:lnTo>
                  <a:lnTo>
                    <a:pt x="174" y="214"/>
                  </a:lnTo>
                  <a:lnTo>
                    <a:pt x="168" y="220"/>
                  </a:lnTo>
                  <a:lnTo>
                    <a:pt x="150" y="228"/>
                  </a:lnTo>
                  <a:lnTo>
                    <a:pt x="128" y="232"/>
                  </a:lnTo>
                  <a:lnTo>
                    <a:pt x="104" y="234"/>
                  </a:lnTo>
                  <a:lnTo>
                    <a:pt x="104" y="234"/>
                  </a:lnTo>
                  <a:lnTo>
                    <a:pt x="88" y="234"/>
                  </a:lnTo>
                  <a:lnTo>
                    <a:pt x="68" y="230"/>
                  </a:lnTo>
                  <a:lnTo>
                    <a:pt x="58" y="226"/>
                  </a:lnTo>
                  <a:lnTo>
                    <a:pt x="46" y="222"/>
                  </a:lnTo>
                  <a:lnTo>
                    <a:pt x="38" y="216"/>
                  </a:lnTo>
                  <a:lnTo>
                    <a:pt x="28" y="208"/>
                  </a:lnTo>
                  <a:lnTo>
                    <a:pt x="28" y="208"/>
                  </a:lnTo>
                  <a:lnTo>
                    <a:pt x="20" y="198"/>
                  </a:lnTo>
                  <a:lnTo>
                    <a:pt x="16" y="190"/>
                  </a:lnTo>
                  <a:lnTo>
                    <a:pt x="6" y="170"/>
                  </a:lnTo>
                  <a:lnTo>
                    <a:pt x="2" y="148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2" y="94"/>
                  </a:lnTo>
                  <a:lnTo>
                    <a:pt x="4" y="80"/>
                  </a:lnTo>
                  <a:lnTo>
                    <a:pt x="8" y="66"/>
                  </a:lnTo>
                  <a:lnTo>
                    <a:pt x="14" y="54"/>
                  </a:lnTo>
                  <a:lnTo>
                    <a:pt x="22" y="40"/>
                  </a:lnTo>
                  <a:lnTo>
                    <a:pt x="32" y="30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58" y="12"/>
                  </a:lnTo>
                  <a:lnTo>
                    <a:pt x="74" y="6"/>
                  </a:lnTo>
                  <a:lnTo>
                    <a:pt x="90" y="2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118" y="2"/>
                  </a:lnTo>
                  <a:lnTo>
                    <a:pt x="130" y="4"/>
                  </a:lnTo>
                  <a:lnTo>
                    <a:pt x="142" y="6"/>
                  </a:lnTo>
                  <a:lnTo>
                    <a:pt x="154" y="12"/>
                  </a:lnTo>
                  <a:lnTo>
                    <a:pt x="166" y="18"/>
                  </a:lnTo>
                  <a:lnTo>
                    <a:pt x="176" y="28"/>
                  </a:lnTo>
                  <a:lnTo>
                    <a:pt x="186" y="40"/>
                  </a:lnTo>
                  <a:lnTo>
                    <a:pt x="194" y="54"/>
                  </a:lnTo>
                  <a:lnTo>
                    <a:pt x="194" y="54"/>
                  </a:lnTo>
                  <a:lnTo>
                    <a:pt x="200" y="64"/>
                  </a:lnTo>
                  <a:lnTo>
                    <a:pt x="202" y="76"/>
                  </a:lnTo>
                  <a:lnTo>
                    <a:pt x="206" y="98"/>
                  </a:lnTo>
                  <a:lnTo>
                    <a:pt x="208" y="118"/>
                  </a:lnTo>
                  <a:lnTo>
                    <a:pt x="208" y="134"/>
                  </a:lnTo>
                  <a:lnTo>
                    <a:pt x="62" y="134"/>
                  </a:lnTo>
                  <a:close/>
                  <a:moveTo>
                    <a:pt x="142" y="94"/>
                  </a:moveTo>
                  <a:lnTo>
                    <a:pt x="142" y="94"/>
                  </a:lnTo>
                  <a:lnTo>
                    <a:pt x="142" y="82"/>
                  </a:lnTo>
                  <a:lnTo>
                    <a:pt x="140" y="74"/>
                  </a:lnTo>
                  <a:lnTo>
                    <a:pt x="138" y="64"/>
                  </a:lnTo>
                  <a:lnTo>
                    <a:pt x="132" y="58"/>
                  </a:lnTo>
                  <a:lnTo>
                    <a:pt x="126" y="50"/>
                  </a:lnTo>
                  <a:lnTo>
                    <a:pt x="116" y="46"/>
                  </a:lnTo>
                  <a:lnTo>
                    <a:pt x="104" y="44"/>
                  </a:lnTo>
                  <a:lnTo>
                    <a:pt x="104" y="44"/>
                  </a:lnTo>
                  <a:lnTo>
                    <a:pt x="94" y="46"/>
                  </a:lnTo>
                  <a:lnTo>
                    <a:pt x="86" y="48"/>
                  </a:lnTo>
                  <a:lnTo>
                    <a:pt x="80" y="52"/>
                  </a:lnTo>
                  <a:lnTo>
                    <a:pt x="74" y="60"/>
                  </a:lnTo>
                  <a:lnTo>
                    <a:pt x="70" y="66"/>
                  </a:lnTo>
                  <a:lnTo>
                    <a:pt x="66" y="74"/>
                  </a:lnTo>
                  <a:lnTo>
                    <a:pt x="64" y="94"/>
                  </a:lnTo>
                  <a:lnTo>
                    <a:pt x="142" y="9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30" name="Freeform 27"/>
            <p:cNvSpPr>
              <a:spLocks/>
            </p:cNvSpPr>
            <p:nvPr userDrawn="1"/>
          </p:nvSpPr>
          <p:spPr bwMode="auto">
            <a:xfrm>
              <a:off x="4923" y="1981"/>
              <a:ext cx="157" cy="286"/>
            </a:xfrm>
            <a:custGeom>
              <a:avLst/>
              <a:gdLst/>
              <a:ahLst/>
              <a:cxnLst>
                <a:cxn ang="0">
                  <a:pos x="156" y="280"/>
                </a:cxn>
                <a:cxn ang="0">
                  <a:pos x="156" y="280"/>
                </a:cxn>
                <a:cxn ang="0">
                  <a:pos x="128" y="284"/>
                </a:cxn>
                <a:cxn ang="0">
                  <a:pos x="106" y="286"/>
                </a:cxn>
                <a:cxn ang="0">
                  <a:pos x="106" y="286"/>
                </a:cxn>
                <a:cxn ang="0">
                  <a:pos x="86" y="284"/>
                </a:cxn>
                <a:cxn ang="0">
                  <a:pos x="70" y="280"/>
                </a:cxn>
                <a:cxn ang="0">
                  <a:pos x="58" y="272"/>
                </a:cxn>
                <a:cxn ang="0">
                  <a:pos x="50" y="264"/>
                </a:cxn>
                <a:cxn ang="0">
                  <a:pos x="46" y="254"/>
                </a:cxn>
                <a:cxn ang="0">
                  <a:pos x="42" y="244"/>
                </a:cxn>
                <a:cxn ang="0">
                  <a:pos x="42" y="228"/>
                </a:cxn>
                <a:cxn ang="0">
                  <a:pos x="42" y="108"/>
                </a:cxn>
                <a:cxn ang="0">
                  <a:pos x="0" y="108"/>
                </a:cxn>
                <a:cxn ang="0">
                  <a:pos x="0" y="66"/>
                </a:cxn>
                <a:cxn ang="0">
                  <a:pos x="42" y="66"/>
                </a:cxn>
                <a:cxn ang="0">
                  <a:pos x="42" y="22"/>
                </a:cxn>
                <a:cxn ang="0">
                  <a:pos x="106" y="0"/>
                </a:cxn>
                <a:cxn ang="0">
                  <a:pos x="106" y="66"/>
                </a:cxn>
                <a:cxn ang="0">
                  <a:pos x="158" y="66"/>
                </a:cxn>
                <a:cxn ang="0">
                  <a:pos x="158" y="108"/>
                </a:cxn>
                <a:cxn ang="0">
                  <a:pos x="106" y="108"/>
                </a:cxn>
                <a:cxn ang="0">
                  <a:pos x="106" y="206"/>
                </a:cxn>
                <a:cxn ang="0">
                  <a:pos x="106" y="206"/>
                </a:cxn>
                <a:cxn ang="0">
                  <a:pos x="106" y="220"/>
                </a:cxn>
                <a:cxn ang="0">
                  <a:pos x="108" y="226"/>
                </a:cxn>
                <a:cxn ang="0">
                  <a:pos x="110" y="230"/>
                </a:cxn>
                <a:cxn ang="0">
                  <a:pos x="112" y="234"/>
                </a:cxn>
                <a:cxn ang="0">
                  <a:pos x="118" y="236"/>
                </a:cxn>
                <a:cxn ang="0">
                  <a:pos x="124" y="238"/>
                </a:cxn>
                <a:cxn ang="0">
                  <a:pos x="134" y="238"/>
                </a:cxn>
                <a:cxn ang="0">
                  <a:pos x="134" y="238"/>
                </a:cxn>
                <a:cxn ang="0">
                  <a:pos x="156" y="238"/>
                </a:cxn>
                <a:cxn ang="0">
                  <a:pos x="156" y="280"/>
                </a:cxn>
              </a:cxnLst>
              <a:rect l="0" t="0" r="r" b="b"/>
              <a:pathLst>
                <a:path w="158" h="286">
                  <a:moveTo>
                    <a:pt x="156" y="280"/>
                  </a:moveTo>
                  <a:lnTo>
                    <a:pt x="156" y="280"/>
                  </a:lnTo>
                  <a:lnTo>
                    <a:pt x="128" y="284"/>
                  </a:lnTo>
                  <a:lnTo>
                    <a:pt x="106" y="286"/>
                  </a:lnTo>
                  <a:lnTo>
                    <a:pt x="106" y="286"/>
                  </a:lnTo>
                  <a:lnTo>
                    <a:pt x="86" y="284"/>
                  </a:lnTo>
                  <a:lnTo>
                    <a:pt x="70" y="280"/>
                  </a:lnTo>
                  <a:lnTo>
                    <a:pt x="58" y="272"/>
                  </a:lnTo>
                  <a:lnTo>
                    <a:pt x="50" y="264"/>
                  </a:lnTo>
                  <a:lnTo>
                    <a:pt x="46" y="254"/>
                  </a:lnTo>
                  <a:lnTo>
                    <a:pt x="42" y="244"/>
                  </a:lnTo>
                  <a:lnTo>
                    <a:pt x="42" y="228"/>
                  </a:lnTo>
                  <a:lnTo>
                    <a:pt x="42" y="108"/>
                  </a:lnTo>
                  <a:lnTo>
                    <a:pt x="0" y="108"/>
                  </a:lnTo>
                  <a:lnTo>
                    <a:pt x="0" y="66"/>
                  </a:lnTo>
                  <a:lnTo>
                    <a:pt x="42" y="66"/>
                  </a:lnTo>
                  <a:lnTo>
                    <a:pt x="42" y="22"/>
                  </a:lnTo>
                  <a:lnTo>
                    <a:pt x="106" y="0"/>
                  </a:lnTo>
                  <a:lnTo>
                    <a:pt x="106" y="66"/>
                  </a:lnTo>
                  <a:lnTo>
                    <a:pt x="158" y="66"/>
                  </a:lnTo>
                  <a:lnTo>
                    <a:pt x="158" y="108"/>
                  </a:lnTo>
                  <a:lnTo>
                    <a:pt x="106" y="108"/>
                  </a:lnTo>
                  <a:lnTo>
                    <a:pt x="106" y="206"/>
                  </a:lnTo>
                  <a:lnTo>
                    <a:pt x="106" y="206"/>
                  </a:lnTo>
                  <a:lnTo>
                    <a:pt x="106" y="220"/>
                  </a:lnTo>
                  <a:lnTo>
                    <a:pt x="108" y="226"/>
                  </a:lnTo>
                  <a:lnTo>
                    <a:pt x="110" y="230"/>
                  </a:lnTo>
                  <a:lnTo>
                    <a:pt x="112" y="234"/>
                  </a:lnTo>
                  <a:lnTo>
                    <a:pt x="118" y="236"/>
                  </a:lnTo>
                  <a:lnTo>
                    <a:pt x="124" y="238"/>
                  </a:lnTo>
                  <a:lnTo>
                    <a:pt x="134" y="238"/>
                  </a:lnTo>
                  <a:lnTo>
                    <a:pt x="134" y="238"/>
                  </a:lnTo>
                  <a:lnTo>
                    <a:pt x="156" y="238"/>
                  </a:lnTo>
                  <a:lnTo>
                    <a:pt x="156" y="28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31" name="Rectangle 28"/>
            <p:cNvSpPr>
              <a:spLocks noChangeArrowheads="1"/>
            </p:cNvSpPr>
            <p:nvPr userDrawn="1"/>
          </p:nvSpPr>
          <p:spPr bwMode="auto">
            <a:xfrm>
              <a:off x="5109" y="2216"/>
              <a:ext cx="53" cy="57"/>
            </a:xfrm>
            <a:prstGeom prst="rect">
              <a:avLst/>
            </a:prstGeom>
            <a:solidFill>
              <a:srgbClr val="7FA3C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32" name="Freeform 29"/>
            <p:cNvSpPr>
              <a:spLocks noEditPoints="1"/>
            </p:cNvSpPr>
            <p:nvPr userDrawn="1"/>
          </p:nvSpPr>
          <p:spPr bwMode="auto">
            <a:xfrm>
              <a:off x="5198" y="1961"/>
              <a:ext cx="224" cy="316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22" y="276"/>
                </a:cxn>
                <a:cxn ang="0">
                  <a:pos x="158" y="312"/>
                </a:cxn>
                <a:cxn ang="0">
                  <a:pos x="158" y="280"/>
                </a:cxn>
                <a:cxn ang="0">
                  <a:pos x="144" y="298"/>
                </a:cxn>
                <a:cxn ang="0">
                  <a:pos x="136" y="306"/>
                </a:cxn>
                <a:cxn ang="0">
                  <a:pos x="112" y="314"/>
                </a:cxn>
                <a:cxn ang="0">
                  <a:pos x="92" y="316"/>
                </a:cxn>
                <a:cxn ang="0">
                  <a:pos x="72" y="314"/>
                </a:cxn>
                <a:cxn ang="0">
                  <a:pos x="38" y="300"/>
                </a:cxn>
                <a:cxn ang="0">
                  <a:pos x="14" y="272"/>
                </a:cxn>
                <a:cxn ang="0">
                  <a:pos x="2" y="232"/>
                </a:cxn>
                <a:cxn ang="0">
                  <a:pos x="0" y="208"/>
                </a:cxn>
                <a:cxn ang="0">
                  <a:pos x="6" y="160"/>
                </a:cxn>
                <a:cxn ang="0">
                  <a:pos x="26" y="122"/>
                </a:cxn>
                <a:cxn ang="0">
                  <a:pos x="58" y="100"/>
                </a:cxn>
                <a:cxn ang="0">
                  <a:pos x="96" y="90"/>
                </a:cxn>
                <a:cxn ang="0">
                  <a:pos x="110" y="92"/>
                </a:cxn>
                <a:cxn ang="0">
                  <a:pos x="132" y="98"/>
                </a:cxn>
                <a:cxn ang="0">
                  <a:pos x="152" y="112"/>
                </a:cxn>
                <a:cxn ang="0">
                  <a:pos x="158" y="0"/>
                </a:cxn>
                <a:cxn ang="0">
                  <a:pos x="108" y="274"/>
                </a:cxn>
                <a:cxn ang="0">
                  <a:pos x="134" y="268"/>
                </a:cxn>
                <a:cxn ang="0">
                  <a:pos x="150" y="250"/>
                </a:cxn>
                <a:cxn ang="0">
                  <a:pos x="156" y="236"/>
                </a:cxn>
                <a:cxn ang="0">
                  <a:pos x="160" y="198"/>
                </a:cxn>
                <a:cxn ang="0">
                  <a:pos x="158" y="184"/>
                </a:cxn>
                <a:cxn ang="0">
                  <a:pos x="152" y="160"/>
                </a:cxn>
                <a:cxn ang="0">
                  <a:pos x="140" y="142"/>
                </a:cxn>
                <a:cxn ang="0">
                  <a:pos x="122" y="134"/>
                </a:cxn>
                <a:cxn ang="0">
                  <a:pos x="112" y="132"/>
                </a:cxn>
                <a:cxn ang="0">
                  <a:pos x="98" y="136"/>
                </a:cxn>
                <a:cxn ang="0">
                  <a:pos x="78" y="150"/>
                </a:cxn>
                <a:cxn ang="0">
                  <a:pos x="68" y="174"/>
                </a:cxn>
                <a:cxn ang="0">
                  <a:pos x="64" y="206"/>
                </a:cxn>
                <a:cxn ang="0">
                  <a:pos x="66" y="220"/>
                </a:cxn>
                <a:cxn ang="0">
                  <a:pos x="70" y="244"/>
                </a:cxn>
                <a:cxn ang="0">
                  <a:pos x="80" y="262"/>
                </a:cxn>
                <a:cxn ang="0">
                  <a:pos x="98" y="274"/>
                </a:cxn>
                <a:cxn ang="0">
                  <a:pos x="108" y="274"/>
                </a:cxn>
              </a:cxnLst>
              <a:rect l="0" t="0" r="r" b="b"/>
              <a:pathLst>
                <a:path w="224" h="316">
                  <a:moveTo>
                    <a:pt x="158" y="0"/>
                  </a:moveTo>
                  <a:lnTo>
                    <a:pt x="222" y="0"/>
                  </a:lnTo>
                  <a:lnTo>
                    <a:pt x="222" y="276"/>
                  </a:lnTo>
                  <a:lnTo>
                    <a:pt x="222" y="276"/>
                  </a:lnTo>
                  <a:lnTo>
                    <a:pt x="224" y="312"/>
                  </a:lnTo>
                  <a:lnTo>
                    <a:pt x="158" y="312"/>
                  </a:lnTo>
                  <a:lnTo>
                    <a:pt x="158" y="280"/>
                  </a:lnTo>
                  <a:lnTo>
                    <a:pt x="158" y="280"/>
                  </a:lnTo>
                  <a:lnTo>
                    <a:pt x="150" y="292"/>
                  </a:lnTo>
                  <a:lnTo>
                    <a:pt x="144" y="298"/>
                  </a:lnTo>
                  <a:lnTo>
                    <a:pt x="136" y="306"/>
                  </a:lnTo>
                  <a:lnTo>
                    <a:pt x="136" y="306"/>
                  </a:lnTo>
                  <a:lnTo>
                    <a:pt x="124" y="312"/>
                  </a:lnTo>
                  <a:lnTo>
                    <a:pt x="112" y="314"/>
                  </a:lnTo>
                  <a:lnTo>
                    <a:pt x="102" y="316"/>
                  </a:lnTo>
                  <a:lnTo>
                    <a:pt x="92" y="316"/>
                  </a:lnTo>
                  <a:lnTo>
                    <a:pt x="92" y="316"/>
                  </a:lnTo>
                  <a:lnTo>
                    <a:pt x="72" y="314"/>
                  </a:lnTo>
                  <a:lnTo>
                    <a:pt x="54" y="310"/>
                  </a:lnTo>
                  <a:lnTo>
                    <a:pt x="38" y="300"/>
                  </a:lnTo>
                  <a:lnTo>
                    <a:pt x="24" y="288"/>
                  </a:lnTo>
                  <a:lnTo>
                    <a:pt x="14" y="272"/>
                  </a:lnTo>
                  <a:lnTo>
                    <a:pt x="6" y="254"/>
                  </a:lnTo>
                  <a:lnTo>
                    <a:pt x="2" y="232"/>
                  </a:lnTo>
                  <a:lnTo>
                    <a:pt x="0" y="208"/>
                  </a:lnTo>
                  <a:lnTo>
                    <a:pt x="0" y="208"/>
                  </a:lnTo>
                  <a:lnTo>
                    <a:pt x="2" y="182"/>
                  </a:lnTo>
                  <a:lnTo>
                    <a:pt x="6" y="160"/>
                  </a:lnTo>
                  <a:lnTo>
                    <a:pt x="16" y="140"/>
                  </a:lnTo>
                  <a:lnTo>
                    <a:pt x="26" y="122"/>
                  </a:lnTo>
                  <a:lnTo>
                    <a:pt x="40" y="108"/>
                  </a:lnTo>
                  <a:lnTo>
                    <a:pt x="58" y="100"/>
                  </a:lnTo>
                  <a:lnTo>
                    <a:pt x="76" y="92"/>
                  </a:lnTo>
                  <a:lnTo>
                    <a:pt x="96" y="90"/>
                  </a:lnTo>
                  <a:lnTo>
                    <a:pt x="96" y="90"/>
                  </a:lnTo>
                  <a:lnTo>
                    <a:pt x="110" y="92"/>
                  </a:lnTo>
                  <a:lnTo>
                    <a:pt x="122" y="94"/>
                  </a:lnTo>
                  <a:lnTo>
                    <a:pt x="132" y="98"/>
                  </a:lnTo>
                  <a:lnTo>
                    <a:pt x="140" y="102"/>
                  </a:lnTo>
                  <a:lnTo>
                    <a:pt x="152" y="112"/>
                  </a:lnTo>
                  <a:lnTo>
                    <a:pt x="158" y="120"/>
                  </a:lnTo>
                  <a:lnTo>
                    <a:pt x="158" y="0"/>
                  </a:lnTo>
                  <a:close/>
                  <a:moveTo>
                    <a:pt x="108" y="274"/>
                  </a:moveTo>
                  <a:lnTo>
                    <a:pt x="108" y="274"/>
                  </a:lnTo>
                  <a:lnTo>
                    <a:pt x="122" y="272"/>
                  </a:lnTo>
                  <a:lnTo>
                    <a:pt x="134" y="268"/>
                  </a:lnTo>
                  <a:lnTo>
                    <a:pt x="142" y="260"/>
                  </a:lnTo>
                  <a:lnTo>
                    <a:pt x="150" y="250"/>
                  </a:lnTo>
                  <a:lnTo>
                    <a:pt x="150" y="250"/>
                  </a:lnTo>
                  <a:lnTo>
                    <a:pt x="156" y="236"/>
                  </a:lnTo>
                  <a:lnTo>
                    <a:pt x="158" y="222"/>
                  </a:lnTo>
                  <a:lnTo>
                    <a:pt x="160" y="198"/>
                  </a:lnTo>
                  <a:lnTo>
                    <a:pt x="160" y="198"/>
                  </a:lnTo>
                  <a:lnTo>
                    <a:pt x="158" y="184"/>
                  </a:lnTo>
                  <a:lnTo>
                    <a:pt x="156" y="170"/>
                  </a:lnTo>
                  <a:lnTo>
                    <a:pt x="152" y="160"/>
                  </a:lnTo>
                  <a:lnTo>
                    <a:pt x="146" y="150"/>
                  </a:lnTo>
                  <a:lnTo>
                    <a:pt x="140" y="142"/>
                  </a:lnTo>
                  <a:lnTo>
                    <a:pt x="132" y="138"/>
                  </a:lnTo>
                  <a:lnTo>
                    <a:pt x="122" y="134"/>
                  </a:lnTo>
                  <a:lnTo>
                    <a:pt x="112" y="132"/>
                  </a:lnTo>
                  <a:lnTo>
                    <a:pt x="112" y="132"/>
                  </a:lnTo>
                  <a:lnTo>
                    <a:pt x="104" y="134"/>
                  </a:lnTo>
                  <a:lnTo>
                    <a:pt x="98" y="136"/>
                  </a:lnTo>
                  <a:lnTo>
                    <a:pt x="86" y="142"/>
                  </a:lnTo>
                  <a:lnTo>
                    <a:pt x="78" y="150"/>
                  </a:lnTo>
                  <a:lnTo>
                    <a:pt x="72" y="162"/>
                  </a:lnTo>
                  <a:lnTo>
                    <a:pt x="68" y="174"/>
                  </a:lnTo>
                  <a:lnTo>
                    <a:pt x="66" y="186"/>
                  </a:lnTo>
                  <a:lnTo>
                    <a:pt x="64" y="206"/>
                  </a:lnTo>
                  <a:lnTo>
                    <a:pt x="64" y="206"/>
                  </a:lnTo>
                  <a:lnTo>
                    <a:pt x="66" y="220"/>
                  </a:lnTo>
                  <a:lnTo>
                    <a:pt x="68" y="232"/>
                  </a:lnTo>
                  <a:lnTo>
                    <a:pt x="70" y="244"/>
                  </a:lnTo>
                  <a:lnTo>
                    <a:pt x="74" y="254"/>
                  </a:lnTo>
                  <a:lnTo>
                    <a:pt x="80" y="262"/>
                  </a:lnTo>
                  <a:lnTo>
                    <a:pt x="88" y="270"/>
                  </a:lnTo>
                  <a:lnTo>
                    <a:pt x="98" y="274"/>
                  </a:lnTo>
                  <a:lnTo>
                    <a:pt x="108" y="274"/>
                  </a:lnTo>
                  <a:lnTo>
                    <a:pt x="108" y="27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33" name="Freeform 30"/>
            <p:cNvSpPr>
              <a:spLocks noEditPoints="1"/>
            </p:cNvSpPr>
            <p:nvPr userDrawn="1"/>
          </p:nvSpPr>
          <p:spPr bwMode="auto">
            <a:xfrm>
              <a:off x="5451" y="2047"/>
              <a:ext cx="208" cy="233"/>
            </a:xfrm>
            <a:custGeom>
              <a:avLst/>
              <a:gdLst/>
              <a:ahLst/>
              <a:cxnLst>
                <a:cxn ang="0">
                  <a:pos x="60" y="134"/>
                </a:cxn>
                <a:cxn ang="0">
                  <a:pos x="62" y="158"/>
                </a:cxn>
                <a:cxn ang="0">
                  <a:pos x="72" y="176"/>
                </a:cxn>
                <a:cxn ang="0">
                  <a:pos x="90" y="190"/>
                </a:cxn>
                <a:cxn ang="0">
                  <a:pos x="104" y="192"/>
                </a:cxn>
                <a:cxn ang="0">
                  <a:pos x="128" y="186"/>
                </a:cxn>
                <a:cxn ang="0">
                  <a:pos x="136" y="176"/>
                </a:cxn>
                <a:cxn ang="0">
                  <a:pos x="142" y="162"/>
                </a:cxn>
                <a:cxn ang="0">
                  <a:pos x="202" y="162"/>
                </a:cxn>
                <a:cxn ang="0">
                  <a:pos x="198" y="182"/>
                </a:cxn>
                <a:cxn ang="0">
                  <a:pos x="180" y="208"/>
                </a:cxn>
                <a:cxn ang="0">
                  <a:pos x="174" y="214"/>
                </a:cxn>
                <a:cxn ang="0">
                  <a:pos x="148" y="228"/>
                </a:cxn>
                <a:cxn ang="0">
                  <a:pos x="104" y="234"/>
                </a:cxn>
                <a:cxn ang="0">
                  <a:pos x="88" y="234"/>
                </a:cxn>
                <a:cxn ang="0">
                  <a:pos x="56" y="226"/>
                </a:cxn>
                <a:cxn ang="0">
                  <a:pos x="36" y="216"/>
                </a:cxn>
                <a:cxn ang="0">
                  <a:pos x="28" y="208"/>
                </a:cxn>
                <a:cxn ang="0">
                  <a:pos x="14" y="190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80"/>
                </a:cxn>
                <a:cxn ang="0">
                  <a:pos x="14" y="54"/>
                </a:cxn>
                <a:cxn ang="0">
                  <a:pos x="32" y="30"/>
                </a:cxn>
                <a:cxn ang="0">
                  <a:pos x="44" y="18"/>
                </a:cxn>
                <a:cxn ang="0">
                  <a:pos x="72" y="6"/>
                </a:cxn>
                <a:cxn ang="0">
                  <a:pos x="106" y="0"/>
                </a:cxn>
                <a:cxn ang="0">
                  <a:pos x="118" y="2"/>
                </a:cxn>
                <a:cxn ang="0">
                  <a:pos x="142" y="6"/>
                </a:cxn>
                <a:cxn ang="0">
                  <a:pos x="166" y="18"/>
                </a:cxn>
                <a:cxn ang="0">
                  <a:pos x="186" y="40"/>
                </a:cxn>
                <a:cxn ang="0">
                  <a:pos x="194" y="54"/>
                </a:cxn>
                <a:cxn ang="0">
                  <a:pos x="202" y="76"/>
                </a:cxn>
                <a:cxn ang="0">
                  <a:pos x="208" y="118"/>
                </a:cxn>
                <a:cxn ang="0">
                  <a:pos x="60" y="134"/>
                </a:cxn>
                <a:cxn ang="0">
                  <a:pos x="142" y="94"/>
                </a:cxn>
                <a:cxn ang="0">
                  <a:pos x="140" y="74"/>
                </a:cxn>
                <a:cxn ang="0">
                  <a:pos x="132" y="58"/>
                </a:cxn>
                <a:cxn ang="0">
                  <a:pos x="116" y="46"/>
                </a:cxn>
                <a:cxn ang="0">
                  <a:pos x="104" y="44"/>
                </a:cxn>
                <a:cxn ang="0">
                  <a:pos x="86" y="48"/>
                </a:cxn>
                <a:cxn ang="0">
                  <a:pos x="74" y="60"/>
                </a:cxn>
                <a:cxn ang="0">
                  <a:pos x="66" y="74"/>
                </a:cxn>
                <a:cxn ang="0">
                  <a:pos x="142" y="94"/>
                </a:cxn>
              </a:cxnLst>
              <a:rect l="0" t="0" r="r" b="b"/>
              <a:pathLst>
                <a:path w="208" h="234">
                  <a:moveTo>
                    <a:pt x="60" y="134"/>
                  </a:moveTo>
                  <a:lnTo>
                    <a:pt x="60" y="134"/>
                  </a:lnTo>
                  <a:lnTo>
                    <a:pt x="62" y="148"/>
                  </a:lnTo>
                  <a:lnTo>
                    <a:pt x="62" y="158"/>
                  </a:lnTo>
                  <a:lnTo>
                    <a:pt x="66" y="168"/>
                  </a:lnTo>
                  <a:lnTo>
                    <a:pt x="72" y="176"/>
                  </a:lnTo>
                  <a:lnTo>
                    <a:pt x="80" y="184"/>
                  </a:lnTo>
                  <a:lnTo>
                    <a:pt x="90" y="190"/>
                  </a:lnTo>
                  <a:lnTo>
                    <a:pt x="104" y="192"/>
                  </a:lnTo>
                  <a:lnTo>
                    <a:pt x="104" y="192"/>
                  </a:lnTo>
                  <a:lnTo>
                    <a:pt x="116" y="190"/>
                  </a:lnTo>
                  <a:lnTo>
                    <a:pt x="128" y="186"/>
                  </a:lnTo>
                  <a:lnTo>
                    <a:pt x="132" y="182"/>
                  </a:lnTo>
                  <a:lnTo>
                    <a:pt x="136" y="176"/>
                  </a:lnTo>
                  <a:lnTo>
                    <a:pt x="140" y="170"/>
                  </a:lnTo>
                  <a:lnTo>
                    <a:pt x="142" y="162"/>
                  </a:lnTo>
                  <a:lnTo>
                    <a:pt x="202" y="162"/>
                  </a:lnTo>
                  <a:lnTo>
                    <a:pt x="202" y="162"/>
                  </a:lnTo>
                  <a:lnTo>
                    <a:pt x="200" y="170"/>
                  </a:lnTo>
                  <a:lnTo>
                    <a:pt x="198" y="182"/>
                  </a:lnTo>
                  <a:lnTo>
                    <a:pt x="192" y="194"/>
                  </a:lnTo>
                  <a:lnTo>
                    <a:pt x="180" y="208"/>
                  </a:lnTo>
                  <a:lnTo>
                    <a:pt x="180" y="208"/>
                  </a:lnTo>
                  <a:lnTo>
                    <a:pt x="174" y="214"/>
                  </a:lnTo>
                  <a:lnTo>
                    <a:pt x="166" y="220"/>
                  </a:lnTo>
                  <a:lnTo>
                    <a:pt x="148" y="228"/>
                  </a:lnTo>
                  <a:lnTo>
                    <a:pt x="128" y="232"/>
                  </a:lnTo>
                  <a:lnTo>
                    <a:pt x="104" y="234"/>
                  </a:lnTo>
                  <a:lnTo>
                    <a:pt x="104" y="234"/>
                  </a:lnTo>
                  <a:lnTo>
                    <a:pt x="88" y="234"/>
                  </a:lnTo>
                  <a:lnTo>
                    <a:pt x="68" y="230"/>
                  </a:lnTo>
                  <a:lnTo>
                    <a:pt x="56" y="226"/>
                  </a:lnTo>
                  <a:lnTo>
                    <a:pt x="46" y="222"/>
                  </a:lnTo>
                  <a:lnTo>
                    <a:pt x="36" y="216"/>
                  </a:lnTo>
                  <a:lnTo>
                    <a:pt x="28" y="208"/>
                  </a:lnTo>
                  <a:lnTo>
                    <a:pt x="28" y="208"/>
                  </a:lnTo>
                  <a:lnTo>
                    <a:pt x="20" y="198"/>
                  </a:lnTo>
                  <a:lnTo>
                    <a:pt x="14" y="190"/>
                  </a:lnTo>
                  <a:lnTo>
                    <a:pt x="6" y="170"/>
                  </a:lnTo>
                  <a:lnTo>
                    <a:pt x="0" y="148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0" y="94"/>
                  </a:lnTo>
                  <a:lnTo>
                    <a:pt x="4" y="80"/>
                  </a:lnTo>
                  <a:lnTo>
                    <a:pt x="8" y="66"/>
                  </a:lnTo>
                  <a:lnTo>
                    <a:pt x="14" y="54"/>
                  </a:lnTo>
                  <a:lnTo>
                    <a:pt x="22" y="40"/>
                  </a:lnTo>
                  <a:lnTo>
                    <a:pt x="32" y="30"/>
                  </a:lnTo>
                  <a:lnTo>
                    <a:pt x="44" y="18"/>
                  </a:lnTo>
                  <a:lnTo>
                    <a:pt x="44" y="18"/>
                  </a:lnTo>
                  <a:lnTo>
                    <a:pt x="58" y="12"/>
                  </a:lnTo>
                  <a:lnTo>
                    <a:pt x="72" y="6"/>
                  </a:lnTo>
                  <a:lnTo>
                    <a:pt x="88" y="2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118" y="2"/>
                  </a:lnTo>
                  <a:lnTo>
                    <a:pt x="130" y="4"/>
                  </a:lnTo>
                  <a:lnTo>
                    <a:pt x="142" y="6"/>
                  </a:lnTo>
                  <a:lnTo>
                    <a:pt x="154" y="12"/>
                  </a:lnTo>
                  <a:lnTo>
                    <a:pt x="166" y="18"/>
                  </a:lnTo>
                  <a:lnTo>
                    <a:pt x="176" y="28"/>
                  </a:lnTo>
                  <a:lnTo>
                    <a:pt x="186" y="40"/>
                  </a:lnTo>
                  <a:lnTo>
                    <a:pt x="194" y="54"/>
                  </a:lnTo>
                  <a:lnTo>
                    <a:pt x="194" y="54"/>
                  </a:lnTo>
                  <a:lnTo>
                    <a:pt x="198" y="64"/>
                  </a:lnTo>
                  <a:lnTo>
                    <a:pt x="202" y="76"/>
                  </a:lnTo>
                  <a:lnTo>
                    <a:pt x="206" y="98"/>
                  </a:lnTo>
                  <a:lnTo>
                    <a:pt x="208" y="118"/>
                  </a:lnTo>
                  <a:lnTo>
                    <a:pt x="206" y="134"/>
                  </a:lnTo>
                  <a:lnTo>
                    <a:pt x="60" y="134"/>
                  </a:lnTo>
                  <a:close/>
                  <a:moveTo>
                    <a:pt x="142" y="94"/>
                  </a:moveTo>
                  <a:lnTo>
                    <a:pt x="142" y="94"/>
                  </a:lnTo>
                  <a:lnTo>
                    <a:pt x="140" y="82"/>
                  </a:lnTo>
                  <a:lnTo>
                    <a:pt x="140" y="74"/>
                  </a:lnTo>
                  <a:lnTo>
                    <a:pt x="136" y="64"/>
                  </a:lnTo>
                  <a:lnTo>
                    <a:pt x="132" y="58"/>
                  </a:lnTo>
                  <a:lnTo>
                    <a:pt x="126" y="50"/>
                  </a:lnTo>
                  <a:lnTo>
                    <a:pt x="116" y="46"/>
                  </a:lnTo>
                  <a:lnTo>
                    <a:pt x="104" y="44"/>
                  </a:lnTo>
                  <a:lnTo>
                    <a:pt x="104" y="44"/>
                  </a:lnTo>
                  <a:lnTo>
                    <a:pt x="94" y="46"/>
                  </a:lnTo>
                  <a:lnTo>
                    <a:pt x="86" y="48"/>
                  </a:lnTo>
                  <a:lnTo>
                    <a:pt x="78" y="52"/>
                  </a:lnTo>
                  <a:lnTo>
                    <a:pt x="74" y="60"/>
                  </a:lnTo>
                  <a:lnTo>
                    <a:pt x="68" y="66"/>
                  </a:lnTo>
                  <a:lnTo>
                    <a:pt x="66" y="74"/>
                  </a:lnTo>
                  <a:lnTo>
                    <a:pt x="62" y="94"/>
                  </a:lnTo>
                  <a:lnTo>
                    <a:pt x="142" y="9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</p:grpSp>
      <p:sp>
        <p:nvSpPr>
          <p:cNvPr id="34" name="Rectangle 9"/>
          <p:cNvSpPr>
            <a:spLocks noChangeArrowheads="1"/>
          </p:cNvSpPr>
          <p:nvPr userDrawn="1"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89ABC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2800">
              <a:latin typeface="Arial Black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35" name="Text Box 12"/>
          <p:cNvSpPr txBox="1">
            <a:spLocks noChangeArrowheads="1"/>
          </p:cNvSpPr>
          <p:nvPr userDrawn="1"/>
        </p:nvSpPr>
        <p:spPr bwMode="auto">
          <a:xfrm>
            <a:off x="430213" y="6605588"/>
            <a:ext cx="1908175" cy="2301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46800" rIns="0" bIns="46800"/>
          <a:lstStyle/>
          <a:p>
            <a:pPr>
              <a:defRPr/>
            </a:pPr>
            <a:fld id="{5E684549-E54C-4F3B-AF67-CB237B06149F}" type="datetime1">
              <a:rPr lang="de-DE" sz="800">
                <a:latin typeface="Arial" pitchFamily="-65" charset="0"/>
                <a:ea typeface="Arial" pitchFamily="-65" charset="0"/>
                <a:cs typeface="Arial" pitchFamily="-65" charset="0"/>
              </a:rPr>
              <a:pPr>
                <a:defRPr/>
              </a:pPr>
              <a:t>15.03.2015</a:t>
            </a:fld>
            <a:endParaRPr lang="de-DE" sz="800" dirty="0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pic>
        <p:nvPicPr>
          <p:cNvPr id="36" name="Grafik 35" descr="Goethe-Logo 080508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7013" y="246063"/>
            <a:ext cx="1152525" cy="62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3200">
                <a:solidFill>
                  <a:schemeClr val="accent1"/>
                </a:solidFill>
                <a:latin typeface="Arial" pitchFamily="-65" charset="0"/>
                <a:cs typeface="Arial" pitchFamily="-65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9219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 sz="2000">
                <a:solidFill>
                  <a:schemeClr val="tx1"/>
                </a:solidFill>
                <a:latin typeface="Arial" pitchFamily="-65" charset="0"/>
                <a:cs typeface="Arial" pitchFamily="-65" charset="0"/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ormale 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 bwMode="gray">
          <a:xfrm>
            <a:off x="1588" y="0"/>
            <a:ext cx="9140825" cy="65722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 anchorCtr="1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 eaLnBrk="0" hangingPunct="0">
              <a:defRPr/>
            </a:pPr>
            <a:endParaRPr lang="de-DE" sz="1600" b="1" smtClean="0">
              <a:solidFill>
                <a:schemeClr val="bg1"/>
              </a:solidFill>
              <a:ea typeface="Gulim" pitchFamily="34" charset="-127"/>
            </a:endParaRPr>
          </a:p>
        </p:txBody>
      </p:sp>
      <p:pic>
        <p:nvPicPr>
          <p:cNvPr id="5" name="Grafik 11" descr="kopf2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35100"/>
            <a:ext cx="3514725" cy="542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4"/>
          <p:cNvGrpSpPr>
            <a:grpSpLocks noChangeAspect="1"/>
          </p:cNvGrpSpPr>
          <p:nvPr userDrawn="1"/>
        </p:nvGrpSpPr>
        <p:grpSpPr bwMode="auto">
          <a:xfrm rot="5400000">
            <a:off x="-2085181" y="3796507"/>
            <a:ext cx="4495800" cy="322262"/>
            <a:chOff x="101" y="1961"/>
            <a:chExt cx="5558" cy="398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101" y="1961"/>
              <a:ext cx="5558" cy="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8" name="Freeform 5"/>
            <p:cNvSpPr>
              <a:spLocks/>
            </p:cNvSpPr>
            <p:nvPr userDrawn="1"/>
          </p:nvSpPr>
          <p:spPr bwMode="auto">
            <a:xfrm>
              <a:off x="101" y="2065"/>
              <a:ext cx="377" cy="218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108" y="164"/>
                </a:cxn>
                <a:cxn ang="0">
                  <a:pos x="154" y="0"/>
                </a:cxn>
                <a:cxn ang="0">
                  <a:pos x="224" y="0"/>
                </a:cxn>
                <a:cxn ang="0">
                  <a:pos x="270" y="164"/>
                </a:cxn>
                <a:cxn ang="0">
                  <a:pos x="314" y="0"/>
                </a:cxn>
                <a:cxn ang="0">
                  <a:pos x="376" y="0"/>
                </a:cxn>
                <a:cxn ang="0">
                  <a:pos x="302" y="218"/>
                </a:cxn>
                <a:cxn ang="0">
                  <a:pos x="232" y="218"/>
                </a:cxn>
                <a:cxn ang="0">
                  <a:pos x="188" y="56"/>
                </a:cxn>
                <a:cxn ang="0">
                  <a:pos x="142" y="218"/>
                </a:cxn>
                <a:cxn ang="0">
                  <a:pos x="72" y="218"/>
                </a:cxn>
                <a:cxn ang="0">
                  <a:pos x="0" y="0"/>
                </a:cxn>
                <a:cxn ang="0">
                  <a:pos x="68" y="0"/>
                </a:cxn>
              </a:cxnLst>
              <a:rect l="0" t="0" r="r" b="b"/>
              <a:pathLst>
                <a:path w="376" h="218">
                  <a:moveTo>
                    <a:pt x="68" y="0"/>
                  </a:moveTo>
                  <a:lnTo>
                    <a:pt x="108" y="164"/>
                  </a:lnTo>
                  <a:lnTo>
                    <a:pt x="154" y="0"/>
                  </a:lnTo>
                  <a:lnTo>
                    <a:pt x="224" y="0"/>
                  </a:lnTo>
                  <a:lnTo>
                    <a:pt x="270" y="164"/>
                  </a:lnTo>
                  <a:lnTo>
                    <a:pt x="314" y="0"/>
                  </a:lnTo>
                  <a:lnTo>
                    <a:pt x="376" y="0"/>
                  </a:lnTo>
                  <a:lnTo>
                    <a:pt x="302" y="218"/>
                  </a:lnTo>
                  <a:lnTo>
                    <a:pt x="232" y="218"/>
                  </a:lnTo>
                  <a:lnTo>
                    <a:pt x="188" y="56"/>
                  </a:lnTo>
                  <a:lnTo>
                    <a:pt x="142" y="218"/>
                  </a:lnTo>
                  <a:lnTo>
                    <a:pt x="72" y="218"/>
                  </a:lnTo>
                  <a:lnTo>
                    <a:pt x="0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9" name="Freeform 6"/>
            <p:cNvSpPr>
              <a:spLocks/>
            </p:cNvSpPr>
            <p:nvPr userDrawn="1"/>
          </p:nvSpPr>
          <p:spPr bwMode="auto">
            <a:xfrm>
              <a:off x="472" y="2065"/>
              <a:ext cx="375" cy="218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108" y="164"/>
                </a:cxn>
                <a:cxn ang="0">
                  <a:pos x="154" y="0"/>
                </a:cxn>
                <a:cxn ang="0">
                  <a:pos x="224" y="0"/>
                </a:cxn>
                <a:cxn ang="0">
                  <a:pos x="270" y="164"/>
                </a:cxn>
                <a:cxn ang="0">
                  <a:pos x="314" y="0"/>
                </a:cxn>
                <a:cxn ang="0">
                  <a:pos x="376" y="0"/>
                </a:cxn>
                <a:cxn ang="0">
                  <a:pos x="302" y="218"/>
                </a:cxn>
                <a:cxn ang="0">
                  <a:pos x="232" y="218"/>
                </a:cxn>
                <a:cxn ang="0">
                  <a:pos x="188" y="56"/>
                </a:cxn>
                <a:cxn ang="0">
                  <a:pos x="142" y="218"/>
                </a:cxn>
                <a:cxn ang="0">
                  <a:pos x="72" y="218"/>
                </a:cxn>
                <a:cxn ang="0">
                  <a:pos x="0" y="0"/>
                </a:cxn>
                <a:cxn ang="0">
                  <a:pos x="68" y="0"/>
                </a:cxn>
              </a:cxnLst>
              <a:rect l="0" t="0" r="r" b="b"/>
              <a:pathLst>
                <a:path w="376" h="218">
                  <a:moveTo>
                    <a:pt x="68" y="0"/>
                  </a:moveTo>
                  <a:lnTo>
                    <a:pt x="108" y="164"/>
                  </a:lnTo>
                  <a:lnTo>
                    <a:pt x="154" y="0"/>
                  </a:lnTo>
                  <a:lnTo>
                    <a:pt x="224" y="0"/>
                  </a:lnTo>
                  <a:lnTo>
                    <a:pt x="270" y="164"/>
                  </a:lnTo>
                  <a:lnTo>
                    <a:pt x="314" y="0"/>
                  </a:lnTo>
                  <a:lnTo>
                    <a:pt x="376" y="0"/>
                  </a:lnTo>
                  <a:lnTo>
                    <a:pt x="302" y="218"/>
                  </a:lnTo>
                  <a:lnTo>
                    <a:pt x="232" y="218"/>
                  </a:lnTo>
                  <a:lnTo>
                    <a:pt x="188" y="56"/>
                  </a:lnTo>
                  <a:lnTo>
                    <a:pt x="142" y="218"/>
                  </a:lnTo>
                  <a:lnTo>
                    <a:pt x="72" y="218"/>
                  </a:lnTo>
                  <a:lnTo>
                    <a:pt x="0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0" name="Freeform 7"/>
            <p:cNvSpPr>
              <a:spLocks/>
            </p:cNvSpPr>
            <p:nvPr userDrawn="1"/>
          </p:nvSpPr>
          <p:spPr bwMode="auto">
            <a:xfrm>
              <a:off x="841" y="2065"/>
              <a:ext cx="377" cy="218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108" y="164"/>
                </a:cxn>
                <a:cxn ang="0">
                  <a:pos x="154" y="0"/>
                </a:cxn>
                <a:cxn ang="0">
                  <a:pos x="224" y="0"/>
                </a:cxn>
                <a:cxn ang="0">
                  <a:pos x="270" y="164"/>
                </a:cxn>
                <a:cxn ang="0">
                  <a:pos x="312" y="0"/>
                </a:cxn>
                <a:cxn ang="0">
                  <a:pos x="376" y="0"/>
                </a:cxn>
                <a:cxn ang="0">
                  <a:pos x="302" y="218"/>
                </a:cxn>
                <a:cxn ang="0">
                  <a:pos x="232" y="218"/>
                </a:cxn>
                <a:cxn ang="0">
                  <a:pos x="188" y="56"/>
                </a:cxn>
                <a:cxn ang="0">
                  <a:pos x="142" y="218"/>
                </a:cxn>
                <a:cxn ang="0">
                  <a:pos x="70" y="218"/>
                </a:cxn>
                <a:cxn ang="0">
                  <a:pos x="0" y="0"/>
                </a:cxn>
                <a:cxn ang="0">
                  <a:pos x="68" y="0"/>
                </a:cxn>
              </a:cxnLst>
              <a:rect l="0" t="0" r="r" b="b"/>
              <a:pathLst>
                <a:path w="376" h="218">
                  <a:moveTo>
                    <a:pt x="68" y="0"/>
                  </a:moveTo>
                  <a:lnTo>
                    <a:pt x="108" y="164"/>
                  </a:lnTo>
                  <a:lnTo>
                    <a:pt x="154" y="0"/>
                  </a:lnTo>
                  <a:lnTo>
                    <a:pt x="224" y="0"/>
                  </a:lnTo>
                  <a:lnTo>
                    <a:pt x="270" y="164"/>
                  </a:lnTo>
                  <a:lnTo>
                    <a:pt x="312" y="0"/>
                  </a:lnTo>
                  <a:lnTo>
                    <a:pt x="376" y="0"/>
                  </a:lnTo>
                  <a:lnTo>
                    <a:pt x="302" y="218"/>
                  </a:lnTo>
                  <a:lnTo>
                    <a:pt x="232" y="218"/>
                  </a:lnTo>
                  <a:lnTo>
                    <a:pt x="188" y="56"/>
                  </a:lnTo>
                  <a:lnTo>
                    <a:pt x="142" y="218"/>
                  </a:lnTo>
                  <a:lnTo>
                    <a:pt x="70" y="218"/>
                  </a:lnTo>
                  <a:lnTo>
                    <a:pt x="0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 userDrawn="1"/>
          </p:nvSpPr>
          <p:spPr bwMode="auto">
            <a:xfrm>
              <a:off x="1241" y="2226"/>
              <a:ext cx="53" cy="57"/>
            </a:xfrm>
            <a:prstGeom prst="rect">
              <a:avLst/>
            </a:prstGeom>
            <a:solidFill>
              <a:srgbClr val="7FA3C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2" name="Freeform 9"/>
            <p:cNvSpPr>
              <a:spLocks noEditPoints="1"/>
            </p:cNvSpPr>
            <p:nvPr userDrawn="1"/>
          </p:nvSpPr>
          <p:spPr bwMode="auto">
            <a:xfrm>
              <a:off x="1343" y="2063"/>
              <a:ext cx="216" cy="306"/>
            </a:xfrm>
            <a:custGeom>
              <a:avLst/>
              <a:gdLst/>
              <a:ahLst/>
              <a:cxnLst>
                <a:cxn ang="0">
                  <a:pos x="216" y="2"/>
                </a:cxn>
                <a:cxn ang="0">
                  <a:pos x="214" y="56"/>
                </a:cxn>
                <a:cxn ang="0">
                  <a:pos x="214" y="218"/>
                </a:cxn>
                <a:cxn ang="0">
                  <a:pos x="210" y="244"/>
                </a:cxn>
                <a:cxn ang="0">
                  <a:pos x="202" y="266"/>
                </a:cxn>
                <a:cxn ang="0">
                  <a:pos x="190" y="282"/>
                </a:cxn>
                <a:cxn ang="0">
                  <a:pos x="174" y="292"/>
                </a:cxn>
                <a:cxn ang="0">
                  <a:pos x="138" y="304"/>
                </a:cxn>
                <a:cxn ang="0">
                  <a:pos x="104" y="306"/>
                </a:cxn>
                <a:cxn ang="0">
                  <a:pos x="76" y="304"/>
                </a:cxn>
                <a:cxn ang="0">
                  <a:pos x="46" y="296"/>
                </a:cxn>
                <a:cxn ang="0">
                  <a:pos x="26" y="282"/>
                </a:cxn>
                <a:cxn ang="0">
                  <a:pos x="16" y="268"/>
                </a:cxn>
                <a:cxn ang="0">
                  <a:pos x="10" y="248"/>
                </a:cxn>
                <a:cxn ang="0">
                  <a:pos x="70" y="236"/>
                </a:cxn>
                <a:cxn ang="0">
                  <a:pos x="72" y="244"/>
                </a:cxn>
                <a:cxn ang="0">
                  <a:pos x="80" y="258"/>
                </a:cxn>
                <a:cxn ang="0">
                  <a:pos x="96" y="266"/>
                </a:cxn>
                <a:cxn ang="0">
                  <a:pos x="108" y="266"/>
                </a:cxn>
                <a:cxn ang="0">
                  <a:pos x="134" y="260"/>
                </a:cxn>
                <a:cxn ang="0">
                  <a:pos x="142" y="250"/>
                </a:cxn>
                <a:cxn ang="0">
                  <a:pos x="148" y="238"/>
                </a:cxn>
                <a:cxn ang="0">
                  <a:pos x="150" y="220"/>
                </a:cxn>
                <a:cxn ang="0">
                  <a:pos x="150" y="186"/>
                </a:cxn>
                <a:cxn ang="0">
                  <a:pos x="134" y="202"/>
                </a:cxn>
                <a:cxn ang="0">
                  <a:pos x="120" y="210"/>
                </a:cxn>
                <a:cxn ang="0">
                  <a:pos x="92" y="216"/>
                </a:cxn>
                <a:cxn ang="0">
                  <a:pos x="80" y="216"/>
                </a:cxn>
                <a:cxn ang="0">
                  <a:pos x="60" y="210"/>
                </a:cxn>
                <a:cxn ang="0">
                  <a:pos x="36" y="196"/>
                </a:cxn>
                <a:cxn ang="0">
                  <a:pos x="12" y="166"/>
                </a:cxn>
                <a:cxn ang="0">
                  <a:pos x="2" y="128"/>
                </a:cxn>
                <a:cxn ang="0">
                  <a:pos x="0" y="108"/>
                </a:cxn>
                <a:cxn ang="0">
                  <a:pos x="6" y="68"/>
                </a:cxn>
                <a:cxn ang="0">
                  <a:pos x="22" y="34"/>
                </a:cxn>
                <a:cxn ang="0">
                  <a:pos x="52" y="10"/>
                </a:cxn>
                <a:cxn ang="0">
                  <a:pos x="72" y="2"/>
                </a:cxn>
                <a:cxn ang="0">
                  <a:pos x="94" y="0"/>
                </a:cxn>
                <a:cxn ang="0">
                  <a:pos x="106" y="2"/>
                </a:cxn>
                <a:cxn ang="0">
                  <a:pos x="128" y="8"/>
                </a:cxn>
                <a:cxn ang="0">
                  <a:pos x="148" y="22"/>
                </a:cxn>
                <a:cxn ang="0">
                  <a:pos x="156" y="2"/>
                </a:cxn>
                <a:cxn ang="0">
                  <a:pos x="106" y="172"/>
                </a:cxn>
                <a:cxn ang="0">
                  <a:pos x="114" y="172"/>
                </a:cxn>
                <a:cxn ang="0">
                  <a:pos x="132" y="164"/>
                </a:cxn>
                <a:cxn ang="0">
                  <a:pos x="146" y="144"/>
                </a:cxn>
                <a:cxn ang="0">
                  <a:pos x="150" y="124"/>
                </a:cxn>
                <a:cxn ang="0">
                  <a:pos x="152" y="110"/>
                </a:cxn>
                <a:cxn ang="0">
                  <a:pos x="148" y="78"/>
                </a:cxn>
                <a:cxn ang="0">
                  <a:pos x="138" y="58"/>
                </a:cxn>
                <a:cxn ang="0">
                  <a:pos x="120" y="46"/>
                </a:cxn>
                <a:cxn ang="0">
                  <a:pos x="108" y="44"/>
                </a:cxn>
                <a:cxn ang="0">
                  <a:pos x="90" y="48"/>
                </a:cxn>
                <a:cxn ang="0">
                  <a:pos x="76" y="58"/>
                </a:cxn>
                <a:cxn ang="0">
                  <a:pos x="68" y="78"/>
                </a:cxn>
                <a:cxn ang="0">
                  <a:pos x="64" y="108"/>
                </a:cxn>
                <a:cxn ang="0">
                  <a:pos x="64" y="124"/>
                </a:cxn>
                <a:cxn ang="0">
                  <a:pos x="70" y="144"/>
                </a:cxn>
                <a:cxn ang="0">
                  <a:pos x="82" y="164"/>
                </a:cxn>
                <a:cxn ang="0">
                  <a:pos x="98" y="172"/>
                </a:cxn>
                <a:cxn ang="0">
                  <a:pos x="106" y="172"/>
                </a:cxn>
              </a:cxnLst>
              <a:rect l="0" t="0" r="r" b="b"/>
              <a:pathLst>
                <a:path w="216" h="306">
                  <a:moveTo>
                    <a:pt x="216" y="2"/>
                  </a:moveTo>
                  <a:lnTo>
                    <a:pt x="216" y="2"/>
                  </a:lnTo>
                  <a:lnTo>
                    <a:pt x="214" y="28"/>
                  </a:lnTo>
                  <a:lnTo>
                    <a:pt x="214" y="56"/>
                  </a:lnTo>
                  <a:lnTo>
                    <a:pt x="214" y="218"/>
                  </a:lnTo>
                  <a:lnTo>
                    <a:pt x="214" y="218"/>
                  </a:lnTo>
                  <a:lnTo>
                    <a:pt x="212" y="232"/>
                  </a:lnTo>
                  <a:lnTo>
                    <a:pt x="210" y="244"/>
                  </a:lnTo>
                  <a:lnTo>
                    <a:pt x="206" y="256"/>
                  </a:lnTo>
                  <a:lnTo>
                    <a:pt x="202" y="266"/>
                  </a:lnTo>
                  <a:lnTo>
                    <a:pt x="196" y="274"/>
                  </a:lnTo>
                  <a:lnTo>
                    <a:pt x="190" y="282"/>
                  </a:lnTo>
                  <a:lnTo>
                    <a:pt x="182" y="288"/>
                  </a:lnTo>
                  <a:lnTo>
                    <a:pt x="174" y="292"/>
                  </a:lnTo>
                  <a:lnTo>
                    <a:pt x="158" y="300"/>
                  </a:lnTo>
                  <a:lnTo>
                    <a:pt x="138" y="304"/>
                  </a:lnTo>
                  <a:lnTo>
                    <a:pt x="120" y="306"/>
                  </a:lnTo>
                  <a:lnTo>
                    <a:pt x="104" y="306"/>
                  </a:lnTo>
                  <a:lnTo>
                    <a:pt x="104" y="306"/>
                  </a:lnTo>
                  <a:lnTo>
                    <a:pt x="76" y="304"/>
                  </a:lnTo>
                  <a:lnTo>
                    <a:pt x="62" y="302"/>
                  </a:lnTo>
                  <a:lnTo>
                    <a:pt x="46" y="296"/>
                  </a:lnTo>
                  <a:lnTo>
                    <a:pt x="32" y="288"/>
                  </a:lnTo>
                  <a:lnTo>
                    <a:pt x="26" y="282"/>
                  </a:lnTo>
                  <a:lnTo>
                    <a:pt x="20" y="274"/>
                  </a:lnTo>
                  <a:lnTo>
                    <a:pt x="16" y="268"/>
                  </a:lnTo>
                  <a:lnTo>
                    <a:pt x="12" y="258"/>
                  </a:lnTo>
                  <a:lnTo>
                    <a:pt x="10" y="248"/>
                  </a:lnTo>
                  <a:lnTo>
                    <a:pt x="8" y="236"/>
                  </a:lnTo>
                  <a:lnTo>
                    <a:pt x="70" y="236"/>
                  </a:lnTo>
                  <a:lnTo>
                    <a:pt x="70" y="236"/>
                  </a:lnTo>
                  <a:lnTo>
                    <a:pt x="72" y="244"/>
                  </a:lnTo>
                  <a:lnTo>
                    <a:pt x="76" y="254"/>
                  </a:lnTo>
                  <a:lnTo>
                    <a:pt x="80" y="258"/>
                  </a:lnTo>
                  <a:lnTo>
                    <a:pt x="88" y="262"/>
                  </a:lnTo>
                  <a:lnTo>
                    <a:pt x="96" y="266"/>
                  </a:lnTo>
                  <a:lnTo>
                    <a:pt x="108" y="266"/>
                  </a:lnTo>
                  <a:lnTo>
                    <a:pt x="108" y="266"/>
                  </a:lnTo>
                  <a:lnTo>
                    <a:pt x="122" y="264"/>
                  </a:lnTo>
                  <a:lnTo>
                    <a:pt x="134" y="260"/>
                  </a:lnTo>
                  <a:lnTo>
                    <a:pt x="138" y="256"/>
                  </a:lnTo>
                  <a:lnTo>
                    <a:pt x="142" y="250"/>
                  </a:lnTo>
                  <a:lnTo>
                    <a:pt x="146" y="244"/>
                  </a:lnTo>
                  <a:lnTo>
                    <a:pt x="148" y="238"/>
                  </a:lnTo>
                  <a:lnTo>
                    <a:pt x="148" y="238"/>
                  </a:lnTo>
                  <a:lnTo>
                    <a:pt x="150" y="220"/>
                  </a:lnTo>
                  <a:lnTo>
                    <a:pt x="150" y="186"/>
                  </a:lnTo>
                  <a:lnTo>
                    <a:pt x="150" y="186"/>
                  </a:lnTo>
                  <a:lnTo>
                    <a:pt x="142" y="194"/>
                  </a:lnTo>
                  <a:lnTo>
                    <a:pt x="134" y="202"/>
                  </a:lnTo>
                  <a:lnTo>
                    <a:pt x="128" y="208"/>
                  </a:lnTo>
                  <a:lnTo>
                    <a:pt x="120" y="210"/>
                  </a:lnTo>
                  <a:lnTo>
                    <a:pt x="104" y="214"/>
                  </a:lnTo>
                  <a:lnTo>
                    <a:pt x="92" y="216"/>
                  </a:lnTo>
                  <a:lnTo>
                    <a:pt x="92" y="216"/>
                  </a:lnTo>
                  <a:lnTo>
                    <a:pt x="80" y="216"/>
                  </a:lnTo>
                  <a:lnTo>
                    <a:pt x="70" y="214"/>
                  </a:lnTo>
                  <a:lnTo>
                    <a:pt x="60" y="210"/>
                  </a:lnTo>
                  <a:lnTo>
                    <a:pt x="50" y="206"/>
                  </a:lnTo>
                  <a:lnTo>
                    <a:pt x="36" y="196"/>
                  </a:lnTo>
                  <a:lnTo>
                    <a:pt x="22" y="182"/>
                  </a:lnTo>
                  <a:lnTo>
                    <a:pt x="12" y="166"/>
                  </a:lnTo>
                  <a:lnTo>
                    <a:pt x="6" y="148"/>
                  </a:lnTo>
                  <a:lnTo>
                    <a:pt x="2" y="128"/>
                  </a:lnTo>
                  <a:lnTo>
                    <a:pt x="0" y="108"/>
                  </a:lnTo>
                  <a:lnTo>
                    <a:pt x="0" y="108"/>
                  </a:lnTo>
                  <a:lnTo>
                    <a:pt x="2" y="88"/>
                  </a:lnTo>
                  <a:lnTo>
                    <a:pt x="6" y="68"/>
                  </a:lnTo>
                  <a:lnTo>
                    <a:pt x="12" y="50"/>
                  </a:lnTo>
                  <a:lnTo>
                    <a:pt x="22" y="34"/>
                  </a:lnTo>
                  <a:lnTo>
                    <a:pt x="36" y="20"/>
                  </a:lnTo>
                  <a:lnTo>
                    <a:pt x="52" y="10"/>
                  </a:lnTo>
                  <a:lnTo>
                    <a:pt x="62" y="6"/>
                  </a:lnTo>
                  <a:lnTo>
                    <a:pt x="72" y="2"/>
                  </a:lnTo>
                  <a:lnTo>
                    <a:pt x="82" y="2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106" y="2"/>
                  </a:lnTo>
                  <a:lnTo>
                    <a:pt x="118" y="4"/>
                  </a:lnTo>
                  <a:lnTo>
                    <a:pt x="128" y="8"/>
                  </a:lnTo>
                  <a:lnTo>
                    <a:pt x="136" y="12"/>
                  </a:lnTo>
                  <a:lnTo>
                    <a:pt x="148" y="22"/>
                  </a:lnTo>
                  <a:lnTo>
                    <a:pt x="154" y="32"/>
                  </a:lnTo>
                  <a:lnTo>
                    <a:pt x="156" y="2"/>
                  </a:lnTo>
                  <a:lnTo>
                    <a:pt x="216" y="2"/>
                  </a:lnTo>
                  <a:close/>
                  <a:moveTo>
                    <a:pt x="106" y="172"/>
                  </a:moveTo>
                  <a:lnTo>
                    <a:pt x="106" y="172"/>
                  </a:lnTo>
                  <a:lnTo>
                    <a:pt x="114" y="172"/>
                  </a:lnTo>
                  <a:lnTo>
                    <a:pt x="122" y="170"/>
                  </a:lnTo>
                  <a:lnTo>
                    <a:pt x="132" y="164"/>
                  </a:lnTo>
                  <a:lnTo>
                    <a:pt x="140" y="154"/>
                  </a:lnTo>
                  <a:lnTo>
                    <a:pt x="146" y="144"/>
                  </a:lnTo>
                  <a:lnTo>
                    <a:pt x="148" y="134"/>
                  </a:lnTo>
                  <a:lnTo>
                    <a:pt x="150" y="124"/>
                  </a:lnTo>
                  <a:lnTo>
                    <a:pt x="152" y="110"/>
                  </a:lnTo>
                  <a:lnTo>
                    <a:pt x="152" y="110"/>
                  </a:lnTo>
                  <a:lnTo>
                    <a:pt x="150" y="90"/>
                  </a:lnTo>
                  <a:lnTo>
                    <a:pt x="148" y="78"/>
                  </a:lnTo>
                  <a:lnTo>
                    <a:pt x="144" y="68"/>
                  </a:lnTo>
                  <a:lnTo>
                    <a:pt x="138" y="58"/>
                  </a:lnTo>
                  <a:lnTo>
                    <a:pt x="130" y="50"/>
                  </a:lnTo>
                  <a:lnTo>
                    <a:pt x="120" y="46"/>
                  </a:lnTo>
                  <a:lnTo>
                    <a:pt x="108" y="44"/>
                  </a:lnTo>
                  <a:lnTo>
                    <a:pt x="108" y="44"/>
                  </a:lnTo>
                  <a:lnTo>
                    <a:pt x="98" y="44"/>
                  </a:lnTo>
                  <a:lnTo>
                    <a:pt x="90" y="48"/>
                  </a:lnTo>
                  <a:lnTo>
                    <a:pt x="84" y="52"/>
                  </a:lnTo>
                  <a:lnTo>
                    <a:pt x="76" y="58"/>
                  </a:lnTo>
                  <a:lnTo>
                    <a:pt x="72" y="68"/>
                  </a:lnTo>
                  <a:lnTo>
                    <a:pt x="68" y="78"/>
                  </a:lnTo>
                  <a:lnTo>
                    <a:pt x="64" y="92"/>
                  </a:lnTo>
                  <a:lnTo>
                    <a:pt x="64" y="108"/>
                  </a:lnTo>
                  <a:lnTo>
                    <a:pt x="64" y="108"/>
                  </a:lnTo>
                  <a:lnTo>
                    <a:pt x="64" y="124"/>
                  </a:lnTo>
                  <a:lnTo>
                    <a:pt x="66" y="134"/>
                  </a:lnTo>
                  <a:lnTo>
                    <a:pt x="70" y="144"/>
                  </a:lnTo>
                  <a:lnTo>
                    <a:pt x="74" y="154"/>
                  </a:lnTo>
                  <a:lnTo>
                    <a:pt x="82" y="164"/>
                  </a:lnTo>
                  <a:lnTo>
                    <a:pt x="92" y="170"/>
                  </a:lnTo>
                  <a:lnTo>
                    <a:pt x="98" y="172"/>
                  </a:lnTo>
                  <a:lnTo>
                    <a:pt x="106" y="172"/>
                  </a:lnTo>
                  <a:lnTo>
                    <a:pt x="106" y="172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3" name="Freeform 10"/>
            <p:cNvSpPr>
              <a:spLocks noEditPoints="1"/>
            </p:cNvSpPr>
            <p:nvPr userDrawn="1"/>
          </p:nvSpPr>
          <p:spPr bwMode="auto">
            <a:xfrm>
              <a:off x="1591" y="2059"/>
              <a:ext cx="226" cy="231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142" y="4"/>
                </a:cxn>
                <a:cxn ang="0">
                  <a:pos x="164" y="10"/>
                </a:cxn>
                <a:cxn ang="0">
                  <a:pos x="184" y="20"/>
                </a:cxn>
                <a:cxn ang="0">
                  <a:pos x="200" y="36"/>
                </a:cxn>
                <a:cxn ang="0">
                  <a:pos x="220" y="72"/>
                </a:cxn>
                <a:cxn ang="0">
                  <a:pos x="226" y="116"/>
                </a:cxn>
                <a:cxn ang="0">
                  <a:pos x="226" y="138"/>
                </a:cxn>
                <a:cxn ang="0">
                  <a:pos x="212" y="180"/>
                </a:cxn>
                <a:cxn ang="0">
                  <a:pos x="192" y="204"/>
                </a:cxn>
                <a:cxn ang="0">
                  <a:pos x="174" y="218"/>
                </a:cxn>
                <a:cxn ang="0">
                  <a:pos x="152" y="226"/>
                </a:cxn>
                <a:cxn ang="0">
                  <a:pos x="126" y="232"/>
                </a:cxn>
                <a:cxn ang="0">
                  <a:pos x="112" y="232"/>
                </a:cxn>
                <a:cxn ang="0">
                  <a:pos x="68" y="224"/>
                </a:cxn>
                <a:cxn ang="0">
                  <a:pos x="34" y="204"/>
                </a:cxn>
                <a:cxn ang="0">
                  <a:pos x="14" y="178"/>
                </a:cxn>
                <a:cxn ang="0">
                  <a:pos x="6" y="156"/>
                </a:cxn>
                <a:cxn ang="0">
                  <a:pos x="0" y="116"/>
                </a:cxn>
                <a:cxn ang="0">
                  <a:pos x="2" y="96"/>
                </a:cxn>
                <a:cxn ang="0">
                  <a:pos x="14" y="56"/>
                </a:cxn>
                <a:cxn ang="0">
                  <a:pos x="32" y="30"/>
                </a:cxn>
                <a:cxn ang="0">
                  <a:pos x="50" y="18"/>
                </a:cxn>
                <a:cxn ang="0">
                  <a:pos x="72" y="6"/>
                </a:cxn>
                <a:cxn ang="0">
                  <a:pos x="98" y="2"/>
                </a:cxn>
                <a:cxn ang="0">
                  <a:pos x="114" y="0"/>
                </a:cxn>
                <a:cxn ang="0">
                  <a:pos x="114" y="188"/>
                </a:cxn>
                <a:cxn ang="0">
                  <a:pos x="134" y="184"/>
                </a:cxn>
                <a:cxn ang="0">
                  <a:pos x="148" y="172"/>
                </a:cxn>
                <a:cxn ang="0">
                  <a:pos x="158" y="148"/>
                </a:cxn>
                <a:cxn ang="0">
                  <a:pos x="162" y="112"/>
                </a:cxn>
                <a:cxn ang="0">
                  <a:pos x="160" y="90"/>
                </a:cxn>
                <a:cxn ang="0">
                  <a:pos x="154" y="68"/>
                </a:cxn>
                <a:cxn ang="0">
                  <a:pos x="140" y="50"/>
                </a:cxn>
                <a:cxn ang="0">
                  <a:pos x="114" y="44"/>
                </a:cxn>
                <a:cxn ang="0">
                  <a:pos x="106" y="44"/>
                </a:cxn>
                <a:cxn ang="0">
                  <a:pos x="92" y="48"/>
                </a:cxn>
                <a:cxn ang="0">
                  <a:pos x="78" y="62"/>
                </a:cxn>
                <a:cxn ang="0">
                  <a:pos x="70" y="86"/>
                </a:cxn>
                <a:cxn ang="0">
                  <a:pos x="66" y="118"/>
                </a:cxn>
                <a:cxn ang="0">
                  <a:pos x="68" y="134"/>
                </a:cxn>
                <a:cxn ang="0">
                  <a:pos x="74" y="160"/>
                </a:cxn>
                <a:cxn ang="0">
                  <a:pos x="86" y="178"/>
                </a:cxn>
                <a:cxn ang="0">
                  <a:pos x="104" y="186"/>
                </a:cxn>
                <a:cxn ang="0">
                  <a:pos x="114" y="188"/>
                </a:cxn>
              </a:cxnLst>
              <a:rect l="0" t="0" r="r" b="b"/>
              <a:pathLst>
                <a:path w="226" h="232">
                  <a:moveTo>
                    <a:pt x="114" y="0"/>
                  </a:moveTo>
                  <a:lnTo>
                    <a:pt x="114" y="0"/>
                  </a:lnTo>
                  <a:lnTo>
                    <a:pt x="128" y="2"/>
                  </a:lnTo>
                  <a:lnTo>
                    <a:pt x="142" y="4"/>
                  </a:lnTo>
                  <a:lnTo>
                    <a:pt x="154" y="6"/>
                  </a:lnTo>
                  <a:lnTo>
                    <a:pt x="164" y="10"/>
                  </a:lnTo>
                  <a:lnTo>
                    <a:pt x="176" y="14"/>
                  </a:lnTo>
                  <a:lnTo>
                    <a:pt x="184" y="20"/>
                  </a:lnTo>
                  <a:lnTo>
                    <a:pt x="192" y="28"/>
                  </a:lnTo>
                  <a:lnTo>
                    <a:pt x="200" y="36"/>
                  </a:lnTo>
                  <a:lnTo>
                    <a:pt x="212" y="52"/>
                  </a:lnTo>
                  <a:lnTo>
                    <a:pt x="220" y="72"/>
                  </a:lnTo>
                  <a:lnTo>
                    <a:pt x="226" y="92"/>
                  </a:lnTo>
                  <a:lnTo>
                    <a:pt x="226" y="116"/>
                  </a:lnTo>
                  <a:lnTo>
                    <a:pt x="226" y="116"/>
                  </a:lnTo>
                  <a:lnTo>
                    <a:pt x="226" y="138"/>
                  </a:lnTo>
                  <a:lnTo>
                    <a:pt x="220" y="160"/>
                  </a:lnTo>
                  <a:lnTo>
                    <a:pt x="212" y="180"/>
                  </a:lnTo>
                  <a:lnTo>
                    <a:pt x="200" y="196"/>
                  </a:lnTo>
                  <a:lnTo>
                    <a:pt x="192" y="204"/>
                  </a:lnTo>
                  <a:lnTo>
                    <a:pt x="184" y="212"/>
                  </a:lnTo>
                  <a:lnTo>
                    <a:pt x="174" y="218"/>
                  </a:lnTo>
                  <a:lnTo>
                    <a:pt x="164" y="222"/>
                  </a:lnTo>
                  <a:lnTo>
                    <a:pt x="152" y="226"/>
                  </a:lnTo>
                  <a:lnTo>
                    <a:pt x="140" y="230"/>
                  </a:lnTo>
                  <a:lnTo>
                    <a:pt x="126" y="232"/>
                  </a:lnTo>
                  <a:lnTo>
                    <a:pt x="112" y="232"/>
                  </a:lnTo>
                  <a:lnTo>
                    <a:pt x="112" y="232"/>
                  </a:lnTo>
                  <a:lnTo>
                    <a:pt x="90" y="230"/>
                  </a:lnTo>
                  <a:lnTo>
                    <a:pt x="68" y="224"/>
                  </a:lnTo>
                  <a:lnTo>
                    <a:pt x="50" y="216"/>
                  </a:lnTo>
                  <a:lnTo>
                    <a:pt x="34" y="204"/>
                  </a:lnTo>
                  <a:lnTo>
                    <a:pt x="20" y="186"/>
                  </a:lnTo>
                  <a:lnTo>
                    <a:pt x="14" y="178"/>
                  </a:lnTo>
                  <a:lnTo>
                    <a:pt x="10" y="168"/>
                  </a:lnTo>
                  <a:lnTo>
                    <a:pt x="6" y="156"/>
                  </a:lnTo>
                  <a:lnTo>
                    <a:pt x="4" y="144"/>
                  </a:lnTo>
                  <a:lnTo>
                    <a:pt x="0" y="116"/>
                  </a:lnTo>
                  <a:lnTo>
                    <a:pt x="0" y="116"/>
                  </a:lnTo>
                  <a:lnTo>
                    <a:pt x="2" y="96"/>
                  </a:lnTo>
                  <a:lnTo>
                    <a:pt x="6" y="76"/>
                  </a:lnTo>
                  <a:lnTo>
                    <a:pt x="14" y="56"/>
                  </a:lnTo>
                  <a:lnTo>
                    <a:pt x="26" y="40"/>
                  </a:lnTo>
                  <a:lnTo>
                    <a:pt x="32" y="30"/>
                  </a:lnTo>
                  <a:lnTo>
                    <a:pt x="40" y="24"/>
                  </a:lnTo>
                  <a:lnTo>
                    <a:pt x="50" y="18"/>
                  </a:lnTo>
                  <a:lnTo>
                    <a:pt x="60" y="12"/>
                  </a:lnTo>
                  <a:lnTo>
                    <a:pt x="72" y="6"/>
                  </a:lnTo>
                  <a:lnTo>
                    <a:pt x="84" y="4"/>
                  </a:lnTo>
                  <a:lnTo>
                    <a:pt x="98" y="2"/>
                  </a:lnTo>
                  <a:lnTo>
                    <a:pt x="114" y="0"/>
                  </a:lnTo>
                  <a:lnTo>
                    <a:pt x="114" y="0"/>
                  </a:lnTo>
                  <a:close/>
                  <a:moveTo>
                    <a:pt x="114" y="188"/>
                  </a:moveTo>
                  <a:lnTo>
                    <a:pt x="114" y="188"/>
                  </a:lnTo>
                  <a:lnTo>
                    <a:pt x="124" y="186"/>
                  </a:lnTo>
                  <a:lnTo>
                    <a:pt x="134" y="184"/>
                  </a:lnTo>
                  <a:lnTo>
                    <a:pt x="142" y="178"/>
                  </a:lnTo>
                  <a:lnTo>
                    <a:pt x="148" y="172"/>
                  </a:lnTo>
                  <a:lnTo>
                    <a:pt x="154" y="162"/>
                  </a:lnTo>
                  <a:lnTo>
                    <a:pt x="158" y="148"/>
                  </a:lnTo>
                  <a:lnTo>
                    <a:pt x="160" y="132"/>
                  </a:lnTo>
                  <a:lnTo>
                    <a:pt x="162" y="112"/>
                  </a:lnTo>
                  <a:lnTo>
                    <a:pt x="162" y="112"/>
                  </a:lnTo>
                  <a:lnTo>
                    <a:pt x="160" y="90"/>
                  </a:lnTo>
                  <a:lnTo>
                    <a:pt x="158" y="78"/>
                  </a:lnTo>
                  <a:lnTo>
                    <a:pt x="154" y="68"/>
                  </a:lnTo>
                  <a:lnTo>
                    <a:pt x="148" y="58"/>
                  </a:lnTo>
                  <a:lnTo>
                    <a:pt x="140" y="50"/>
                  </a:lnTo>
                  <a:lnTo>
                    <a:pt x="128" y="46"/>
                  </a:lnTo>
                  <a:lnTo>
                    <a:pt x="114" y="44"/>
                  </a:lnTo>
                  <a:lnTo>
                    <a:pt x="114" y="44"/>
                  </a:lnTo>
                  <a:lnTo>
                    <a:pt x="106" y="44"/>
                  </a:lnTo>
                  <a:lnTo>
                    <a:pt x="98" y="46"/>
                  </a:lnTo>
                  <a:lnTo>
                    <a:pt x="92" y="48"/>
                  </a:lnTo>
                  <a:lnTo>
                    <a:pt x="86" y="52"/>
                  </a:lnTo>
                  <a:lnTo>
                    <a:pt x="78" y="62"/>
                  </a:lnTo>
                  <a:lnTo>
                    <a:pt x="72" y="72"/>
                  </a:lnTo>
                  <a:lnTo>
                    <a:pt x="70" y="86"/>
                  </a:lnTo>
                  <a:lnTo>
                    <a:pt x="68" y="98"/>
                  </a:lnTo>
                  <a:lnTo>
                    <a:pt x="66" y="118"/>
                  </a:lnTo>
                  <a:lnTo>
                    <a:pt x="66" y="118"/>
                  </a:lnTo>
                  <a:lnTo>
                    <a:pt x="68" y="134"/>
                  </a:lnTo>
                  <a:lnTo>
                    <a:pt x="70" y="148"/>
                  </a:lnTo>
                  <a:lnTo>
                    <a:pt x="74" y="160"/>
                  </a:lnTo>
                  <a:lnTo>
                    <a:pt x="78" y="170"/>
                  </a:lnTo>
                  <a:lnTo>
                    <a:pt x="86" y="178"/>
                  </a:lnTo>
                  <a:lnTo>
                    <a:pt x="94" y="184"/>
                  </a:lnTo>
                  <a:lnTo>
                    <a:pt x="104" y="186"/>
                  </a:lnTo>
                  <a:lnTo>
                    <a:pt x="114" y="188"/>
                  </a:lnTo>
                  <a:lnTo>
                    <a:pt x="114" y="188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4" name="Freeform 11"/>
            <p:cNvSpPr>
              <a:spLocks noEditPoints="1"/>
            </p:cNvSpPr>
            <p:nvPr userDrawn="1"/>
          </p:nvSpPr>
          <p:spPr bwMode="auto">
            <a:xfrm>
              <a:off x="1830" y="2057"/>
              <a:ext cx="208" cy="233"/>
            </a:xfrm>
            <a:custGeom>
              <a:avLst/>
              <a:gdLst/>
              <a:ahLst/>
              <a:cxnLst>
                <a:cxn ang="0">
                  <a:pos x="62" y="134"/>
                </a:cxn>
                <a:cxn ang="0">
                  <a:pos x="64" y="158"/>
                </a:cxn>
                <a:cxn ang="0">
                  <a:pos x="72" y="176"/>
                </a:cxn>
                <a:cxn ang="0">
                  <a:pos x="92" y="190"/>
                </a:cxn>
                <a:cxn ang="0">
                  <a:pos x="106" y="192"/>
                </a:cxn>
                <a:cxn ang="0">
                  <a:pos x="130" y="186"/>
                </a:cxn>
                <a:cxn ang="0">
                  <a:pos x="138" y="176"/>
                </a:cxn>
                <a:cxn ang="0">
                  <a:pos x="144" y="162"/>
                </a:cxn>
                <a:cxn ang="0">
                  <a:pos x="202" y="162"/>
                </a:cxn>
                <a:cxn ang="0">
                  <a:pos x="198" y="182"/>
                </a:cxn>
                <a:cxn ang="0">
                  <a:pos x="182" y="208"/>
                </a:cxn>
                <a:cxn ang="0">
                  <a:pos x="176" y="214"/>
                </a:cxn>
                <a:cxn ang="0">
                  <a:pos x="150" y="228"/>
                </a:cxn>
                <a:cxn ang="0">
                  <a:pos x="106" y="234"/>
                </a:cxn>
                <a:cxn ang="0">
                  <a:pos x="90" y="234"/>
                </a:cxn>
                <a:cxn ang="0">
                  <a:pos x="58" y="226"/>
                </a:cxn>
                <a:cxn ang="0">
                  <a:pos x="38" y="216"/>
                </a:cxn>
                <a:cxn ang="0">
                  <a:pos x="28" y="208"/>
                </a:cxn>
                <a:cxn ang="0">
                  <a:pos x="16" y="190"/>
                </a:cxn>
                <a:cxn ang="0">
                  <a:pos x="2" y="148"/>
                </a:cxn>
                <a:cxn ang="0">
                  <a:pos x="0" y="122"/>
                </a:cxn>
                <a:cxn ang="0">
                  <a:pos x="6" y="80"/>
                </a:cxn>
                <a:cxn ang="0">
                  <a:pos x="16" y="54"/>
                </a:cxn>
                <a:cxn ang="0">
                  <a:pos x="34" y="30"/>
                </a:cxn>
                <a:cxn ang="0">
                  <a:pos x="46" y="18"/>
                </a:cxn>
                <a:cxn ang="0">
                  <a:pos x="74" y="6"/>
                </a:cxn>
                <a:cxn ang="0">
                  <a:pos x="108" y="0"/>
                </a:cxn>
                <a:cxn ang="0">
                  <a:pos x="120" y="2"/>
                </a:cxn>
                <a:cxn ang="0">
                  <a:pos x="144" y="6"/>
                </a:cxn>
                <a:cxn ang="0">
                  <a:pos x="168" y="18"/>
                </a:cxn>
                <a:cxn ang="0">
                  <a:pos x="188" y="40"/>
                </a:cxn>
                <a:cxn ang="0">
                  <a:pos x="196" y="54"/>
                </a:cxn>
                <a:cxn ang="0">
                  <a:pos x="204" y="76"/>
                </a:cxn>
                <a:cxn ang="0">
                  <a:pos x="208" y="118"/>
                </a:cxn>
                <a:cxn ang="0">
                  <a:pos x="62" y="134"/>
                </a:cxn>
                <a:cxn ang="0">
                  <a:pos x="144" y="94"/>
                </a:cxn>
                <a:cxn ang="0">
                  <a:pos x="140" y="74"/>
                </a:cxn>
                <a:cxn ang="0">
                  <a:pos x="134" y="58"/>
                </a:cxn>
                <a:cxn ang="0">
                  <a:pos x="118" y="46"/>
                </a:cxn>
                <a:cxn ang="0">
                  <a:pos x="106" y="44"/>
                </a:cxn>
                <a:cxn ang="0">
                  <a:pos x="88" y="48"/>
                </a:cxn>
                <a:cxn ang="0">
                  <a:pos x="74" y="60"/>
                </a:cxn>
                <a:cxn ang="0">
                  <a:pos x="68" y="74"/>
                </a:cxn>
                <a:cxn ang="0">
                  <a:pos x="144" y="94"/>
                </a:cxn>
              </a:cxnLst>
              <a:rect l="0" t="0" r="r" b="b"/>
              <a:pathLst>
                <a:path w="208" h="234">
                  <a:moveTo>
                    <a:pt x="62" y="134"/>
                  </a:moveTo>
                  <a:lnTo>
                    <a:pt x="62" y="134"/>
                  </a:lnTo>
                  <a:lnTo>
                    <a:pt x="62" y="148"/>
                  </a:lnTo>
                  <a:lnTo>
                    <a:pt x="64" y="158"/>
                  </a:lnTo>
                  <a:lnTo>
                    <a:pt x="68" y="168"/>
                  </a:lnTo>
                  <a:lnTo>
                    <a:pt x="72" y="176"/>
                  </a:lnTo>
                  <a:lnTo>
                    <a:pt x="80" y="184"/>
                  </a:lnTo>
                  <a:lnTo>
                    <a:pt x="92" y="190"/>
                  </a:lnTo>
                  <a:lnTo>
                    <a:pt x="106" y="192"/>
                  </a:lnTo>
                  <a:lnTo>
                    <a:pt x="106" y="192"/>
                  </a:lnTo>
                  <a:lnTo>
                    <a:pt x="118" y="190"/>
                  </a:lnTo>
                  <a:lnTo>
                    <a:pt x="130" y="186"/>
                  </a:lnTo>
                  <a:lnTo>
                    <a:pt x="134" y="182"/>
                  </a:lnTo>
                  <a:lnTo>
                    <a:pt x="138" y="176"/>
                  </a:lnTo>
                  <a:lnTo>
                    <a:pt x="142" y="170"/>
                  </a:lnTo>
                  <a:lnTo>
                    <a:pt x="144" y="162"/>
                  </a:lnTo>
                  <a:lnTo>
                    <a:pt x="202" y="162"/>
                  </a:lnTo>
                  <a:lnTo>
                    <a:pt x="202" y="162"/>
                  </a:lnTo>
                  <a:lnTo>
                    <a:pt x="202" y="170"/>
                  </a:lnTo>
                  <a:lnTo>
                    <a:pt x="198" y="182"/>
                  </a:lnTo>
                  <a:lnTo>
                    <a:pt x="192" y="194"/>
                  </a:lnTo>
                  <a:lnTo>
                    <a:pt x="182" y="208"/>
                  </a:lnTo>
                  <a:lnTo>
                    <a:pt x="182" y="208"/>
                  </a:lnTo>
                  <a:lnTo>
                    <a:pt x="176" y="214"/>
                  </a:lnTo>
                  <a:lnTo>
                    <a:pt x="168" y="220"/>
                  </a:lnTo>
                  <a:lnTo>
                    <a:pt x="150" y="228"/>
                  </a:lnTo>
                  <a:lnTo>
                    <a:pt x="128" y="232"/>
                  </a:lnTo>
                  <a:lnTo>
                    <a:pt x="106" y="234"/>
                  </a:lnTo>
                  <a:lnTo>
                    <a:pt x="106" y="234"/>
                  </a:lnTo>
                  <a:lnTo>
                    <a:pt x="90" y="234"/>
                  </a:lnTo>
                  <a:lnTo>
                    <a:pt x="68" y="230"/>
                  </a:lnTo>
                  <a:lnTo>
                    <a:pt x="58" y="226"/>
                  </a:lnTo>
                  <a:lnTo>
                    <a:pt x="48" y="222"/>
                  </a:lnTo>
                  <a:lnTo>
                    <a:pt x="38" y="216"/>
                  </a:lnTo>
                  <a:lnTo>
                    <a:pt x="28" y="208"/>
                  </a:lnTo>
                  <a:lnTo>
                    <a:pt x="28" y="208"/>
                  </a:lnTo>
                  <a:lnTo>
                    <a:pt x="22" y="198"/>
                  </a:lnTo>
                  <a:lnTo>
                    <a:pt x="16" y="190"/>
                  </a:lnTo>
                  <a:lnTo>
                    <a:pt x="8" y="170"/>
                  </a:lnTo>
                  <a:lnTo>
                    <a:pt x="2" y="148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2" y="94"/>
                  </a:lnTo>
                  <a:lnTo>
                    <a:pt x="6" y="80"/>
                  </a:lnTo>
                  <a:lnTo>
                    <a:pt x="10" y="66"/>
                  </a:lnTo>
                  <a:lnTo>
                    <a:pt x="16" y="54"/>
                  </a:lnTo>
                  <a:lnTo>
                    <a:pt x="24" y="40"/>
                  </a:lnTo>
                  <a:lnTo>
                    <a:pt x="34" y="30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60" y="12"/>
                  </a:lnTo>
                  <a:lnTo>
                    <a:pt x="74" y="6"/>
                  </a:lnTo>
                  <a:lnTo>
                    <a:pt x="90" y="2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20" y="2"/>
                  </a:lnTo>
                  <a:lnTo>
                    <a:pt x="132" y="4"/>
                  </a:lnTo>
                  <a:lnTo>
                    <a:pt x="144" y="6"/>
                  </a:lnTo>
                  <a:lnTo>
                    <a:pt x="156" y="12"/>
                  </a:lnTo>
                  <a:lnTo>
                    <a:pt x="168" y="18"/>
                  </a:lnTo>
                  <a:lnTo>
                    <a:pt x="178" y="28"/>
                  </a:lnTo>
                  <a:lnTo>
                    <a:pt x="188" y="40"/>
                  </a:lnTo>
                  <a:lnTo>
                    <a:pt x="196" y="54"/>
                  </a:lnTo>
                  <a:lnTo>
                    <a:pt x="196" y="54"/>
                  </a:lnTo>
                  <a:lnTo>
                    <a:pt x="200" y="64"/>
                  </a:lnTo>
                  <a:lnTo>
                    <a:pt x="204" y="76"/>
                  </a:lnTo>
                  <a:lnTo>
                    <a:pt x="208" y="98"/>
                  </a:lnTo>
                  <a:lnTo>
                    <a:pt x="208" y="118"/>
                  </a:lnTo>
                  <a:lnTo>
                    <a:pt x="208" y="134"/>
                  </a:lnTo>
                  <a:lnTo>
                    <a:pt x="62" y="134"/>
                  </a:lnTo>
                  <a:close/>
                  <a:moveTo>
                    <a:pt x="144" y="94"/>
                  </a:moveTo>
                  <a:lnTo>
                    <a:pt x="144" y="94"/>
                  </a:lnTo>
                  <a:lnTo>
                    <a:pt x="142" y="82"/>
                  </a:lnTo>
                  <a:lnTo>
                    <a:pt x="140" y="74"/>
                  </a:lnTo>
                  <a:lnTo>
                    <a:pt x="138" y="64"/>
                  </a:lnTo>
                  <a:lnTo>
                    <a:pt x="134" y="58"/>
                  </a:lnTo>
                  <a:lnTo>
                    <a:pt x="126" y="50"/>
                  </a:lnTo>
                  <a:lnTo>
                    <a:pt x="118" y="46"/>
                  </a:lnTo>
                  <a:lnTo>
                    <a:pt x="106" y="44"/>
                  </a:lnTo>
                  <a:lnTo>
                    <a:pt x="106" y="44"/>
                  </a:lnTo>
                  <a:lnTo>
                    <a:pt x="96" y="46"/>
                  </a:lnTo>
                  <a:lnTo>
                    <a:pt x="88" y="48"/>
                  </a:lnTo>
                  <a:lnTo>
                    <a:pt x="80" y="52"/>
                  </a:lnTo>
                  <a:lnTo>
                    <a:pt x="74" y="60"/>
                  </a:lnTo>
                  <a:lnTo>
                    <a:pt x="70" y="66"/>
                  </a:lnTo>
                  <a:lnTo>
                    <a:pt x="68" y="74"/>
                  </a:lnTo>
                  <a:lnTo>
                    <a:pt x="64" y="94"/>
                  </a:lnTo>
                  <a:lnTo>
                    <a:pt x="144" y="9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5" name="Freeform 12"/>
            <p:cNvSpPr>
              <a:spLocks/>
            </p:cNvSpPr>
            <p:nvPr userDrawn="1"/>
          </p:nvSpPr>
          <p:spPr bwMode="auto">
            <a:xfrm>
              <a:off x="2048" y="2000"/>
              <a:ext cx="159" cy="286"/>
            </a:xfrm>
            <a:custGeom>
              <a:avLst/>
              <a:gdLst/>
              <a:ahLst/>
              <a:cxnLst>
                <a:cxn ang="0">
                  <a:pos x="156" y="280"/>
                </a:cxn>
                <a:cxn ang="0">
                  <a:pos x="156" y="280"/>
                </a:cxn>
                <a:cxn ang="0">
                  <a:pos x="128" y="284"/>
                </a:cxn>
                <a:cxn ang="0">
                  <a:pos x="108" y="286"/>
                </a:cxn>
                <a:cxn ang="0">
                  <a:pos x="108" y="286"/>
                </a:cxn>
                <a:cxn ang="0">
                  <a:pos x="86" y="284"/>
                </a:cxn>
                <a:cxn ang="0">
                  <a:pos x="70" y="280"/>
                </a:cxn>
                <a:cxn ang="0">
                  <a:pos x="58" y="272"/>
                </a:cxn>
                <a:cxn ang="0">
                  <a:pos x="50" y="264"/>
                </a:cxn>
                <a:cxn ang="0">
                  <a:pos x="46" y="254"/>
                </a:cxn>
                <a:cxn ang="0">
                  <a:pos x="44" y="244"/>
                </a:cxn>
                <a:cxn ang="0">
                  <a:pos x="42" y="228"/>
                </a:cxn>
                <a:cxn ang="0">
                  <a:pos x="42" y="108"/>
                </a:cxn>
                <a:cxn ang="0">
                  <a:pos x="0" y="108"/>
                </a:cxn>
                <a:cxn ang="0">
                  <a:pos x="0" y="66"/>
                </a:cxn>
                <a:cxn ang="0">
                  <a:pos x="42" y="66"/>
                </a:cxn>
                <a:cxn ang="0">
                  <a:pos x="42" y="22"/>
                </a:cxn>
                <a:cxn ang="0">
                  <a:pos x="106" y="0"/>
                </a:cxn>
                <a:cxn ang="0">
                  <a:pos x="106" y="66"/>
                </a:cxn>
                <a:cxn ang="0">
                  <a:pos x="158" y="66"/>
                </a:cxn>
                <a:cxn ang="0">
                  <a:pos x="158" y="108"/>
                </a:cxn>
                <a:cxn ang="0">
                  <a:pos x="106" y="108"/>
                </a:cxn>
                <a:cxn ang="0">
                  <a:pos x="106" y="206"/>
                </a:cxn>
                <a:cxn ang="0">
                  <a:pos x="106" y="206"/>
                </a:cxn>
                <a:cxn ang="0">
                  <a:pos x="106" y="220"/>
                </a:cxn>
                <a:cxn ang="0">
                  <a:pos x="108" y="226"/>
                </a:cxn>
                <a:cxn ang="0">
                  <a:pos x="110" y="230"/>
                </a:cxn>
                <a:cxn ang="0">
                  <a:pos x="114" y="234"/>
                </a:cxn>
                <a:cxn ang="0">
                  <a:pos x="118" y="236"/>
                </a:cxn>
                <a:cxn ang="0">
                  <a:pos x="126" y="238"/>
                </a:cxn>
                <a:cxn ang="0">
                  <a:pos x="136" y="238"/>
                </a:cxn>
                <a:cxn ang="0">
                  <a:pos x="136" y="238"/>
                </a:cxn>
                <a:cxn ang="0">
                  <a:pos x="156" y="238"/>
                </a:cxn>
                <a:cxn ang="0">
                  <a:pos x="156" y="280"/>
                </a:cxn>
              </a:cxnLst>
              <a:rect l="0" t="0" r="r" b="b"/>
              <a:pathLst>
                <a:path w="158" h="286">
                  <a:moveTo>
                    <a:pt x="156" y="280"/>
                  </a:moveTo>
                  <a:lnTo>
                    <a:pt x="156" y="280"/>
                  </a:lnTo>
                  <a:lnTo>
                    <a:pt x="128" y="284"/>
                  </a:lnTo>
                  <a:lnTo>
                    <a:pt x="108" y="286"/>
                  </a:lnTo>
                  <a:lnTo>
                    <a:pt x="108" y="286"/>
                  </a:lnTo>
                  <a:lnTo>
                    <a:pt x="86" y="284"/>
                  </a:lnTo>
                  <a:lnTo>
                    <a:pt x="70" y="280"/>
                  </a:lnTo>
                  <a:lnTo>
                    <a:pt x="58" y="272"/>
                  </a:lnTo>
                  <a:lnTo>
                    <a:pt x="50" y="264"/>
                  </a:lnTo>
                  <a:lnTo>
                    <a:pt x="46" y="254"/>
                  </a:lnTo>
                  <a:lnTo>
                    <a:pt x="44" y="244"/>
                  </a:lnTo>
                  <a:lnTo>
                    <a:pt x="42" y="228"/>
                  </a:lnTo>
                  <a:lnTo>
                    <a:pt x="42" y="108"/>
                  </a:lnTo>
                  <a:lnTo>
                    <a:pt x="0" y="108"/>
                  </a:lnTo>
                  <a:lnTo>
                    <a:pt x="0" y="66"/>
                  </a:lnTo>
                  <a:lnTo>
                    <a:pt x="42" y="66"/>
                  </a:lnTo>
                  <a:lnTo>
                    <a:pt x="42" y="22"/>
                  </a:lnTo>
                  <a:lnTo>
                    <a:pt x="106" y="0"/>
                  </a:lnTo>
                  <a:lnTo>
                    <a:pt x="106" y="66"/>
                  </a:lnTo>
                  <a:lnTo>
                    <a:pt x="158" y="66"/>
                  </a:lnTo>
                  <a:lnTo>
                    <a:pt x="158" y="108"/>
                  </a:lnTo>
                  <a:lnTo>
                    <a:pt x="106" y="108"/>
                  </a:lnTo>
                  <a:lnTo>
                    <a:pt x="106" y="206"/>
                  </a:lnTo>
                  <a:lnTo>
                    <a:pt x="106" y="206"/>
                  </a:lnTo>
                  <a:lnTo>
                    <a:pt x="106" y="220"/>
                  </a:lnTo>
                  <a:lnTo>
                    <a:pt x="108" y="226"/>
                  </a:lnTo>
                  <a:lnTo>
                    <a:pt x="110" y="230"/>
                  </a:lnTo>
                  <a:lnTo>
                    <a:pt x="114" y="234"/>
                  </a:lnTo>
                  <a:lnTo>
                    <a:pt x="118" y="236"/>
                  </a:lnTo>
                  <a:lnTo>
                    <a:pt x="126" y="238"/>
                  </a:lnTo>
                  <a:lnTo>
                    <a:pt x="136" y="238"/>
                  </a:lnTo>
                  <a:lnTo>
                    <a:pt x="136" y="238"/>
                  </a:lnTo>
                  <a:lnTo>
                    <a:pt x="156" y="238"/>
                  </a:lnTo>
                  <a:lnTo>
                    <a:pt x="156" y="28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6" name="Freeform 13"/>
            <p:cNvSpPr>
              <a:spLocks/>
            </p:cNvSpPr>
            <p:nvPr userDrawn="1"/>
          </p:nvSpPr>
          <p:spPr bwMode="auto">
            <a:xfrm>
              <a:off x="2223" y="1971"/>
              <a:ext cx="204" cy="3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4" y="0"/>
                </a:cxn>
                <a:cxn ang="0">
                  <a:pos x="64" y="124"/>
                </a:cxn>
                <a:cxn ang="0">
                  <a:pos x="64" y="124"/>
                </a:cxn>
                <a:cxn ang="0">
                  <a:pos x="70" y="114"/>
                </a:cxn>
                <a:cxn ang="0">
                  <a:pos x="82" y="104"/>
                </a:cxn>
                <a:cxn ang="0">
                  <a:pos x="92" y="98"/>
                </a:cxn>
                <a:cxn ang="0">
                  <a:pos x="102" y="94"/>
                </a:cxn>
                <a:cxn ang="0">
                  <a:pos x="112" y="92"/>
                </a:cxn>
                <a:cxn ang="0">
                  <a:pos x="126" y="90"/>
                </a:cxn>
                <a:cxn ang="0">
                  <a:pos x="126" y="90"/>
                </a:cxn>
                <a:cxn ang="0">
                  <a:pos x="138" y="92"/>
                </a:cxn>
                <a:cxn ang="0">
                  <a:pos x="148" y="94"/>
                </a:cxn>
                <a:cxn ang="0">
                  <a:pos x="158" y="96"/>
                </a:cxn>
                <a:cxn ang="0">
                  <a:pos x="166" y="100"/>
                </a:cxn>
                <a:cxn ang="0">
                  <a:pos x="180" y="110"/>
                </a:cxn>
                <a:cxn ang="0">
                  <a:pos x="190" y="120"/>
                </a:cxn>
                <a:cxn ang="0">
                  <a:pos x="190" y="120"/>
                </a:cxn>
                <a:cxn ang="0">
                  <a:pos x="196" y="130"/>
                </a:cxn>
                <a:cxn ang="0">
                  <a:pos x="200" y="144"/>
                </a:cxn>
                <a:cxn ang="0">
                  <a:pos x="204" y="160"/>
                </a:cxn>
                <a:cxn ang="0">
                  <a:pos x="204" y="180"/>
                </a:cxn>
                <a:cxn ang="0">
                  <a:pos x="204" y="312"/>
                </a:cxn>
                <a:cxn ang="0">
                  <a:pos x="140" y="312"/>
                </a:cxn>
                <a:cxn ang="0">
                  <a:pos x="140" y="182"/>
                </a:cxn>
                <a:cxn ang="0">
                  <a:pos x="140" y="182"/>
                </a:cxn>
                <a:cxn ang="0">
                  <a:pos x="140" y="168"/>
                </a:cxn>
                <a:cxn ang="0">
                  <a:pos x="140" y="162"/>
                </a:cxn>
                <a:cxn ang="0">
                  <a:pos x="136" y="154"/>
                </a:cxn>
                <a:cxn ang="0">
                  <a:pos x="132" y="146"/>
                </a:cxn>
                <a:cxn ang="0">
                  <a:pos x="126" y="140"/>
                </a:cxn>
                <a:cxn ang="0">
                  <a:pos x="116" y="136"/>
                </a:cxn>
                <a:cxn ang="0">
                  <a:pos x="106" y="134"/>
                </a:cxn>
                <a:cxn ang="0">
                  <a:pos x="106" y="134"/>
                </a:cxn>
                <a:cxn ang="0">
                  <a:pos x="90" y="136"/>
                </a:cxn>
                <a:cxn ang="0">
                  <a:pos x="84" y="140"/>
                </a:cxn>
                <a:cxn ang="0">
                  <a:pos x="78" y="144"/>
                </a:cxn>
                <a:cxn ang="0">
                  <a:pos x="72" y="150"/>
                </a:cxn>
                <a:cxn ang="0">
                  <a:pos x="68" y="158"/>
                </a:cxn>
                <a:cxn ang="0">
                  <a:pos x="66" y="166"/>
                </a:cxn>
                <a:cxn ang="0">
                  <a:pos x="64" y="178"/>
                </a:cxn>
                <a:cxn ang="0">
                  <a:pos x="64" y="312"/>
                </a:cxn>
                <a:cxn ang="0">
                  <a:pos x="0" y="312"/>
                </a:cxn>
                <a:cxn ang="0">
                  <a:pos x="0" y="0"/>
                </a:cxn>
              </a:cxnLst>
              <a:rect l="0" t="0" r="r" b="b"/>
              <a:pathLst>
                <a:path w="204" h="312">
                  <a:moveTo>
                    <a:pt x="0" y="0"/>
                  </a:moveTo>
                  <a:lnTo>
                    <a:pt x="64" y="0"/>
                  </a:lnTo>
                  <a:lnTo>
                    <a:pt x="64" y="124"/>
                  </a:lnTo>
                  <a:lnTo>
                    <a:pt x="64" y="124"/>
                  </a:lnTo>
                  <a:lnTo>
                    <a:pt x="70" y="114"/>
                  </a:lnTo>
                  <a:lnTo>
                    <a:pt x="82" y="104"/>
                  </a:lnTo>
                  <a:lnTo>
                    <a:pt x="92" y="98"/>
                  </a:lnTo>
                  <a:lnTo>
                    <a:pt x="102" y="94"/>
                  </a:lnTo>
                  <a:lnTo>
                    <a:pt x="112" y="92"/>
                  </a:lnTo>
                  <a:lnTo>
                    <a:pt x="126" y="90"/>
                  </a:lnTo>
                  <a:lnTo>
                    <a:pt x="126" y="90"/>
                  </a:lnTo>
                  <a:lnTo>
                    <a:pt x="138" y="92"/>
                  </a:lnTo>
                  <a:lnTo>
                    <a:pt x="148" y="94"/>
                  </a:lnTo>
                  <a:lnTo>
                    <a:pt x="158" y="96"/>
                  </a:lnTo>
                  <a:lnTo>
                    <a:pt x="166" y="100"/>
                  </a:lnTo>
                  <a:lnTo>
                    <a:pt x="180" y="110"/>
                  </a:lnTo>
                  <a:lnTo>
                    <a:pt x="190" y="120"/>
                  </a:lnTo>
                  <a:lnTo>
                    <a:pt x="190" y="120"/>
                  </a:lnTo>
                  <a:lnTo>
                    <a:pt x="196" y="130"/>
                  </a:lnTo>
                  <a:lnTo>
                    <a:pt x="200" y="144"/>
                  </a:lnTo>
                  <a:lnTo>
                    <a:pt x="204" y="160"/>
                  </a:lnTo>
                  <a:lnTo>
                    <a:pt x="204" y="180"/>
                  </a:lnTo>
                  <a:lnTo>
                    <a:pt x="204" y="312"/>
                  </a:lnTo>
                  <a:lnTo>
                    <a:pt x="140" y="312"/>
                  </a:lnTo>
                  <a:lnTo>
                    <a:pt x="140" y="182"/>
                  </a:lnTo>
                  <a:lnTo>
                    <a:pt x="140" y="182"/>
                  </a:lnTo>
                  <a:lnTo>
                    <a:pt x="140" y="168"/>
                  </a:lnTo>
                  <a:lnTo>
                    <a:pt x="140" y="162"/>
                  </a:lnTo>
                  <a:lnTo>
                    <a:pt x="136" y="154"/>
                  </a:lnTo>
                  <a:lnTo>
                    <a:pt x="132" y="146"/>
                  </a:lnTo>
                  <a:lnTo>
                    <a:pt x="126" y="140"/>
                  </a:lnTo>
                  <a:lnTo>
                    <a:pt x="116" y="136"/>
                  </a:lnTo>
                  <a:lnTo>
                    <a:pt x="106" y="134"/>
                  </a:lnTo>
                  <a:lnTo>
                    <a:pt x="106" y="134"/>
                  </a:lnTo>
                  <a:lnTo>
                    <a:pt x="90" y="136"/>
                  </a:lnTo>
                  <a:lnTo>
                    <a:pt x="84" y="140"/>
                  </a:lnTo>
                  <a:lnTo>
                    <a:pt x="78" y="144"/>
                  </a:lnTo>
                  <a:lnTo>
                    <a:pt x="72" y="150"/>
                  </a:lnTo>
                  <a:lnTo>
                    <a:pt x="68" y="158"/>
                  </a:lnTo>
                  <a:lnTo>
                    <a:pt x="66" y="166"/>
                  </a:lnTo>
                  <a:lnTo>
                    <a:pt x="64" y="178"/>
                  </a:lnTo>
                  <a:lnTo>
                    <a:pt x="64" y="312"/>
                  </a:lnTo>
                  <a:lnTo>
                    <a:pt x="0" y="3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 userDrawn="1"/>
          </p:nvSpPr>
          <p:spPr bwMode="auto">
            <a:xfrm>
              <a:off x="2462" y="2047"/>
              <a:ext cx="206" cy="233"/>
            </a:xfrm>
            <a:custGeom>
              <a:avLst/>
              <a:gdLst/>
              <a:ahLst/>
              <a:cxnLst>
                <a:cxn ang="0">
                  <a:pos x="62" y="134"/>
                </a:cxn>
                <a:cxn ang="0">
                  <a:pos x="64" y="158"/>
                </a:cxn>
                <a:cxn ang="0">
                  <a:pos x="72" y="176"/>
                </a:cxn>
                <a:cxn ang="0">
                  <a:pos x="92" y="190"/>
                </a:cxn>
                <a:cxn ang="0">
                  <a:pos x="106" y="192"/>
                </a:cxn>
                <a:cxn ang="0">
                  <a:pos x="128" y="186"/>
                </a:cxn>
                <a:cxn ang="0">
                  <a:pos x="138" y="176"/>
                </a:cxn>
                <a:cxn ang="0">
                  <a:pos x="144" y="162"/>
                </a:cxn>
                <a:cxn ang="0">
                  <a:pos x="202" y="162"/>
                </a:cxn>
                <a:cxn ang="0">
                  <a:pos x="198" y="182"/>
                </a:cxn>
                <a:cxn ang="0">
                  <a:pos x="182" y="208"/>
                </a:cxn>
                <a:cxn ang="0">
                  <a:pos x="174" y="214"/>
                </a:cxn>
                <a:cxn ang="0">
                  <a:pos x="150" y="228"/>
                </a:cxn>
                <a:cxn ang="0">
                  <a:pos x="106" y="234"/>
                </a:cxn>
                <a:cxn ang="0">
                  <a:pos x="88" y="234"/>
                </a:cxn>
                <a:cxn ang="0">
                  <a:pos x="58" y="226"/>
                </a:cxn>
                <a:cxn ang="0">
                  <a:pos x="38" y="216"/>
                </a:cxn>
                <a:cxn ang="0">
                  <a:pos x="28" y="208"/>
                </a:cxn>
                <a:cxn ang="0">
                  <a:pos x="16" y="190"/>
                </a:cxn>
                <a:cxn ang="0">
                  <a:pos x="2" y="148"/>
                </a:cxn>
                <a:cxn ang="0">
                  <a:pos x="0" y="122"/>
                </a:cxn>
                <a:cxn ang="0">
                  <a:pos x="4" y="80"/>
                </a:cxn>
                <a:cxn ang="0">
                  <a:pos x="14" y="54"/>
                </a:cxn>
                <a:cxn ang="0">
                  <a:pos x="32" y="30"/>
                </a:cxn>
                <a:cxn ang="0">
                  <a:pos x="46" y="18"/>
                </a:cxn>
                <a:cxn ang="0">
                  <a:pos x="74" y="6"/>
                </a:cxn>
                <a:cxn ang="0">
                  <a:pos x="106" y="0"/>
                </a:cxn>
                <a:cxn ang="0">
                  <a:pos x="118" y="2"/>
                </a:cxn>
                <a:cxn ang="0">
                  <a:pos x="144" y="6"/>
                </a:cxn>
                <a:cxn ang="0">
                  <a:pos x="166" y="18"/>
                </a:cxn>
                <a:cxn ang="0">
                  <a:pos x="186" y="40"/>
                </a:cxn>
                <a:cxn ang="0">
                  <a:pos x="194" y="54"/>
                </a:cxn>
                <a:cxn ang="0">
                  <a:pos x="204" y="76"/>
                </a:cxn>
                <a:cxn ang="0">
                  <a:pos x="208" y="118"/>
                </a:cxn>
                <a:cxn ang="0">
                  <a:pos x="62" y="134"/>
                </a:cxn>
                <a:cxn ang="0">
                  <a:pos x="142" y="94"/>
                </a:cxn>
                <a:cxn ang="0">
                  <a:pos x="140" y="74"/>
                </a:cxn>
                <a:cxn ang="0">
                  <a:pos x="132" y="58"/>
                </a:cxn>
                <a:cxn ang="0">
                  <a:pos x="116" y="46"/>
                </a:cxn>
                <a:cxn ang="0">
                  <a:pos x="104" y="44"/>
                </a:cxn>
                <a:cxn ang="0">
                  <a:pos x="86" y="48"/>
                </a:cxn>
                <a:cxn ang="0">
                  <a:pos x="74" y="60"/>
                </a:cxn>
                <a:cxn ang="0">
                  <a:pos x="66" y="74"/>
                </a:cxn>
                <a:cxn ang="0">
                  <a:pos x="142" y="94"/>
                </a:cxn>
              </a:cxnLst>
              <a:rect l="0" t="0" r="r" b="b"/>
              <a:pathLst>
                <a:path w="208" h="234">
                  <a:moveTo>
                    <a:pt x="62" y="134"/>
                  </a:moveTo>
                  <a:lnTo>
                    <a:pt x="62" y="134"/>
                  </a:lnTo>
                  <a:lnTo>
                    <a:pt x="62" y="148"/>
                  </a:lnTo>
                  <a:lnTo>
                    <a:pt x="64" y="158"/>
                  </a:lnTo>
                  <a:lnTo>
                    <a:pt x="66" y="168"/>
                  </a:lnTo>
                  <a:lnTo>
                    <a:pt x="72" y="176"/>
                  </a:lnTo>
                  <a:lnTo>
                    <a:pt x="80" y="184"/>
                  </a:lnTo>
                  <a:lnTo>
                    <a:pt x="92" y="190"/>
                  </a:lnTo>
                  <a:lnTo>
                    <a:pt x="106" y="192"/>
                  </a:lnTo>
                  <a:lnTo>
                    <a:pt x="106" y="192"/>
                  </a:lnTo>
                  <a:lnTo>
                    <a:pt x="118" y="190"/>
                  </a:lnTo>
                  <a:lnTo>
                    <a:pt x="128" y="186"/>
                  </a:lnTo>
                  <a:lnTo>
                    <a:pt x="134" y="182"/>
                  </a:lnTo>
                  <a:lnTo>
                    <a:pt x="138" y="176"/>
                  </a:lnTo>
                  <a:lnTo>
                    <a:pt x="142" y="170"/>
                  </a:lnTo>
                  <a:lnTo>
                    <a:pt x="144" y="162"/>
                  </a:lnTo>
                  <a:lnTo>
                    <a:pt x="202" y="162"/>
                  </a:lnTo>
                  <a:lnTo>
                    <a:pt x="202" y="162"/>
                  </a:lnTo>
                  <a:lnTo>
                    <a:pt x="202" y="170"/>
                  </a:lnTo>
                  <a:lnTo>
                    <a:pt x="198" y="182"/>
                  </a:lnTo>
                  <a:lnTo>
                    <a:pt x="192" y="194"/>
                  </a:lnTo>
                  <a:lnTo>
                    <a:pt x="182" y="208"/>
                  </a:lnTo>
                  <a:lnTo>
                    <a:pt x="182" y="208"/>
                  </a:lnTo>
                  <a:lnTo>
                    <a:pt x="174" y="214"/>
                  </a:lnTo>
                  <a:lnTo>
                    <a:pt x="168" y="220"/>
                  </a:lnTo>
                  <a:lnTo>
                    <a:pt x="150" y="228"/>
                  </a:lnTo>
                  <a:lnTo>
                    <a:pt x="128" y="232"/>
                  </a:lnTo>
                  <a:lnTo>
                    <a:pt x="106" y="234"/>
                  </a:lnTo>
                  <a:lnTo>
                    <a:pt x="106" y="234"/>
                  </a:lnTo>
                  <a:lnTo>
                    <a:pt x="88" y="234"/>
                  </a:lnTo>
                  <a:lnTo>
                    <a:pt x="68" y="230"/>
                  </a:lnTo>
                  <a:lnTo>
                    <a:pt x="58" y="226"/>
                  </a:lnTo>
                  <a:lnTo>
                    <a:pt x="48" y="222"/>
                  </a:lnTo>
                  <a:lnTo>
                    <a:pt x="38" y="216"/>
                  </a:lnTo>
                  <a:lnTo>
                    <a:pt x="28" y="208"/>
                  </a:lnTo>
                  <a:lnTo>
                    <a:pt x="28" y="208"/>
                  </a:lnTo>
                  <a:lnTo>
                    <a:pt x="22" y="198"/>
                  </a:lnTo>
                  <a:lnTo>
                    <a:pt x="16" y="190"/>
                  </a:lnTo>
                  <a:lnTo>
                    <a:pt x="6" y="170"/>
                  </a:lnTo>
                  <a:lnTo>
                    <a:pt x="2" y="148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2" y="94"/>
                  </a:lnTo>
                  <a:lnTo>
                    <a:pt x="4" y="80"/>
                  </a:lnTo>
                  <a:lnTo>
                    <a:pt x="8" y="66"/>
                  </a:lnTo>
                  <a:lnTo>
                    <a:pt x="14" y="54"/>
                  </a:lnTo>
                  <a:lnTo>
                    <a:pt x="22" y="40"/>
                  </a:lnTo>
                  <a:lnTo>
                    <a:pt x="32" y="30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58" y="12"/>
                  </a:lnTo>
                  <a:lnTo>
                    <a:pt x="74" y="6"/>
                  </a:lnTo>
                  <a:lnTo>
                    <a:pt x="90" y="2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118" y="2"/>
                  </a:lnTo>
                  <a:lnTo>
                    <a:pt x="130" y="4"/>
                  </a:lnTo>
                  <a:lnTo>
                    <a:pt x="144" y="6"/>
                  </a:lnTo>
                  <a:lnTo>
                    <a:pt x="156" y="12"/>
                  </a:lnTo>
                  <a:lnTo>
                    <a:pt x="166" y="18"/>
                  </a:lnTo>
                  <a:lnTo>
                    <a:pt x="178" y="28"/>
                  </a:lnTo>
                  <a:lnTo>
                    <a:pt x="186" y="40"/>
                  </a:lnTo>
                  <a:lnTo>
                    <a:pt x="194" y="54"/>
                  </a:lnTo>
                  <a:lnTo>
                    <a:pt x="194" y="54"/>
                  </a:lnTo>
                  <a:lnTo>
                    <a:pt x="200" y="64"/>
                  </a:lnTo>
                  <a:lnTo>
                    <a:pt x="204" y="76"/>
                  </a:lnTo>
                  <a:lnTo>
                    <a:pt x="208" y="98"/>
                  </a:lnTo>
                  <a:lnTo>
                    <a:pt x="208" y="118"/>
                  </a:lnTo>
                  <a:lnTo>
                    <a:pt x="208" y="134"/>
                  </a:lnTo>
                  <a:lnTo>
                    <a:pt x="62" y="134"/>
                  </a:lnTo>
                  <a:close/>
                  <a:moveTo>
                    <a:pt x="142" y="94"/>
                  </a:moveTo>
                  <a:lnTo>
                    <a:pt x="142" y="94"/>
                  </a:lnTo>
                  <a:lnTo>
                    <a:pt x="142" y="82"/>
                  </a:lnTo>
                  <a:lnTo>
                    <a:pt x="140" y="74"/>
                  </a:lnTo>
                  <a:lnTo>
                    <a:pt x="138" y="64"/>
                  </a:lnTo>
                  <a:lnTo>
                    <a:pt x="132" y="58"/>
                  </a:lnTo>
                  <a:lnTo>
                    <a:pt x="126" y="50"/>
                  </a:lnTo>
                  <a:lnTo>
                    <a:pt x="116" y="46"/>
                  </a:lnTo>
                  <a:lnTo>
                    <a:pt x="104" y="44"/>
                  </a:lnTo>
                  <a:lnTo>
                    <a:pt x="104" y="44"/>
                  </a:lnTo>
                  <a:lnTo>
                    <a:pt x="94" y="46"/>
                  </a:lnTo>
                  <a:lnTo>
                    <a:pt x="86" y="48"/>
                  </a:lnTo>
                  <a:lnTo>
                    <a:pt x="80" y="52"/>
                  </a:lnTo>
                  <a:lnTo>
                    <a:pt x="74" y="60"/>
                  </a:lnTo>
                  <a:lnTo>
                    <a:pt x="70" y="66"/>
                  </a:lnTo>
                  <a:lnTo>
                    <a:pt x="66" y="74"/>
                  </a:lnTo>
                  <a:lnTo>
                    <a:pt x="64" y="94"/>
                  </a:lnTo>
                  <a:lnTo>
                    <a:pt x="142" y="9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8" name="Rectangle 15"/>
            <p:cNvSpPr>
              <a:spLocks noChangeArrowheads="1"/>
            </p:cNvSpPr>
            <p:nvPr userDrawn="1"/>
          </p:nvSpPr>
          <p:spPr bwMode="auto">
            <a:xfrm>
              <a:off x="2688" y="2126"/>
              <a:ext cx="108" cy="47"/>
            </a:xfrm>
            <a:prstGeom prst="rect">
              <a:avLst/>
            </a:prstGeom>
            <a:solidFill>
              <a:srgbClr val="7FA3C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9" name="Freeform 16"/>
            <p:cNvSpPr>
              <a:spLocks/>
            </p:cNvSpPr>
            <p:nvPr userDrawn="1"/>
          </p:nvSpPr>
          <p:spPr bwMode="auto">
            <a:xfrm>
              <a:off x="2825" y="2045"/>
              <a:ext cx="208" cy="224"/>
            </a:xfrm>
            <a:custGeom>
              <a:avLst/>
              <a:gdLst/>
              <a:ahLst/>
              <a:cxnLst>
                <a:cxn ang="0">
                  <a:pos x="64" y="0"/>
                </a:cxn>
                <a:cxn ang="0">
                  <a:pos x="64" y="130"/>
                </a:cxn>
                <a:cxn ang="0">
                  <a:pos x="64" y="130"/>
                </a:cxn>
                <a:cxn ang="0">
                  <a:pos x="64" y="146"/>
                </a:cxn>
                <a:cxn ang="0">
                  <a:pos x="66" y="154"/>
                </a:cxn>
                <a:cxn ang="0">
                  <a:pos x="68" y="162"/>
                </a:cxn>
                <a:cxn ang="0">
                  <a:pos x="72" y="168"/>
                </a:cxn>
                <a:cxn ang="0">
                  <a:pos x="78" y="174"/>
                </a:cxn>
                <a:cxn ang="0">
                  <a:pos x="88" y="176"/>
                </a:cxn>
                <a:cxn ang="0">
                  <a:pos x="98" y="178"/>
                </a:cxn>
                <a:cxn ang="0">
                  <a:pos x="98" y="178"/>
                </a:cxn>
                <a:cxn ang="0">
                  <a:pos x="112" y="176"/>
                </a:cxn>
                <a:cxn ang="0">
                  <a:pos x="122" y="172"/>
                </a:cxn>
                <a:cxn ang="0">
                  <a:pos x="130" y="166"/>
                </a:cxn>
                <a:cxn ang="0">
                  <a:pos x="134" y="158"/>
                </a:cxn>
                <a:cxn ang="0">
                  <a:pos x="138" y="148"/>
                </a:cxn>
                <a:cxn ang="0">
                  <a:pos x="138" y="136"/>
                </a:cxn>
                <a:cxn ang="0">
                  <a:pos x="140" y="110"/>
                </a:cxn>
                <a:cxn ang="0">
                  <a:pos x="140" y="0"/>
                </a:cxn>
                <a:cxn ang="0">
                  <a:pos x="206" y="0"/>
                </a:cxn>
                <a:cxn ang="0">
                  <a:pos x="206" y="144"/>
                </a:cxn>
                <a:cxn ang="0">
                  <a:pos x="206" y="144"/>
                </a:cxn>
                <a:cxn ang="0">
                  <a:pos x="206" y="202"/>
                </a:cxn>
                <a:cxn ang="0">
                  <a:pos x="206" y="202"/>
                </a:cxn>
                <a:cxn ang="0">
                  <a:pos x="208" y="218"/>
                </a:cxn>
                <a:cxn ang="0">
                  <a:pos x="146" y="218"/>
                </a:cxn>
                <a:cxn ang="0">
                  <a:pos x="144" y="190"/>
                </a:cxn>
                <a:cxn ang="0">
                  <a:pos x="144" y="190"/>
                </a:cxn>
                <a:cxn ang="0">
                  <a:pos x="136" y="198"/>
                </a:cxn>
                <a:cxn ang="0">
                  <a:pos x="124" y="210"/>
                </a:cxn>
                <a:cxn ang="0">
                  <a:pos x="116" y="216"/>
                </a:cxn>
                <a:cxn ang="0">
                  <a:pos x="106" y="220"/>
                </a:cxn>
                <a:cxn ang="0">
                  <a:pos x="94" y="222"/>
                </a:cxn>
                <a:cxn ang="0">
                  <a:pos x="80" y="224"/>
                </a:cxn>
                <a:cxn ang="0">
                  <a:pos x="80" y="224"/>
                </a:cxn>
                <a:cxn ang="0">
                  <a:pos x="68" y="224"/>
                </a:cxn>
                <a:cxn ang="0">
                  <a:pos x="58" y="222"/>
                </a:cxn>
                <a:cxn ang="0">
                  <a:pos x="40" y="214"/>
                </a:cxn>
                <a:cxn ang="0">
                  <a:pos x="24" y="206"/>
                </a:cxn>
                <a:cxn ang="0">
                  <a:pos x="14" y="194"/>
                </a:cxn>
                <a:cxn ang="0">
                  <a:pos x="14" y="194"/>
                </a:cxn>
                <a:cxn ang="0">
                  <a:pos x="8" y="188"/>
                </a:cxn>
                <a:cxn ang="0">
                  <a:pos x="6" y="180"/>
                </a:cxn>
                <a:cxn ang="0">
                  <a:pos x="2" y="162"/>
                </a:cxn>
                <a:cxn ang="0">
                  <a:pos x="0" y="146"/>
                </a:cxn>
                <a:cxn ang="0">
                  <a:pos x="0" y="136"/>
                </a:cxn>
                <a:cxn ang="0">
                  <a:pos x="0" y="0"/>
                </a:cxn>
                <a:cxn ang="0">
                  <a:pos x="64" y="0"/>
                </a:cxn>
              </a:cxnLst>
              <a:rect l="0" t="0" r="r" b="b"/>
              <a:pathLst>
                <a:path w="208" h="224">
                  <a:moveTo>
                    <a:pt x="64" y="0"/>
                  </a:moveTo>
                  <a:lnTo>
                    <a:pt x="64" y="130"/>
                  </a:lnTo>
                  <a:lnTo>
                    <a:pt x="64" y="130"/>
                  </a:lnTo>
                  <a:lnTo>
                    <a:pt x="64" y="146"/>
                  </a:lnTo>
                  <a:lnTo>
                    <a:pt x="66" y="154"/>
                  </a:lnTo>
                  <a:lnTo>
                    <a:pt x="68" y="162"/>
                  </a:lnTo>
                  <a:lnTo>
                    <a:pt x="72" y="168"/>
                  </a:lnTo>
                  <a:lnTo>
                    <a:pt x="78" y="174"/>
                  </a:lnTo>
                  <a:lnTo>
                    <a:pt x="88" y="176"/>
                  </a:lnTo>
                  <a:lnTo>
                    <a:pt x="98" y="178"/>
                  </a:lnTo>
                  <a:lnTo>
                    <a:pt x="98" y="178"/>
                  </a:lnTo>
                  <a:lnTo>
                    <a:pt x="112" y="176"/>
                  </a:lnTo>
                  <a:lnTo>
                    <a:pt x="122" y="172"/>
                  </a:lnTo>
                  <a:lnTo>
                    <a:pt x="130" y="166"/>
                  </a:lnTo>
                  <a:lnTo>
                    <a:pt x="134" y="158"/>
                  </a:lnTo>
                  <a:lnTo>
                    <a:pt x="138" y="148"/>
                  </a:lnTo>
                  <a:lnTo>
                    <a:pt x="138" y="136"/>
                  </a:lnTo>
                  <a:lnTo>
                    <a:pt x="140" y="110"/>
                  </a:lnTo>
                  <a:lnTo>
                    <a:pt x="140" y="0"/>
                  </a:lnTo>
                  <a:lnTo>
                    <a:pt x="206" y="0"/>
                  </a:lnTo>
                  <a:lnTo>
                    <a:pt x="206" y="144"/>
                  </a:lnTo>
                  <a:lnTo>
                    <a:pt x="206" y="144"/>
                  </a:lnTo>
                  <a:lnTo>
                    <a:pt x="206" y="202"/>
                  </a:lnTo>
                  <a:lnTo>
                    <a:pt x="206" y="202"/>
                  </a:lnTo>
                  <a:lnTo>
                    <a:pt x="208" y="218"/>
                  </a:lnTo>
                  <a:lnTo>
                    <a:pt x="146" y="218"/>
                  </a:lnTo>
                  <a:lnTo>
                    <a:pt x="144" y="190"/>
                  </a:lnTo>
                  <a:lnTo>
                    <a:pt x="144" y="190"/>
                  </a:lnTo>
                  <a:lnTo>
                    <a:pt x="136" y="198"/>
                  </a:lnTo>
                  <a:lnTo>
                    <a:pt x="124" y="210"/>
                  </a:lnTo>
                  <a:lnTo>
                    <a:pt x="116" y="216"/>
                  </a:lnTo>
                  <a:lnTo>
                    <a:pt x="106" y="220"/>
                  </a:lnTo>
                  <a:lnTo>
                    <a:pt x="94" y="222"/>
                  </a:lnTo>
                  <a:lnTo>
                    <a:pt x="80" y="224"/>
                  </a:lnTo>
                  <a:lnTo>
                    <a:pt x="80" y="224"/>
                  </a:lnTo>
                  <a:lnTo>
                    <a:pt x="68" y="224"/>
                  </a:lnTo>
                  <a:lnTo>
                    <a:pt x="58" y="222"/>
                  </a:lnTo>
                  <a:lnTo>
                    <a:pt x="40" y="214"/>
                  </a:lnTo>
                  <a:lnTo>
                    <a:pt x="24" y="206"/>
                  </a:lnTo>
                  <a:lnTo>
                    <a:pt x="14" y="194"/>
                  </a:lnTo>
                  <a:lnTo>
                    <a:pt x="14" y="194"/>
                  </a:lnTo>
                  <a:lnTo>
                    <a:pt x="8" y="188"/>
                  </a:lnTo>
                  <a:lnTo>
                    <a:pt x="6" y="180"/>
                  </a:lnTo>
                  <a:lnTo>
                    <a:pt x="2" y="162"/>
                  </a:lnTo>
                  <a:lnTo>
                    <a:pt x="0" y="146"/>
                  </a:lnTo>
                  <a:lnTo>
                    <a:pt x="0" y="136"/>
                  </a:lnTo>
                  <a:lnTo>
                    <a:pt x="0" y="0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0" name="Freeform 17"/>
            <p:cNvSpPr>
              <a:spLocks/>
            </p:cNvSpPr>
            <p:nvPr userDrawn="1"/>
          </p:nvSpPr>
          <p:spPr bwMode="auto">
            <a:xfrm>
              <a:off x="3074" y="2039"/>
              <a:ext cx="208" cy="224"/>
            </a:xfrm>
            <a:custGeom>
              <a:avLst/>
              <a:gdLst/>
              <a:ahLst/>
              <a:cxnLst>
                <a:cxn ang="0">
                  <a:pos x="2" y="44"/>
                </a:cxn>
                <a:cxn ang="0">
                  <a:pos x="2" y="44"/>
                </a:cxn>
                <a:cxn ang="0">
                  <a:pos x="2" y="30"/>
                </a:cxn>
                <a:cxn ang="0">
                  <a:pos x="0" y="6"/>
                </a:cxn>
                <a:cxn ang="0">
                  <a:pos x="62" y="6"/>
                </a:cxn>
                <a:cxn ang="0">
                  <a:pos x="64" y="38"/>
                </a:cxn>
                <a:cxn ang="0">
                  <a:pos x="64" y="38"/>
                </a:cxn>
                <a:cxn ang="0">
                  <a:pos x="70" y="28"/>
                </a:cxn>
                <a:cxn ang="0">
                  <a:pos x="76" y="22"/>
                </a:cxn>
                <a:cxn ang="0">
                  <a:pos x="84" y="16"/>
                </a:cxn>
                <a:cxn ang="0">
                  <a:pos x="94" y="10"/>
                </a:cxn>
                <a:cxn ang="0">
                  <a:pos x="104" y="4"/>
                </a:cxn>
                <a:cxn ang="0">
                  <a:pos x="118" y="2"/>
                </a:cxn>
                <a:cxn ang="0">
                  <a:pos x="134" y="0"/>
                </a:cxn>
                <a:cxn ang="0">
                  <a:pos x="134" y="0"/>
                </a:cxn>
                <a:cxn ang="0">
                  <a:pos x="150" y="0"/>
                </a:cxn>
                <a:cxn ang="0">
                  <a:pos x="162" y="4"/>
                </a:cxn>
                <a:cxn ang="0">
                  <a:pos x="174" y="8"/>
                </a:cxn>
                <a:cxn ang="0">
                  <a:pos x="182" y="14"/>
                </a:cxn>
                <a:cxn ang="0">
                  <a:pos x="190" y="22"/>
                </a:cxn>
                <a:cxn ang="0">
                  <a:pos x="194" y="28"/>
                </a:cxn>
                <a:cxn ang="0">
                  <a:pos x="202" y="40"/>
                </a:cxn>
                <a:cxn ang="0">
                  <a:pos x="202" y="40"/>
                </a:cxn>
                <a:cxn ang="0">
                  <a:pos x="204" y="52"/>
                </a:cxn>
                <a:cxn ang="0">
                  <a:pos x="206" y="64"/>
                </a:cxn>
                <a:cxn ang="0">
                  <a:pos x="208" y="106"/>
                </a:cxn>
                <a:cxn ang="0">
                  <a:pos x="208" y="224"/>
                </a:cxn>
                <a:cxn ang="0">
                  <a:pos x="142" y="224"/>
                </a:cxn>
                <a:cxn ang="0">
                  <a:pos x="142" y="88"/>
                </a:cxn>
                <a:cxn ang="0">
                  <a:pos x="142" y="88"/>
                </a:cxn>
                <a:cxn ang="0">
                  <a:pos x="142" y="76"/>
                </a:cxn>
                <a:cxn ang="0">
                  <a:pos x="138" y="64"/>
                </a:cxn>
                <a:cxn ang="0">
                  <a:pos x="138" y="64"/>
                </a:cxn>
                <a:cxn ang="0">
                  <a:pos x="134" y="58"/>
                </a:cxn>
                <a:cxn ang="0">
                  <a:pos x="128" y="52"/>
                </a:cxn>
                <a:cxn ang="0">
                  <a:pos x="118" y="48"/>
                </a:cxn>
                <a:cxn ang="0">
                  <a:pos x="108" y="46"/>
                </a:cxn>
                <a:cxn ang="0">
                  <a:pos x="108" y="46"/>
                </a:cxn>
                <a:cxn ang="0">
                  <a:pos x="98" y="48"/>
                </a:cxn>
                <a:cxn ang="0">
                  <a:pos x="88" y="50"/>
                </a:cxn>
                <a:cxn ang="0">
                  <a:pos x="80" y="56"/>
                </a:cxn>
                <a:cxn ang="0">
                  <a:pos x="74" y="62"/>
                </a:cxn>
                <a:cxn ang="0">
                  <a:pos x="74" y="62"/>
                </a:cxn>
                <a:cxn ang="0">
                  <a:pos x="72" y="68"/>
                </a:cxn>
                <a:cxn ang="0">
                  <a:pos x="68" y="76"/>
                </a:cxn>
                <a:cxn ang="0">
                  <a:pos x="68" y="84"/>
                </a:cxn>
                <a:cxn ang="0">
                  <a:pos x="66" y="96"/>
                </a:cxn>
                <a:cxn ang="0">
                  <a:pos x="66" y="224"/>
                </a:cxn>
                <a:cxn ang="0">
                  <a:pos x="2" y="224"/>
                </a:cxn>
                <a:cxn ang="0">
                  <a:pos x="2" y="44"/>
                </a:cxn>
              </a:cxnLst>
              <a:rect l="0" t="0" r="r" b="b"/>
              <a:pathLst>
                <a:path w="208" h="224">
                  <a:moveTo>
                    <a:pt x="2" y="44"/>
                  </a:moveTo>
                  <a:lnTo>
                    <a:pt x="2" y="44"/>
                  </a:lnTo>
                  <a:lnTo>
                    <a:pt x="2" y="30"/>
                  </a:lnTo>
                  <a:lnTo>
                    <a:pt x="0" y="6"/>
                  </a:lnTo>
                  <a:lnTo>
                    <a:pt x="62" y="6"/>
                  </a:lnTo>
                  <a:lnTo>
                    <a:pt x="64" y="38"/>
                  </a:lnTo>
                  <a:lnTo>
                    <a:pt x="64" y="38"/>
                  </a:lnTo>
                  <a:lnTo>
                    <a:pt x="70" y="28"/>
                  </a:lnTo>
                  <a:lnTo>
                    <a:pt x="76" y="22"/>
                  </a:lnTo>
                  <a:lnTo>
                    <a:pt x="84" y="16"/>
                  </a:lnTo>
                  <a:lnTo>
                    <a:pt x="94" y="10"/>
                  </a:lnTo>
                  <a:lnTo>
                    <a:pt x="104" y="4"/>
                  </a:lnTo>
                  <a:lnTo>
                    <a:pt x="118" y="2"/>
                  </a:lnTo>
                  <a:lnTo>
                    <a:pt x="134" y="0"/>
                  </a:lnTo>
                  <a:lnTo>
                    <a:pt x="134" y="0"/>
                  </a:lnTo>
                  <a:lnTo>
                    <a:pt x="150" y="0"/>
                  </a:lnTo>
                  <a:lnTo>
                    <a:pt x="162" y="4"/>
                  </a:lnTo>
                  <a:lnTo>
                    <a:pt x="174" y="8"/>
                  </a:lnTo>
                  <a:lnTo>
                    <a:pt x="182" y="14"/>
                  </a:lnTo>
                  <a:lnTo>
                    <a:pt x="190" y="22"/>
                  </a:lnTo>
                  <a:lnTo>
                    <a:pt x="194" y="28"/>
                  </a:lnTo>
                  <a:lnTo>
                    <a:pt x="202" y="40"/>
                  </a:lnTo>
                  <a:lnTo>
                    <a:pt x="202" y="40"/>
                  </a:lnTo>
                  <a:lnTo>
                    <a:pt x="204" y="52"/>
                  </a:lnTo>
                  <a:lnTo>
                    <a:pt x="206" y="64"/>
                  </a:lnTo>
                  <a:lnTo>
                    <a:pt x="208" y="106"/>
                  </a:lnTo>
                  <a:lnTo>
                    <a:pt x="208" y="224"/>
                  </a:lnTo>
                  <a:lnTo>
                    <a:pt x="142" y="224"/>
                  </a:lnTo>
                  <a:lnTo>
                    <a:pt x="142" y="88"/>
                  </a:lnTo>
                  <a:lnTo>
                    <a:pt x="142" y="88"/>
                  </a:lnTo>
                  <a:lnTo>
                    <a:pt x="142" y="76"/>
                  </a:lnTo>
                  <a:lnTo>
                    <a:pt x="138" y="64"/>
                  </a:lnTo>
                  <a:lnTo>
                    <a:pt x="138" y="64"/>
                  </a:lnTo>
                  <a:lnTo>
                    <a:pt x="134" y="58"/>
                  </a:lnTo>
                  <a:lnTo>
                    <a:pt x="128" y="52"/>
                  </a:lnTo>
                  <a:lnTo>
                    <a:pt x="118" y="48"/>
                  </a:lnTo>
                  <a:lnTo>
                    <a:pt x="108" y="46"/>
                  </a:lnTo>
                  <a:lnTo>
                    <a:pt x="108" y="46"/>
                  </a:lnTo>
                  <a:lnTo>
                    <a:pt x="98" y="48"/>
                  </a:lnTo>
                  <a:lnTo>
                    <a:pt x="88" y="50"/>
                  </a:lnTo>
                  <a:lnTo>
                    <a:pt x="80" y="56"/>
                  </a:lnTo>
                  <a:lnTo>
                    <a:pt x="74" y="62"/>
                  </a:lnTo>
                  <a:lnTo>
                    <a:pt x="74" y="62"/>
                  </a:lnTo>
                  <a:lnTo>
                    <a:pt x="72" y="68"/>
                  </a:lnTo>
                  <a:lnTo>
                    <a:pt x="68" y="76"/>
                  </a:lnTo>
                  <a:lnTo>
                    <a:pt x="68" y="84"/>
                  </a:lnTo>
                  <a:lnTo>
                    <a:pt x="66" y="96"/>
                  </a:lnTo>
                  <a:lnTo>
                    <a:pt x="66" y="224"/>
                  </a:lnTo>
                  <a:lnTo>
                    <a:pt x="2" y="224"/>
                  </a:lnTo>
                  <a:lnTo>
                    <a:pt x="2" y="4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1" name="Freeform 18"/>
            <p:cNvSpPr>
              <a:spLocks noEditPoints="1"/>
            </p:cNvSpPr>
            <p:nvPr userDrawn="1"/>
          </p:nvSpPr>
          <p:spPr bwMode="auto">
            <a:xfrm>
              <a:off x="3324" y="1961"/>
              <a:ext cx="69" cy="3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0" y="0"/>
                </a:cxn>
                <a:cxn ang="0">
                  <a:pos x="70" y="56"/>
                </a:cxn>
                <a:cxn ang="0">
                  <a:pos x="0" y="56"/>
                </a:cxn>
                <a:cxn ang="0">
                  <a:pos x="0" y="0"/>
                </a:cxn>
                <a:cxn ang="0">
                  <a:pos x="2" y="94"/>
                </a:cxn>
                <a:cxn ang="0">
                  <a:pos x="66" y="94"/>
                </a:cxn>
                <a:cxn ang="0">
                  <a:pos x="66" y="312"/>
                </a:cxn>
                <a:cxn ang="0">
                  <a:pos x="2" y="312"/>
                </a:cxn>
                <a:cxn ang="0">
                  <a:pos x="2" y="94"/>
                </a:cxn>
              </a:cxnLst>
              <a:rect l="0" t="0" r="r" b="b"/>
              <a:pathLst>
                <a:path w="70" h="312">
                  <a:moveTo>
                    <a:pt x="0" y="0"/>
                  </a:moveTo>
                  <a:lnTo>
                    <a:pt x="70" y="0"/>
                  </a:lnTo>
                  <a:lnTo>
                    <a:pt x="70" y="56"/>
                  </a:lnTo>
                  <a:lnTo>
                    <a:pt x="0" y="56"/>
                  </a:lnTo>
                  <a:lnTo>
                    <a:pt x="0" y="0"/>
                  </a:lnTo>
                  <a:close/>
                  <a:moveTo>
                    <a:pt x="2" y="94"/>
                  </a:moveTo>
                  <a:lnTo>
                    <a:pt x="66" y="94"/>
                  </a:lnTo>
                  <a:lnTo>
                    <a:pt x="66" y="312"/>
                  </a:lnTo>
                  <a:lnTo>
                    <a:pt x="2" y="312"/>
                  </a:lnTo>
                  <a:lnTo>
                    <a:pt x="2" y="9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2" name="Freeform 19"/>
            <p:cNvSpPr>
              <a:spLocks/>
            </p:cNvSpPr>
            <p:nvPr userDrawn="1"/>
          </p:nvSpPr>
          <p:spPr bwMode="auto">
            <a:xfrm>
              <a:off x="3408" y="2055"/>
              <a:ext cx="230" cy="218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118" y="148"/>
                </a:cxn>
                <a:cxn ang="0">
                  <a:pos x="168" y="0"/>
                </a:cxn>
                <a:cxn ang="0">
                  <a:pos x="230" y="0"/>
                </a:cxn>
                <a:cxn ang="0">
                  <a:pos x="150" y="218"/>
                </a:cxn>
                <a:cxn ang="0">
                  <a:pos x="80" y="218"/>
                </a:cxn>
                <a:cxn ang="0">
                  <a:pos x="0" y="0"/>
                </a:cxn>
                <a:cxn ang="0">
                  <a:pos x="68" y="0"/>
                </a:cxn>
              </a:cxnLst>
              <a:rect l="0" t="0" r="r" b="b"/>
              <a:pathLst>
                <a:path w="230" h="218">
                  <a:moveTo>
                    <a:pt x="68" y="0"/>
                  </a:moveTo>
                  <a:lnTo>
                    <a:pt x="118" y="148"/>
                  </a:lnTo>
                  <a:lnTo>
                    <a:pt x="168" y="0"/>
                  </a:lnTo>
                  <a:lnTo>
                    <a:pt x="230" y="0"/>
                  </a:lnTo>
                  <a:lnTo>
                    <a:pt x="150" y="218"/>
                  </a:lnTo>
                  <a:lnTo>
                    <a:pt x="80" y="218"/>
                  </a:lnTo>
                  <a:lnTo>
                    <a:pt x="0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3" name="Freeform 20"/>
            <p:cNvSpPr>
              <a:spLocks noEditPoints="1"/>
            </p:cNvSpPr>
            <p:nvPr userDrawn="1"/>
          </p:nvSpPr>
          <p:spPr bwMode="auto">
            <a:xfrm>
              <a:off x="3647" y="2047"/>
              <a:ext cx="208" cy="233"/>
            </a:xfrm>
            <a:custGeom>
              <a:avLst/>
              <a:gdLst/>
              <a:ahLst/>
              <a:cxnLst>
                <a:cxn ang="0">
                  <a:pos x="62" y="134"/>
                </a:cxn>
                <a:cxn ang="0">
                  <a:pos x="64" y="158"/>
                </a:cxn>
                <a:cxn ang="0">
                  <a:pos x="72" y="176"/>
                </a:cxn>
                <a:cxn ang="0">
                  <a:pos x="92" y="190"/>
                </a:cxn>
                <a:cxn ang="0">
                  <a:pos x="106" y="192"/>
                </a:cxn>
                <a:cxn ang="0">
                  <a:pos x="130" y="186"/>
                </a:cxn>
                <a:cxn ang="0">
                  <a:pos x="138" y="176"/>
                </a:cxn>
                <a:cxn ang="0">
                  <a:pos x="144" y="162"/>
                </a:cxn>
                <a:cxn ang="0">
                  <a:pos x="202" y="162"/>
                </a:cxn>
                <a:cxn ang="0">
                  <a:pos x="198" y="182"/>
                </a:cxn>
                <a:cxn ang="0">
                  <a:pos x="182" y="208"/>
                </a:cxn>
                <a:cxn ang="0">
                  <a:pos x="176" y="214"/>
                </a:cxn>
                <a:cxn ang="0">
                  <a:pos x="150" y="228"/>
                </a:cxn>
                <a:cxn ang="0">
                  <a:pos x="106" y="234"/>
                </a:cxn>
                <a:cxn ang="0">
                  <a:pos x="90" y="234"/>
                </a:cxn>
                <a:cxn ang="0">
                  <a:pos x="58" y="226"/>
                </a:cxn>
                <a:cxn ang="0">
                  <a:pos x="38" y="216"/>
                </a:cxn>
                <a:cxn ang="0">
                  <a:pos x="28" y="208"/>
                </a:cxn>
                <a:cxn ang="0">
                  <a:pos x="16" y="190"/>
                </a:cxn>
                <a:cxn ang="0">
                  <a:pos x="2" y="148"/>
                </a:cxn>
                <a:cxn ang="0">
                  <a:pos x="0" y="122"/>
                </a:cxn>
                <a:cxn ang="0">
                  <a:pos x="6" y="80"/>
                </a:cxn>
                <a:cxn ang="0">
                  <a:pos x="16" y="54"/>
                </a:cxn>
                <a:cxn ang="0">
                  <a:pos x="34" y="30"/>
                </a:cxn>
                <a:cxn ang="0">
                  <a:pos x="46" y="18"/>
                </a:cxn>
                <a:cxn ang="0">
                  <a:pos x="74" y="6"/>
                </a:cxn>
                <a:cxn ang="0">
                  <a:pos x="108" y="0"/>
                </a:cxn>
                <a:cxn ang="0">
                  <a:pos x="120" y="2"/>
                </a:cxn>
                <a:cxn ang="0">
                  <a:pos x="144" y="6"/>
                </a:cxn>
                <a:cxn ang="0">
                  <a:pos x="168" y="18"/>
                </a:cxn>
                <a:cxn ang="0">
                  <a:pos x="188" y="40"/>
                </a:cxn>
                <a:cxn ang="0">
                  <a:pos x="196" y="54"/>
                </a:cxn>
                <a:cxn ang="0">
                  <a:pos x="204" y="76"/>
                </a:cxn>
                <a:cxn ang="0">
                  <a:pos x="208" y="118"/>
                </a:cxn>
                <a:cxn ang="0">
                  <a:pos x="62" y="134"/>
                </a:cxn>
                <a:cxn ang="0">
                  <a:pos x="144" y="94"/>
                </a:cxn>
                <a:cxn ang="0">
                  <a:pos x="142" y="74"/>
                </a:cxn>
                <a:cxn ang="0">
                  <a:pos x="134" y="58"/>
                </a:cxn>
                <a:cxn ang="0">
                  <a:pos x="118" y="46"/>
                </a:cxn>
                <a:cxn ang="0">
                  <a:pos x="106" y="44"/>
                </a:cxn>
                <a:cxn ang="0">
                  <a:pos x="88" y="48"/>
                </a:cxn>
                <a:cxn ang="0">
                  <a:pos x="74" y="60"/>
                </a:cxn>
                <a:cxn ang="0">
                  <a:pos x="68" y="74"/>
                </a:cxn>
                <a:cxn ang="0">
                  <a:pos x="144" y="94"/>
                </a:cxn>
              </a:cxnLst>
              <a:rect l="0" t="0" r="r" b="b"/>
              <a:pathLst>
                <a:path w="208" h="234">
                  <a:moveTo>
                    <a:pt x="62" y="134"/>
                  </a:moveTo>
                  <a:lnTo>
                    <a:pt x="62" y="134"/>
                  </a:lnTo>
                  <a:lnTo>
                    <a:pt x="62" y="148"/>
                  </a:lnTo>
                  <a:lnTo>
                    <a:pt x="64" y="158"/>
                  </a:lnTo>
                  <a:lnTo>
                    <a:pt x="68" y="168"/>
                  </a:lnTo>
                  <a:lnTo>
                    <a:pt x="72" y="176"/>
                  </a:lnTo>
                  <a:lnTo>
                    <a:pt x="80" y="184"/>
                  </a:lnTo>
                  <a:lnTo>
                    <a:pt x="92" y="190"/>
                  </a:lnTo>
                  <a:lnTo>
                    <a:pt x="106" y="192"/>
                  </a:lnTo>
                  <a:lnTo>
                    <a:pt x="106" y="192"/>
                  </a:lnTo>
                  <a:lnTo>
                    <a:pt x="118" y="190"/>
                  </a:lnTo>
                  <a:lnTo>
                    <a:pt x="130" y="186"/>
                  </a:lnTo>
                  <a:lnTo>
                    <a:pt x="134" y="182"/>
                  </a:lnTo>
                  <a:lnTo>
                    <a:pt x="138" y="176"/>
                  </a:lnTo>
                  <a:lnTo>
                    <a:pt x="142" y="170"/>
                  </a:lnTo>
                  <a:lnTo>
                    <a:pt x="144" y="162"/>
                  </a:lnTo>
                  <a:lnTo>
                    <a:pt x="202" y="162"/>
                  </a:lnTo>
                  <a:lnTo>
                    <a:pt x="202" y="162"/>
                  </a:lnTo>
                  <a:lnTo>
                    <a:pt x="202" y="170"/>
                  </a:lnTo>
                  <a:lnTo>
                    <a:pt x="198" y="182"/>
                  </a:lnTo>
                  <a:lnTo>
                    <a:pt x="192" y="194"/>
                  </a:lnTo>
                  <a:lnTo>
                    <a:pt x="182" y="208"/>
                  </a:lnTo>
                  <a:lnTo>
                    <a:pt x="182" y="208"/>
                  </a:lnTo>
                  <a:lnTo>
                    <a:pt x="176" y="214"/>
                  </a:lnTo>
                  <a:lnTo>
                    <a:pt x="168" y="220"/>
                  </a:lnTo>
                  <a:lnTo>
                    <a:pt x="150" y="228"/>
                  </a:lnTo>
                  <a:lnTo>
                    <a:pt x="128" y="232"/>
                  </a:lnTo>
                  <a:lnTo>
                    <a:pt x="106" y="234"/>
                  </a:lnTo>
                  <a:lnTo>
                    <a:pt x="106" y="234"/>
                  </a:lnTo>
                  <a:lnTo>
                    <a:pt x="90" y="234"/>
                  </a:lnTo>
                  <a:lnTo>
                    <a:pt x="68" y="230"/>
                  </a:lnTo>
                  <a:lnTo>
                    <a:pt x="58" y="226"/>
                  </a:lnTo>
                  <a:lnTo>
                    <a:pt x="48" y="222"/>
                  </a:lnTo>
                  <a:lnTo>
                    <a:pt x="38" y="216"/>
                  </a:lnTo>
                  <a:lnTo>
                    <a:pt x="28" y="208"/>
                  </a:lnTo>
                  <a:lnTo>
                    <a:pt x="28" y="208"/>
                  </a:lnTo>
                  <a:lnTo>
                    <a:pt x="22" y="198"/>
                  </a:lnTo>
                  <a:lnTo>
                    <a:pt x="16" y="190"/>
                  </a:lnTo>
                  <a:lnTo>
                    <a:pt x="8" y="170"/>
                  </a:lnTo>
                  <a:lnTo>
                    <a:pt x="2" y="148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2" y="94"/>
                  </a:lnTo>
                  <a:lnTo>
                    <a:pt x="6" y="80"/>
                  </a:lnTo>
                  <a:lnTo>
                    <a:pt x="10" y="66"/>
                  </a:lnTo>
                  <a:lnTo>
                    <a:pt x="16" y="54"/>
                  </a:lnTo>
                  <a:lnTo>
                    <a:pt x="24" y="40"/>
                  </a:lnTo>
                  <a:lnTo>
                    <a:pt x="34" y="30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60" y="12"/>
                  </a:lnTo>
                  <a:lnTo>
                    <a:pt x="74" y="6"/>
                  </a:lnTo>
                  <a:lnTo>
                    <a:pt x="90" y="2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20" y="2"/>
                  </a:lnTo>
                  <a:lnTo>
                    <a:pt x="132" y="4"/>
                  </a:lnTo>
                  <a:lnTo>
                    <a:pt x="144" y="6"/>
                  </a:lnTo>
                  <a:lnTo>
                    <a:pt x="156" y="12"/>
                  </a:lnTo>
                  <a:lnTo>
                    <a:pt x="168" y="18"/>
                  </a:lnTo>
                  <a:lnTo>
                    <a:pt x="178" y="28"/>
                  </a:lnTo>
                  <a:lnTo>
                    <a:pt x="188" y="40"/>
                  </a:lnTo>
                  <a:lnTo>
                    <a:pt x="196" y="54"/>
                  </a:lnTo>
                  <a:lnTo>
                    <a:pt x="196" y="54"/>
                  </a:lnTo>
                  <a:lnTo>
                    <a:pt x="200" y="64"/>
                  </a:lnTo>
                  <a:lnTo>
                    <a:pt x="204" y="76"/>
                  </a:lnTo>
                  <a:lnTo>
                    <a:pt x="208" y="98"/>
                  </a:lnTo>
                  <a:lnTo>
                    <a:pt x="208" y="118"/>
                  </a:lnTo>
                  <a:lnTo>
                    <a:pt x="208" y="134"/>
                  </a:lnTo>
                  <a:lnTo>
                    <a:pt x="62" y="134"/>
                  </a:lnTo>
                  <a:close/>
                  <a:moveTo>
                    <a:pt x="144" y="94"/>
                  </a:moveTo>
                  <a:lnTo>
                    <a:pt x="144" y="94"/>
                  </a:lnTo>
                  <a:lnTo>
                    <a:pt x="142" y="82"/>
                  </a:lnTo>
                  <a:lnTo>
                    <a:pt x="142" y="74"/>
                  </a:lnTo>
                  <a:lnTo>
                    <a:pt x="138" y="64"/>
                  </a:lnTo>
                  <a:lnTo>
                    <a:pt x="134" y="58"/>
                  </a:lnTo>
                  <a:lnTo>
                    <a:pt x="126" y="50"/>
                  </a:lnTo>
                  <a:lnTo>
                    <a:pt x="118" y="46"/>
                  </a:lnTo>
                  <a:lnTo>
                    <a:pt x="106" y="44"/>
                  </a:lnTo>
                  <a:lnTo>
                    <a:pt x="106" y="44"/>
                  </a:lnTo>
                  <a:lnTo>
                    <a:pt x="96" y="46"/>
                  </a:lnTo>
                  <a:lnTo>
                    <a:pt x="88" y="48"/>
                  </a:lnTo>
                  <a:lnTo>
                    <a:pt x="80" y="52"/>
                  </a:lnTo>
                  <a:lnTo>
                    <a:pt x="74" y="60"/>
                  </a:lnTo>
                  <a:lnTo>
                    <a:pt x="70" y="66"/>
                  </a:lnTo>
                  <a:lnTo>
                    <a:pt x="68" y="74"/>
                  </a:lnTo>
                  <a:lnTo>
                    <a:pt x="64" y="94"/>
                  </a:lnTo>
                  <a:lnTo>
                    <a:pt x="144" y="9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4" name="Freeform 21"/>
            <p:cNvSpPr>
              <a:spLocks/>
            </p:cNvSpPr>
            <p:nvPr userDrawn="1"/>
          </p:nvSpPr>
          <p:spPr bwMode="auto">
            <a:xfrm>
              <a:off x="3881" y="2043"/>
              <a:ext cx="135" cy="220"/>
            </a:xfrm>
            <a:custGeom>
              <a:avLst/>
              <a:gdLst/>
              <a:ahLst/>
              <a:cxnLst>
                <a:cxn ang="0">
                  <a:pos x="2" y="56"/>
                </a:cxn>
                <a:cxn ang="0">
                  <a:pos x="2" y="56"/>
                </a:cxn>
                <a:cxn ang="0">
                  <a:pos x="0" y="2"/>
                </a:cxn>
                <a:cxn ang="0">
                  <a:pos x="60" y="2"/>
                </a:cxn>
                <a:cxn ang="0">
                  <a:pos x="60" y="42"/>
                </a:cxn>
                <a:cxn ang="0">
                  <a:pos x="60" y="42"/>
                </a:cxn>
                <a:cxn ang="0">
                  <a:pos x="68" y="28"/>
                </a:cxn>
                <a:cxn ang="0">
                  <a:pos x="74" y="20"/>
                </a:cxn>
                <a:cxn ang="0">
                  <a:pos x="82" y="14"/>
                </a:cxn>
                <a:cxn ang="0">
                  <a:pos x="92" y="8"/>
                </a:cxn>
                <a:cxn ang="0">
                  <a:pos x="102" y="4"/>
                </a:cxn>
                <a:cxn ang="0">
                  <a:pos x="118" y="0"/>
                </a:cxn>
                <a:cxn ang="0">
                  <a:pos x="136" y="0"/>
                </a:cxn>
                <a:cxn ang="0">
                  <a:pos x="136" y="58"/>
                </a:cxn>
                <a:cxn ang="0">
                  <a:pos x="136" y="58"/>
                </a:cxn>
                <a:cxn ang="0">
                  <a:pos x="114" y="58"/>
                </a:cxn>
                <a:cxn ang="0">
                  <a:pos x="98" y="60"/>
                </a:cxn>
                <a:cxn ang="0">
                  <a:pos x="86" y="66"/>
                </a:cxn>
                <a:cxn ang="0">
                  <a:pos x="76" y="72"/>
                </a:cxn>
                <a:cxn ang="0">
                  <a:pos x="72" y="82"/>
                </a:cxn>
                <a:cxn ang="0">
                  <a:pos x="68" y="92"/>
                </a:cxn>
                <a:cxn ang="0">
                  <a:pos x="66" y="102"/>
                </a:cxn>
                <a:cxn ang="0">
                  <a:pos x="66" y="112"/>
                </a:cxn>
                <a:cxn ang="0">
                  <a:pos x="66" y="220"/>
                </a:cxn>
                <a:cxn ang="0">
                  <a:pos x="2" y="220"/>
                </a:cxn>
                <a:cxn ang="0">
                  <a:pos x="2" y="56"/>
                </a:cxn>
              </a:cxnLst>
              <a:rect l="0" t="0" r="r" b="b"/>
              <a:pathLst>
                <a:path w="136" h="220">
                  <a:moveTo>
                    <a:pt x="2" y="56"/>
                  </a:moveTo>
                  <a:lnTo>
                    <a:pt x="2" y="56"/>
                  </a:lnTo>
                  <a:lnTo>
                    <a:pt x="0" y="2"/>
                  </a:lnTo>
                  <a:lnTo>
                    <a:pt x="60" y="2"/>
                  </a:lnTo>
                  <a:lnTo>
                    <a:pt x="60" y="42"/>
                  </a:lnTo>
                  <a:lnTo>
                    <a:pt x="60" y="42"/>
                  </a:lnTo>
                  <a:lnTo>
                    <a:pt x="68" y="28"/>
                  </a:lnTo>
                  <a:lnTo>
                    <a:pt x="74" y="20"/>
                  </a:lnTo>
                  <a:lnTo>
                    <a:pt x="82" y="14"/>
                  </a:lnTo>
                  <a:lnTo>
                    <a:pt x="92" y="8"/>
                  </a:lnTo>
                  <a:lnTo>
                    <a:pt x="102" y="4"/>
                  </a:lnTo>
                  <a:lnTo>
                    <a:pt x="118" y="0"/>
                  </a:lnTo>
                  <a:lnTo>
                    <a:pt x="136" y="0"/>
                  </a:lnTo>
                  <a:lnTo>
                    <a:pt x="136" y="58"/>
                  </a:lnTo>
                  <a:lnTo>
                    <a:pt x="136" y="58"/>
                  </a:lnTo>
                  <a:lnTo>
                    <a:pt x="114" y="58"/>
                  </a:lnTo>
                  <a:lnTo>
                    <a:pt x="98" y="60"/>
                  </a:lnTo>
                  <a:lnTo>
                    <a:pt x="86" y="66"/>
                  </a:lnTo>
                  <a:lnTo>
                    <a:pt x="76" y="72"/>
                  </a:lnTo>
                  <a:lnTo>
                    <a:pt x="72" y="82"/>
                  </a:lnTo>
                  <a:lnTo>
                    <a:pt x="68" y="92"/>
                  </a:lnTo>
                  <a:lnTo>
                    <a:pt x="66" y="102"/>
                  </a:lnTo>
                  <a:lnTo>
                    <a:pt x="66" y="112"/>
                  </a:lnTo>
                  <a:lnTo>
                    <a:pt x="66" y="220"/>
                  </a:lnTo>
                  <a:lnTo>
                    <a:pt x="2" y="220"/>
                  </a:lnTo>
                  <a:lnTo>
                    <a:pt x="2" y="56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5" name="Freeform 22"/>
            <p:cNvSpPr>
              <a:spLocks/>
            </p:cNvSpPr>
            <p:nvPr userDrawn="1"/>
          </p:nvSpPr>
          <p:spPr bwMode="auto">
            <a:xfrm>
              <a:off x="4020" y="2049"/>
              <a:ext cx="192" cy="229"/>
            </a:xfrm>
            <a:custGeom>
              <a:avLst/>
              <a:gdLst/>
              <a:ahLst/>
              <a:cxnLst>
                <a:cxn ang="0">
                  <a:pos x="60" y="160"/>
                </a:cxn>
                <a:cxn ang="0">
                  <a:pos x="66" y="176"/>
                </a:cxn>
                <a:cxn ang="0">
                  <a:pos x="74" y="186"/>
                </a:cxn>
                <a:cxn ang="0">
                  <a:pos x="88" y="190"/>
                </a:cxn>
                <a:cxn ang="0">
                  <a:pos x="98" y="190"/>
                </a:cxn>
                <a:cxn ang="0">
                  <a:pos x="112" y="188"/>
                </a:cxn>
                <a:cxn ang="0">
                  <a:pos x="122" y="182"/>
                </a:cxn>
                <a:cxn ang="0">
                  <a:pos x="130" y="164"/>
                </a:cxn>
                <a:cxn ang="0">
                  <a:pos x="130" y="158"/>
                </a:cxn>
                <a:cxn ang="0">
                  <a:pos x="116" y="146"/>
                </a:cxn>
                <a:cxn ang="0">
                  <a:pos x="60" y="130"/>
                </a:cxn>
                <a:cxn ang="0">
                  <a:pos x="44" y="124"/>
                </a:cxn>
                <a:cxn ang="0">
                  <a:pos x="26" y="114"/>
                </a:cxn>
                <a:cxn ang="0">
                  <a:pos x="12" y="96"/>
                </a:cxn>
                <a:cxn ang="0">
                  <a:pos x="6" y="68"/>
                </a:cxn>
                <a:cxn ang="0">
                  <a:pos x="8" y="54"/>
                </a:cxn>
                <a:cxn ang="0">
                  <a:pos x="20" y="28"/>
                </a:cxn>
                <a:cxn ang="0">
                  <a:pos x="46" y="12"/>
                </a:cxn>
                <a:cxn ang="0">
                  <a:pos x="80" y="2"/>
                </a:cxn>
                <a:cxn ang="0">
                  <a:pos x="102" y="0"/>
                </a:cxn>
                <a:cxn ang="0">
                  <a:pos x="132" y="4"/>
                </a:cxn>
                <a:cxn ang="0">
                  <a:pos x="158" y="16"/>
                </a:cxn>
                <a:cxn ang="0">
                  <a:pos x="176" y="36"/>
                </a:cxn>
                <a:cxn ang="0">
                  <a:pos x="184" y="66"/>
                </a:cxn>
                <a:cxn ang="0">
                  <a:pos x="126" y="66"/>
                </a:cxn>
                <a:cxn ang="0">
                  <a:pos x="122" y="50"/>
                </a:cxn>
                <a:cxn ang="0">
                  <a:pos x="114" y="44"/>
                </a:cxn>
                <a:cxn ang="0">
                  <a:pos x="94" y="40"/>
                </a:cxn>
                <a:cxn ang="0">
                  <a:pos x="82" y="40"/>
                </a:cxn>
                <a:cxn ang="0">
                  <a:pos x="66" y="52"/>
                </a:cxn>
                <a:cxn ang="0">
                  <a:pos x="64" y="60"/>
                </a:cxn>
                <a:cxn ang="0">
                  <a:pos x="66" y="70"/>
                </a:cxn>
                <a:cxn ang="0">
                  <a:pos x="82" y="80"/>
                </a:cxn>
                <a:cxn ang="0">
                  <a:pos x="134" y="94"/>
                </a:cxn>
                <a:cxn ang="0">
                  <a:pos x="148" y="98"/>
                </a:cxn>
                <a:cxn ang="0">
                  <a:pos x="170" y="110"/>
                </a:cxn>
                <a:cxn ang="0">
                  <a:pos x="184" y="126"/>
                </a:cxn>
                <a:cxn ang="0">
                  <a:pos x="190" y="144"/>
                </a:cxn>
                <a:cxn ang="0">
                  <a:pos x="192" y="156"/>
                </a:cxn>
                <a:cxn ang="0">
                  <a:pos x="186" y="182"/>
                </a:cxn>
                <a:cxn ang="0">
                  <a:pos x="168" y="208"/>
                </a:cxn>
                <a:cxn ang="0">
                  <a:pos x="136" y="224"/>
                </a:cxn>
                <a:cxn ang="0">
                  <a:pos x="92" y="230"/>
                </a:cxn>
                <a:cxn ang="0">
                  <a:pos x="70" y="230"/>
                </a:cxn>
                <a:cxn ang="0">
                  <a:pos x="42" y="222"/>
                </a:cxn>
                <a:cxn ang="0">
                  <a:pos x="24" y="210"/>
                </a:cxn>
                <a:cxn ang="0">
                  <a:pos x="16" y="204"/>
                </a:cxn>
                <a:cxn ang="0">
                  <a:pos x="4" y="180"/>
                </a:cxn>
                <a:cxn ang="0">
                  <a:pos x="0" y="160"/>
                </a:cxn>
              </a:cxnLst>
              <a:rect l="0" t="0" r="r" b="b"/>
              <a:pathLst>
                <a:path w="192" h="230">
                  <a:moveTo>
                    <a:pt x="60" y="160"/>
                  </a:moveTo>
                  <a:lnTo>
                    <a:pt x="60" y="160"/>
                  </a:lnTo>
                  <a:lnTo>
                    <a:pt x="64" y="172"/>
                  </a:lnTo>
                  <a:lnTo>
                    <a:pt x="66" y="176"/>
                  </a:lnTo>
                  <a:lnTo>
                    <a:pt x="70" y="182"/>
                  </a:lnTo>
                  <a:lnTo>
                    <a:pt x="74" y="186"/>
                  </a:lnTo>
                  <a:lnTo>
                    <a:pt x="80" y="188"/>
                  </a:lnTo>
                  <a:lnTo>
                    <a:pt x="88" y="190"/>
                  </a:lnTo>
                  <a:lnTo>
                    <a:pt x="98" y="190"/>
                  </a:lnTo>
                  <a:lnTo>
                    <a:pt x="98" y="190"/>
                  </a:lnTo>
                  <a:lnTo>
                    <a:pt x="106" y="190"/>
                  </a:lnTo>
                  <a:lnTo>
                    <a:pt x="112" y="188"/>
                  </a:lnTo>
                  <a:lnTo>
                    <a:pt x="118" y="186"/>
                  </a:lnTo>
                  <a:lnTo>
                    <a:pt x="122" y="182"/>
                  </a:lnTo>
                  <a:lnTo>
                    <a:pt x="128" y="174"/>
                  </a:lnTo>
                  <a:lnTo>
                    <a:pt x="130" y="164"/>
                  </a:lnTo>
                  <a:lnTo>
                    <a:pt x="130" y="164"/>
                  </a:lnTo>
                  <a:lnTo>
                    <a:pt x="130" y="158"/>
                  </a:lnTo>
                  <a:lnTo>
                    <a:pt x="126" y="152"/>
                  </a:lnTo>
                  <a:lnTo>
                    <a:pt x="116" y="146"/>
                  </a:lnTo>
                  <a:lnTo>
                    <a:pt x="100" y="140"/>
                  </a:lnTo>
                  <a:lnTo>
                    <a:pt x="60" y="130"/>
                  </a:lnTo>
                  <a:lnTo>
                    <a:pt x="60" y="130"/>
                  </a:lnTo>
                  <a:lnTo>
                    <a:pt x="44" y="124"/>
                  </a:lnTo>
                  <a:lnTo>
                    <a:pt x="36" y="120"/>
                  </a:lnTo>
                  <a:lnTo>
                    <a:pt x="26" y="114"/>
                  </a:lnTo>
                  <a:lnTo>
                    <a:pt x="18" y="106"/>
                  </a:lnTo>
                  <a:lnTo>
                    <a:pt x="12" y="96"/>
                  </a:lnTo>
                  <a:lnTo>
                    <a:pt x="8" y="84"/>
                  </a:lnTo>
                  <a:lnTo>
                    <a:pt x="6" y="68"/>
                  </a:lnTo>
                  <a:lnTo>
                    <a:pt x="6" y="68"/>
                  </a:lnTo>
                  <a:lnTo>
                    <a:pt x="8" y="54"/>
                  </a:lnTo>
                  <a:lnTo>
                    <a:pt x="12" y="40"/>
                  </a:lnTo>
                  <a:lnTo>
                    <a:pt x="20" y="28"/>
                  </a:lnTo>
                  <a:lnTo>
                    <a:pt x="32" y="18"/>
                  </a:lnTo>
                  <a:lnTo>
                    <a:pt x="46" y="12"/>
                  </a:lnTo>
                  <a:lnTo>
                    <a:pt x="62" y="6"/>
                  </a:lnTo>
                  <a:lnTo>
                    <a:pt x="80" y="2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18" y="2"/>
                  </a:lnTo>
                  <a:lnTo>
                    <a:pt x="132" y="4"/>
                  </a:lnTo>
                  <a:lnTo>
                    <a:pt x="146" y="10"/>
                  </a:lnTo>
                  <a:lnTo>
                    <a:pt x="158" y="16"/>
                  </a:lnTo>
                  <a:lnTo>
                    <a:pt x="168" y="26"/>
                  </a:lnTo>
                  <a:lnTo>
                    <a:pt x="176" y="36"/>
                  </a:lnTo>
                  <a:lnTo>
                    <a:pt x="182" y="50"/>
                  </a:lnTo>
                  <a:lnTo>
                    <a:pt x="184" y="66"/>
                  </a:lnTo>
                  <a:lnTo>
                    <a:pt x="126" y="66"/>
                  </a:lnTo>
                  <a:lnTo>
                    <a:pt x="126" y="66"/>
                  </a:lnTo>
                  <a:lnTo>
                    <a:pt x="124" y="58"/>
                  </a:lnTo>
                  <a:lnTo>
                    <a:pt x="122" y="50"/>
                  </a:lnTo>
                  <a:lnTo>
                    <a:pt x="118" y="46"/>
                  </a:lnTo>
                  <a:lnTo>
                    <a:pt x="114" y="44"/>
                  </a:lnTo>
                  <a:lnTo>
                    <a:pt x="104" y="40"/>
                  </a:lnTo>
                  <a:lnTo>
                    <a:pt x="94" y="40"/>
                  </a:lnTo>
                  <a:lnTo>
                    <a:pt x="94" y="40"/>
                  </a:lnTo>
                  <a:lnTo>
                    <a:pt x="82" y="40"/>
                  </a:lnTo>
                  <a:lnTo>
                    <a:pt x="74" y="44"/>
                  </a:lnTo>
                  <a:lnTo>
                    <a:pt x="66" y="52"/>
                  </a:lnTo>
                  <a:lnTo>
                    <a:pt x="64" y="56"/>
                  </a:lnTo>
                  <a:lnTo>
                    <a:pt x="64" y="60"/>
                  </a:lnTo>
                  <a:lnTo>
                    <a:pt x="64" y="60"/>
                  </a:lnTo>
                  <a:lnTo>
                    <a:pt x="66" y="70"/>
                  </a:lnTo>
                  <a:lnTo>
                    <a:pt x="72" y="76"/>
                  </a:lnTo>
                  <a:lnTo>
                    <a:pt x="82" y="80"/>
                  </a:lnTo>
                  <a:lnTo>
                    <a:pt x="94" y="84"/>
                  </a:lnTo>
                  <a:lnTo>
                    <a:pt x="134" y="94"/>
                  </a:lnTo>
                  <a:lnTo>
                    <a:pt x="134" y="94"/>
                  </a:lnTo>
                  <a:lnTo>
                    <a:pt x="148" y="98"/>
                  </a:lnTo>
                  <a:lnTo>
                    <a:pt x="160" y="104"/>
                  </a:lnTo>
                  <a:lnTo>
                    <a:pt x="170" y="110"/>
                  </a:lnTo>
                  <a:lnTo>
                    <a:pt x="178" y="118"/>
                  </a:lnTo>
                  <a:lnTo>
                    <a:pt x="184" y="126"/>
                  </a:lnTo>
                  <a:lnTo>
                    <a:pt x="188" y="134"/>
                  </a:lnTo>
                  <a:lnTo>
                    <a:pt x="190" y="144"/>
                  </a:lnTo>
                  <a:lnTo>
                    <a:pt x="192" y="156"/>
                  </a:lnTo>
                  <a:lnTo>
                    <a:pt x="192" y="156"/>
                  </a:lnTo>
                  <a:lnTo>
                    <a:pt x="190" y="170"/>
                  </a:lnTo>
                  <a:lnTo>
                    <a:pt x="186" y="182"/>
                  </a:lnTo>
                  <a:lnTo>
                    <a:pt x="178" y="196"/>
                  </a:lnTo>
                  <a:lnTo>
                    <a:pt x="168" y="208"/>
                  </a:lnTo>
                  <a:lnTo>
                    <a:pt x="154" y="216"/>
                  </a:lnTo>
                  <a:lnTo>
                    <a:pt x="136" y="224"/>
                  </a:lnTo>
                  <a:lnTo>
                    <a:pt x="116" y="228"/>
                  </a:lnTo>
                  <a:lnTo>
                    <a:pt x="92" y="230"/>
                  </a:lnTo>
                  <a:lnTo>
                    <a:pt x="92" y="230"/>
                  </a:lnTo>
                  <a:lnTo>
                    <a:pt x="70" y="230"/>
                  </a:lnTo>
                  <a:lnTo>
                    <a:pt x="52" y="224"/>
                  </a:lnTo>
                  <a:lnTo>
                    <a:pt x="42" y="222"/>
                  </a:lnTo>
                  <a:lnTo>
                    <a:pt x="32" y="216"/>
                  </a:lnTo>
                  <a:lnTo>
                    <a:pt x="24" y="210"/>
                  </a:lnTo>
                  <a:lnTo>
                    <a:pt x="16" y="204"/>
                  </a:lnTo>
                  <a:lnTo>
                    <a:pt x="16" y="204"/>
                  </a:lnTo>
                  <a:lnTo>
                    <a:pt x="8" y="192"/>
                  </a:lnTo>
                  <a:lnTo>
                    <a:pt x="4" y="180"/>
                  </a:lnTo>
                  <a:lnTo>
                    <a:pt x="2" y="170"/>
                  </a:lnTo>
                  <a:lnTo>
                    <a:pt x="0" y="160"/>
                  </a:lnTo>
                  <a:lnTo>
                    <a:pt x="60" y="16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6" name="Freeform 23"/>
            <p:cNvSpPr>
              <a:spLocks noEditPoints="1"/>
            </p:cNvSpPr>
            <p:nvPr userDrawn="1"/>
          </p:nvSpPr>
          <p:spPr bwMode="auto">
            <a:xfrm>
              <a:off x="4236" y="1961"/>
              <a:ext cx="69" cy="3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8" y="0"/>
                </a:cxn>
                <a:cxn ang="0">
                  <a:pos x="68" y="56"/>
                </a:cxn>
                <a:cxn ang="0">
                  <a:pos x="0" y="56"/>
                </a:cxn>
                <a:cxn ang="0">
                  <a:pos x="0" y="0"/>
                </a:cxn>
                <a:cxn ang="0">
                  <a:pos x="2" y="94"/>
                </a:cxn>
                <a:cxn ang="0">
                  <a:pos x="66" y="94"/>
                </a:cxn>
                <a:cxn ang="0">
                  <a:pos x="66" y="312"/>
                </a:cxn>
                <a:cxn ang="0">
                  <a:pos x="2" y="312"/>
                </a:cxn>
                <a:cxn ang="0">
                  <a:pos x="2" y="94"/>
                </a:cxn>
              </a:cxnLst>
              <a:rect l="0" t="0" r="r" b="b"/>
              <a:pathLst>
                <a:path w="68" h="312">
                  <a:moveTo>
                    <a:pt x="0" y="0"/>
                  </a:moveTo>
                  <a:lnTo>
                    <a:pt x="68" y="0"/>
                  </a:lnTo>
                  <a:lnTo>
                    <a:pt x="68" y="56"/>
                  </a:lnTo>
                  <a:lnTo>
                    <a:pt x="0" y="56"/>
                  </a:lnTo>
                  <a:lnTo>
                    <a:pt x="0" y="0"/>
                  </a:lnTo>
                  <a:close/>
                  <a:moveTo>
                    <a:pt x="2" y="94"/>
                  </a:moveTo>
                  <a:lnTo>
                    <a:pt x="66" y="94"/>
                  </a:lnTo>
                  <a:lnTo>
                    <a:pt x="66" y="312"/>
                  </a:lnTo>
                  <a:lnTo>
                    <a:pt x="2" y="312"/>
                  </a:lnTo>
                  <a:lnTo>
                    <a:pt x="2" y="9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7" name="Freeform 24"/>
            <p:cNvSpPr>
              <a:spLocks/>
            </p:cNvSpPr>
            <p:nvPr userDrawn="1"/>
          </p:nvSpPr>
          <p:spPr bwMode="auto">
            <a:xfrm>
              <a:off x="4317" y="1981"/>
              <a:ext cx="159" cy="286"/>
            </a:xfrm>
            <a:custGeom>
              <a:avLst/>
              <a:gdLst/>
              <a:ahLst/>
              <a:cxnLst>
                <a:cxn ang="0">
                  <a:pos x="156" y="280"/>
                </a:cxn>
                <a:cxn ang="0">
                  <a:pos x="156" y="280"/>
                </a:cxn>
                <a:cxn ang="0">
                  <a:pos x="128" y="284"/>
                </a:cxn>
                <a:cxn ang="0">
                  <a:pos x="106" y="286"/>
                </a:cxn>
                <a:cxn ang="0">
                  <a:pos x="106" y="286"/>
                </a:cxn>
                <a:cxn ang="0">
                  <a:pos x="86" y="284"/>
                </a:cxn>
                <a:cxn ang="0">
                  <a:pos x="70" y="280"/>
                </a:cxn>
                <a:cxn ang="0">
                  <a:pos x="58" y="272"/>
                </a:cxn>
                <a:cxn ang="0">
                  <a:pos x="50" y="264"/>
                </a:cxn>
                <a:cxn ang="0">
                  <a:pos x="46" y="254"/>
                </a:cxn>
                <a:cxn ang="0">
                  <a:pos x="44" y="244"/>
                </a:cxn>
                <a:cxn ang="0">
                  <a:pos x="42" y="228"/>
                </a:cxn>
                <a:cxn ang="0">
                  <a:pos x="42" y="108"/>
                </a:cxn>
                <a:cxn ang="0">
                  <a:pos x="0" y="108"/>
                </a:cxn>
                <a:cxn ang="0">
                  <a:pos x="0" y="66"/>
                </a:cxn>
                <a:cxn ang="0">
                  <a:pos x="42" y="66"/>
                </a:cxn>
                <a:cxn ang="0">
                  <a:pos x="42" y="22"/>
                </a:cxn>
                <a:cxn ang="0">
                  <a:pos x="106" y="0"/>
                </a:cxn>
                <a:cxn ang="0">
                  <a:pos x="106" y="66"/>
                </a:cxn>
                <a:cxn ang="0">
                  <a:pos x="158" y="66"/>
                </a:cxn>
                <a:cxn ang="0">
                  <a:pos x="158" y="108"/>
                </a:cxn>
                <a:cxn ang="0">
                  <a:pos x="106" y="108"/>
                </a:cxn>
                <a:cxn ang="0">
                  <a:pos x="106" y="206"/>
                </a:cxn>
                <a:cxn ang="0">
                  <a:pos x="106" y="206"/>
                </a:cxn>
                <a:cxn ang="0">
                  <a:pos x="106" y="220"/>
                </a:cxn>
                <a:cxn ang="0">
                  <a:pos x="108" y="226"/>
                </a:cxn>
                <a:cxn ang="0">
                  <a:pos x="110" y="230"/>
                </a:cxn>
                <a:cxn ang="0">
                  <a:pos x="114" y="234"/>
                </a:cxn>
                <a:cxn ang="0">
                  <a:pos x="118" y="236"/>
                </a:cxn>
                <a:cxn ang="0">
                  <a:pos x="126" y="238"/>
                </a:cxn>
                <a:cxn ang="0">
                  <a:pos x="134" y="238"/>
                </a:cxn>
                <a:cxn ang="0">
                  <a:pos x="134" y="238"/>
                </a:cxn>
                <a:cxn ang="0">
                  <a:pos x="156" y="238"/>
                </a:cxn>
                <a:cxn ang="0">
                  <a:pos x="156" y="280"/>
                </a:cxn>
              </a:cxnLst>
              <a:rect l="0" t="0" r="r" b="b"/>
              <a:pathLst>
                <a:path w="158" h="286">
                  <a:moveTo>
                    <a:pt x="156" y="280"/>
                  </a:moveTo>
                  <a:lnTo>
                    <a:pt x="156" y="280"/>
                  </a:lnTo>
                  <a:lnTo>
                    <a:pt x="128" y="284"/>
                  </a:lnTo>
                  <a:lnTo>
                    <a:pt x="106" y="286"/>
                  </a:lnTo>
                  <a:lnTo>
                    <a:pt x="106" y="286"/>
                  </a:lnTo>
                  <a:lnTo>
                    <a:pt x="86" y="284"/>
                  </a:lnTo>
                  <a:lnTo>
                    <a:pt x="70" y="280"/>
                  </a:lnTo>
                  <a:lnTo>
                    <a:pt x="58" y="272"/>
                  </a:lnTo>
                  <a:lnTo>
                    <a:pt x="50" y="264"/>
                  </a:lnTo>
                  <a:lnTo>
                    <a:pt x="46" y="254"/>
                  </a:lnTo>
                  <a:lnTo>
                    <a:pt x="44" y="244"/>
                  </a:lnTo>
                  <a:lnTo>
                    <a:pt x="42" y="228"/>
                  </a:lnTo>
                  <a:lnTo>
                    <a:pt x="42" y="108"/>
                  </a:lnTo>
                  <a:lnTo>
                    <a:pt x="0" y="108"/>
                  </a:lnTo>
                  <a:lnTo>
                    <a:pt x="0" y="66"/>
                  </a:lnTo>
                  <a:lnTo>
                    <a:pt x="42" y="66"/>
                  </a:lnTo>
                  <a:lnTo>
                    <a:pt x="42" y="22"/>
                  </a:lnTo>
                  <a:lnTo>
                    <a:pt x="106" y="0"/>
                  </a:lnTo>
                  <a:lnTo>
                    <a:pt x="106" y="66"/>
                  </a:lnTo>
                  <a:lnTo>
                    <a:pt x="158" y="66"/>
                  </a:lnTo>
                  <a:lnTo>
                    <a:pt x="158" y="108"/>
                  </a:lnTo>
                  <a:lnTo>
                    <a:pt x="106" y="108"/>
                  </a:lnTo>
                  <a:lnTo>
                    <a:pt x="106" y="206"/>
                  </a:lnTo>
                  <a:lnTo>
                    <a:pt x="106" y="206"/>
                  </a:lnTo>
                  <a:lnTo>
                    <a:pt x="106" y="220"/>
                  </a:lnTo>
                  <a:lnTo>
                    <a:pt x="108" y="226"/>
                  </a:lnTo>
                  <a:lnTo>
                    <a:pt x="110" y="230"/>
                  </a:lnTo>
                  <a:lnTo>
                    <a:pt x="114" y="234"/>
                  </a:lnTo>
                  <a:lnTo>
                    <a:pt x="118" y="236"/>
                  </a:lnTo>
                  <a:lnTo>
                    <a:pt x="126" y="238"/>
                  </a:lnTo>
                  <a:lnTo>
                    <a:pt x="134" y="238"/>
                  </a:lnTo>
                  <a:lnTo>
                    <a:pt x="134" y="238"/>
                  </a:lnTo>
                  <a:lnTo>
                    <a:pt x="156" y="238"/>
                  </a:lnTo>
                  <a:lnTo>
                    <a:pt x="156" y="28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8" name="Freeform 25"/>
            <p:cNvSpPr>
              <a:spLocks noEditPoints="1"/>
            </p:cNvSpPr>
            <p:nvPr userDrawn="1"/>
          </p:nvSpPr>
          <p:spPr bwMode="auto">
            <a:xfrm>
              <a:off x="4489" y="2049"/>
              <a:ext cx="198" cy="229"/>
            </a:xfrm>
            <a:custGeom>
              <a:avLst/>
              <a:gdLst/>
              <a:ahLst/>
              <a:cxnLst>
                <a:cxn ang="0">
                  <a:pos x="140" y="224"/>
                </a:cxn>
                <a:cxn ang="0">
                  <a:pos x="138" y="194"/>
                </a:cxn>
                <a:cxn ang="0">
                  <a:pos x="130" y="206"/>
                </a:cxn>
                <a:cxn ang="0">
                  <a:pos x="110" y="220"/>
                </a:cxn>
                <a:cxn ang="0">
                  <a:pos x="86" y="228"/>
                </a:cxn>
                <a:cxn ang="0">
                  <a:pos x="74" y="230"/>
                </a:cxn>
                <a:cxn ang="0">
                  <a:pos x="38" y="224"/>
                </a:cxn>
                <a:cxn ang="0">
                  <a:pos x="18" y="212"/>
                </a:cxn>
                <a:cxn ang="0">
                  <a:pos x="10" y="202"/>
                </a:cxn>
                <a:cxn ang="0">
                  <a:pos x="2" y="176"/>
                </a:cxn>
                <a:cxn ang="0">
                  <a:pos x="0" y="164"/>
                </a:cxn>
                <a:cxn ang="0">
                  <a:pos x="4" y="140"/>
                </a:cxn>
                <a:cxn ang="0">
                  <a:pos x="14" y="122"/>
                </a:cxn>
                <a:cxn ang="0">
                  <a:pos x="32" y="104"/>
                </a:cxn>
                <a:cxn ang="0">
                  <a:pos x="46" y="96"/>
                </a:cxn>
                <a:cxn ang="0">
                  <a:pos x="68" y="90"/>
                </a:cxn>
                <a:cxn ang="0">
                  <a:pos x="114" y="84"/>
                </a:cxn>
                <a:cxn ang="0">
                  <a:pos x="132" y="84"/>
                </a:cxn>
                <a:cxn ang="0">
                  <a:pos x="130" y="56"/>
                </a:cxn>
                <a:cxn ang="0">
                  <a:pos x="126" y="50"/>
                </a:cxn>
                <a:cxn ang="0">
                  <a:pos x="116" y="40"/>
                </a:cxn>
                <a:cxn ang="0">
                  <a:pos x="100" y="38"/>
                </a:cxn>
                <a:cxn ang="0">
                  <a:pos x="94" y="38"/>
                </a:cxn>
                <a:cxn ang="0">
                  <a:pos x="82" y="44"/>
                </a:cxn>
                <a:cxn ang="0">
                  <a:pos x="76" y="50"/>
                </a:cxn>
                <a:cxn ang="0">
                  <a:pos x="72" y="60"/>
                </a:cxn>
                <a:cxn ang="0">
                  <a:pos x="10" y="68"/>
                </a:cxn>
                <a:cxn ang="0">
                  <a:pos x="10" y="58"/>
                </a:cxn>
                <a:cxn ang="0">
                  <a:pos x="16" y="38"/>
                </a:cxn>
                <a:cxn ang="0">
                  <a:pos x="26" y="24"/>
                </a:cxn>
                <a:cxn ang="0">
                  <a:pos x="34" y="18"/>
                </a:cxn>
                <a:cxn ang="0">
                  <a:pos x="66" y="2"/>
                </a:cxn>
                <a:cxn ang="0">
                  <a:pos x="100" y="0"/>
                </a:cxn>
                <a:cxn ang="0">
                  <a:pos x="116" y="0"/>
                </a:cxn>
                <a:cxn ang="0">
                  <a:pos x="148" y="8"/>
                </a:cxn>
                <a:cxn ang="0">
                  <a:pos x="170" y="20"/>
                </a:cxn>
                <a:cxn ang="0">
                  <a:pos x="178" y="28"/>
                </a:cxn>
                <a:cxn ang="0">
                  <a:pos x="186" y="42"/>
                </a:cxn>
                <a:cxn ang="0">
                  <a:pos x="192" y="70"/>
                </a:cxn>
                <a:cxn ang="0">
                  <a:pos x="194" y="168"/>
                </a:cxn>
                <a:cxn ang="0">
                  <a:pos x="194" y="196"/>
                </a:cxn>
                <a:cxn ang="0">
                  <a:pos x="140" y="224"/>
                </a:cxn>
                <a:cxn ang="0">
                  <a:pos x="62" y="156"/>
                </a:cxn>
                <a:cxn ang="0">
                  <a:pos x="70" y="178"/>
                </a:cxn>
                <a:cxn ang="0">
                  <a:pos x="80" y="184"/>
                </a:cxn>
                <a:cxn ang="0">
                  <a:pos x="94" y="188"/>
                </a:cxn>
                <a:cxn ang="0">
                  <a:pos x="102" y="186"/>
                </a:cxn>
                <a:cxn ang="0">
                  <a:pos x="116" y="180"/>
                </a:cxn>
                <a:cxn ang="0">
                  <a:pos x="120" y="176"/>
                </a:cxn>
                <a:cxn ang="0">
                  <a:pos x="130" y="152"/>
                </a:cxn>
                <a:cxn ang="0">
                  <a:pos x="132" y="122"/>
                </a:cxn>
                <a:cxn ang="0">
                  <a:pos x="118" y="120"/>
                </a:cxn>
                <a:cxn ang="0">
                  <a:pos x="92" y="124"/>
                </a:cxn>
                <a:cxn ang="0">
                  <a:pos x="74" y="134"/>
                </a:cxn>
                <a:cxn ang="0">
                  <a:pos x="64" y="148"/>
                </a:cxn>
                <a:cxn ang="0">
                  <a:pos x="62" y="156"/>
                </a:cxn>
              </a:cxnLst>
              <a:rect l="0" t="0" r="r" b="b"/>
              <a:pathLst>
                <a:path w="198" h="230">
                  <a:moveTo>
                    <a:pt x="140" y="224"/>
                  </a:moveTo>
                  <a:lnTo>
                    <a:pt x="140" y="224"/>
                  </a:lnTo>
                  <a:lnTo>
                    <a:pt x="138" y="206"/>
                  </a:lnTo>
                  <a:lnTo>
                    <a:pt x="138" y="194"/>
                  </a:lnTo>
                  <a:lnTo>
                    <a:pt x="138" y="194"/>
                  </a:lnTo>
                  <a:lnTo>
                    <a:pt x="130" y="206"/>
                  </a:lnTo>
                  <a:lnTo>
                    <a:pt x="120" y="214"/>
                  </a:lnTo>
                  <a:lnTo>
                    <a:pt x="110" y="220"/>
                  </a:lnTo>
                  <a:lnTo>
                    <a:pt x="102" y="224"/>
                  </a:lnTo>
                  <a:lnTo>
                    <a:pt x="86" y="228"/>
                  </a:lnTo>
                  <a:lnTo>
                    <a:pt x="74" y="230"/>
                  </a:lnTo>
                  <a:lnTo>
                    <a:pt x="74" y="230"/>
                  </a:lnTo>
                  <a:lnTo>
                    <a:pt x="52" y="228"/>
                  </a:lnTo>
                  <a:lnTo>
                    <a:pt x="38" y="224"/>
                  </a:lnTo>
                  <a:lnTo>
                    <a:pt x="26" y="218"/>
                  </a:lnTo>
                  <a:lnTo>
                    <a:pt x="18" y="212"/>
                  </a:lnTo>
                  <a:lnTo>
                    <a:pt x="18" y="212"/>
                  </a:lnTo>
                  <a:lnTo>
                    <a:pt x="10" y="202"/>
                  </a:lnTo>
                  <a:lnTo>
                    <a:pt x="4" y="190"/>
                  </a:lnTo>
                  <a:lnTo>
                    <a:pt x="2" y="176"/>
                  </a:lnTo>
                  <a:lnTo>
                    <a:pt x="0" y="164"/>
                  </a:lnTo>
                  <a:lnTo>
                    <a:pt x="0" y="164"/>
                  </a:lnTo>
                  <a:lnTo>
                    <a:pt x="2" y="148"/>
                  </a:lnTo>
                  <a:lnTo>
                    <a:pt x="4" y="140"/>
                  </a:lnTo>
                  <a:lnTo>
                    <a:pt x="8" y="130"/>
                  </a:lnTo>
                  <a:lnTo>
                    <a:pt x="14" y="122"/>
                  </a:lnTo>
                  <a:lnTo>
                    <a:pt x="22" y="112"/>
                  </a:lnTo>
                  <a:lnTo>
                    <a:pt x="32" y="104"/>
                  </a:lnTo>
                  <a:lnTo>
                    <a:pt x="46" y="96"/>
                  </a:lnTo>
                  <a:lnTo>
                    <a:pt x="46" y="96"/>
                  </a:lnTo>
                  <a:lnTo>
                    <a:pt x="56" y="92"/>
                  </a:lnTo>
                  <a:lnTo>
                    <a:pt x="68" y="90"/>
                  </a:lnTo>
                  <a:lnTo>
                    <a:pt x="92" y="86"/>
                  </a:lnTo>
                  <a:lnTo>
                    <a:pt x="114" y="84"/>
                  </a:lnTo>
                  <a:lnTo>
                    <a:pt x="132" y="84"/>
                  </a:lnTo>
                  <a:lnTo>
                    <a:pt x="132" y="84"/>
                  </a:lnTo>
                  <a:lnTo>
                    <a:pt x="132" y="68"/>
                  </a:lnTo>
                  <a:lnTo>
                    <a:pt x="130" y="56"/>
                  </a:lnTo>
                  <a:lnTo>
                    <a:pt x="130" y="56"/>
                  </a:lnTo>
                  <a:lnTo>
                    <a:pt x="126" y="50"/>
                  </a:lnTo>
                  <a:lnTo>
                    <a:pt x="124" y="46"/>
                  </a:lnTo>
                  <a:lnTo>
                    <a:pt x="116" y="40"/>
                  </a:lnTo>
                  <a:lnTo>
                    <a:pt x="108" y="38"/>
                  </a:lnTo>
                  <a:lnTo>
                    <a:pt x="100" y="38"/>
                  </a:lnTo>
                  <a:lnTo>
                    <a:pt x="100" y="38"/>
                  </a:lnTo>
                  <a:lnTo>
                    <a:pt x="94" y="38"/>
                  </a:lnTo>
                  <a:lnTo>
                    <a:pt x="88" y="40"/>
                  </a:lnTo>
                  <a:lnTo>
                    <a:pt x="82" y="44"/>
                  </a:lnTo>
                  <a:lnTo>
                    <a:pt x="76" y="50"/>
                  </a:lnTo>
                  <a:lnTo>
                    <a:pt x="76" y="50"/>
                  </a:lnTo>
                  <a:lnTo>
                    <a:pt x="74" y="54"/>
                  </a:lnTo>
                  <a:lnTo>
                    <a:pt x="72" y="60"/>
                  </a:lnTo>
                  <a:lnTo>
                    <a:pt x="72" y="68"/>
                  </a:lnTo>
                  <a:lnTo>
                    <a:pt x="10" y="68"/>
                  </a:lnTo>
                  <a:lnTo>
                    <a:pt x="10" y="68"/>
                  </a:lnTo>
                  <a:lnTo>
                    <a:pt x="10" y="58"/>
                  </a:lnTo>
                  <a:lnTo>
                    <a:pt x="14" y="44"/>
                  </a:lnTo>
                  <a:lnTo>
                    <a:pt x="16" y="38"/>
                  </a:lnTo>
                  <a:lnTo>
                    <a:pt x="20" y="30"/>
                  </a:lnTo>
                  <a:lnTo>
                    <a:pt x="26" y="24"/>
                  </a:lnTo>
                  <a:lnTo>
                    <a:pt x="34" y="18"/>
                  </a:lnTo>
                  <a:lnTo>
                    <a:pt x="34" y="18"/>
                  </a:lnTo>
                  <a:lnTo>
                    <a:pt x="50" y="8"/>
                  </a:lnTo>
                  <a:lnTo>
                    <a:pt x="66" y="2"/>
                  </a:lnTo>
                  <a:lnTo>
                    <a:pt x="84" y="0"/>
                  </a:lnTo>
                  <a:lnTo>
                    <a:pt x="100" y="0"/>
                  </a:lnTo>
                  <a:lnTo>
                    <a:pt x="100" y="0"/>
                  </a:lnTo>
                  <a:lnTo>
                    <a:pt x="116" y="0"/>
                  </a:lnTo>
                  <a:lnTo>
                    <a:pt x="138" y="4"/>
                  </a:lnTo>
                  <a:lnTo>
                    <a:pt x="148" y="8"/>
                  </a:lnTo>
                  <a:lnTo>
                    <a:pt x="160" y="12"/>
                  </a:lnTo>
                  <a:lnTo>
                    <a:pt x="170" y="20"/>
                  </a:lnTo>
                  <a:lnTo>
                    <a:pt x="178" y="28"/>
                  </a:lnTo>
                  <a:lnTo>
                    <a:pt x="178" y="28"/>
                  </a:lnTo>
                  <a:lnTo>
                    <a:pt x="182" y="34"/>
                  </a:lnTo>
                  <a:lnTo>
                    <a:pt x="186" y="42"/>
                  </a:lnTo>
                  <a:lnTo>
                    <a:pt x="190" y="58"/>
                  </a:lnTo>
                  <a:lnTo>
                    <a:pt x="192" y="70"/>
                  </a:lnTo>
                  <a:lnTo>
                    <a:pt x="192" y="82"/>
                  </a:lnTo>
                  <a:lnTo>
                    <a:pt x="194" y="168"/>
                  </a:lnTo>
                  <a:lnTo>
                    <a:pt x="194" y="168"/>
                  </a:lnTo>
                  <a:lnTo>
                    <a:pt x="194" y="196"/>
                  </a:lnTo>
                  <a:lnTo>
                    <a:pt x="198" y="224"/>
                  </a:lnTo>
                  <a:lnTo>
                    <a:pt x="140" y="224"/>
                  </a:lnTo>
                  <a:close/>
                  <a:moveTo>
                    <a:pt x="62" y="156"/>
                  </a:moveTo>
                  <a:lnTo>
                    <a:pt x="62" y="156"/>
                  </a:lnTo>
                  <a:lnTo>
                    <a:pt x="64" y="168"/>
                  </a:lnTo>
                  <a:lnTo>
                    <a:pt x="70" y="178"/>
                  </a:lnTo>
                  <a:lnTo>
                    <a:pt x="74" y="182"/>
                  </a:lnTo>
                  <a:lnTo>
                    <a:pt x="80" y="184"/>
                  </a:lnTo>
                  <a:lnTo>
                    <a:pt x="86" y="188"/>
                  </a:lnTo>
                  <a:lnTo>
                    <a:pt x="94" y="188"/>
                  </a:lnTo>
                  <a:lnTo>
                    <a:pt x="94" y="188"/>
                  </a:lnTo>
                  <a:lnTo>
                    <a:pt x="102" y="186"/>
                  </a:lnTo>
                  <a:lnTo>
                    <a:pt x="108" y="184"/>
                  </a:lnTo>
                  <a:lnTo>
                    <a:pt x="116" y="180"/>
                  </a:lnTo>
                  <a:lnTo>
                    <a:pt x="120" y="176"/>
                  </a:lnTo>
                  <a:lnTo>
                    <a:pt x="120" y="176"/>
                  </a:lnTo>
                  <a:lnTo>
                    <a:pt x="128" y="164"/>
                  </a:lnTo>
                  <a:lnTo>
                    <a:pt x="130" y="152"/>
                  </a:lnTo>
                  <a:lnTo>
                    <a:pt x="132" y="138"/>
                  </a:lnTo>
                  <a:lnTo>
                    <a:pt x="132" y="122"/>
                  </a:lnTo>
                  <a:lnTo>
                    <a:pt x="132" y="122"/>
                  </a:lnTo>
                  <a:lnTo>
                    <a:pt x="118" y="120"/>
                  </a:lnTo>
                  <a:lnTo>
                    <a:pt x="104" y="122"/>
                  </a:lnTo>
                  <a:lnTo>
                    <a:pt x="92" y="124"/>
                  </a:lnTo>
                  <a:lnTo>
                    <a:pt x="82" y="128"/>
                  </a:lnTo>
                  <a:lnTo>
                    <a:pt x="74" y="134"/>
                  </a:lnTo>
                  <a:lnTo>
                    <a:pt x="68" y="140"/>
                  </a:lnTo>
                  <a:lnTo>
                    <a:pt x="64" y="148"/>
                  </a:lnTo>
                  <a:lnTo>
                    <a:pt x="62" y="156"/>
                  </a:lnTo>
                  <a:lnTo>
                    <a:pt x="62" y="156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9" name="Freeform 26"/>
            <p:cNvSpPr>
              <a:spLocks noEditPoints="1"/>
            </p:cNvSpPr>
            <p:nvPr userDrawn="1"/>
          </p:nvSpPr>
          <p:spPr bwMode="auto">
            <a:xfrm>
              <a:off x="4715" y="2047"/>
              <a:ext cx="208" cy="233"/>
            </a:xfrm>
            <a:custGeom>
              <a:avLst/>
              <a:gdLst/>
              <a:ahLst/>
              <a:cxnLst>
                <a:cxn ang="0">
                  <a:pos x="62" y="134"/>
                </a:cxn>
                <a:cxn ang="0">
                  <a:pos x="64" y="158"/>
                </a:cxn>
                <a:cxn ang="0">
                  <a:pos x="72" y="176"/>
                </a:cxn>
                <a:cxn ang="0">
                  <a:pos x="90" y="190"/>
                </a:cxn>
                <a:cxn ang="0">
                  <a:pos x="106" y="192"/>
                </a:cxn>
                <a:cxn ang="0">
                  <a:pos x="128" y="186"/>
                </a:cxn>
                <a:cxn ang="0">
                  <a:pos x="138" y="176"/>
                </a:cxn>
                <a:cxn ang="0">
                  <a:pos x="144" y="162"/>
                </a:cxn>
                <a:cxn ang="0">
                  <a:pos x="202" y="162"/>
                </a:cxn>
                <a:cxn ang="0">
                  <a:pos x="198" y="182"/>
                </a:cxn>
                <a:cxn ang="0">
                  <a:pos x="182" y="208"/>
                </a:cxn>
                <a:cxn ang="0">
                  <a:pos x="174" y="214"/>
                </a:cxn>
                <a:cxn ang="0">
                  <a:pos x="150" y="228"/>
                </a:cxn>
                <a:cxn ang="0">
                  <a:pos x="104" y="234"/>
                </a:cxn>
                <a:cxn ang="0">
                  <a:pos x="88" y="234"/>
                </a:cxn>
                <a:cxn ang="0">
                  <a:pos x="58" y="226"/>
                </a:cxn>
                <a:cxn ang="0">
                  <a:pos x="38" y="216"/>
                </a:cxn>
                <a:cxn ang="0">
                  <a:pos x="28" y="208"/>
                </a:cxn>
                <a:cxn ang="0">
                  <a:pos x="16" y="190"/>
                </a:cxn>
                <a:cxn ang="0">
                  <a:pos x="2" y="148"/>
                </a:cxn>
                <a:cxn ang="0">
                  <a:pos x="0" y="122"/>
                </a:cxn>
                <a:cxn ang="0">
                  <a:pos x="4" y="80"/>
                </a:cxn>
                <a:cxn ang="0">
                  <a:pos x="14" y="54"/>
                </a:cxn>
                <a:cxn ang="0">
                  <a:pos x="32" y="30"/>
                </a:cxn>
                <a:cxn ang="0">
                  <a:pos x="46" y="18"/>
                </a:cxn>
                <a:cxn ang="0">
                  <a:pos x="74" y="6"/>
                </a:cxn>
                <a:cxn ang="0">
                  <a:pos x="106" y="0"/>
                </a:cxn>
                <a:cxn ang="0">
                  <a:pos x="118" y="2"/>
                </a:cxn>
                <a:cxn ang="0">
                  <a:pos x="142" y="6"/>
                </a:cxn>
                <a:cxn ang="0">
                  <a:pos x="166" y="18"/>
                </a:cxn>
                <a:cxn ang="0">
                  <a:pos x="186" y="40"/>
                </a:cxn>
                <a:cxn ang="0">
                  <a:pos x="194" y="54"/>
                </a:cxn>
                <a:cxn ang="0">
                  <a:pos x="202" y="76"/>
                </a:cxn>
                <a:cxn ang="0">
                  <a:pos x="208" y="118"/>
                </a:cxn>
                <a:cxn ang="0">
                  <a:pos x="62" y="134"/>
                </a:cxn>
                <a:cxn ang="0">
                  <a:pos x="142" y="94"/>
                </a:cxn>
                <a:cxn ang="0">
                  <a:pos x="140" y="74"/>
                </a:cxn>
                <a:cxn ang="0">
                  <a:pos x="132" y="58"/>
                </a:cxn>
                <a:cxn ang="0">
                  <a:pos x="116" y="46"/>
                </a:cxn>
                <a:cxn ang="0">
                  <a:pos x="104" y="44"/>
                </a:cxn>
                <a:cxn ang="0">
                  <a:pos x="86" y="48"/>
                </a:cxn>
                <a:cxn ang="0">
                  <a:pos x="74" y="60"/>
                </a:cxn>
                <a:cxn ang="0">
                  <a:pos x="66" y="74"/>
                </a:cxn>
                <a:cxn ang="0">
                  <a:pos x="142" y="94"/>
                </a:cxn>
              </a:cxnLst>
              <a:rect l="0" t="0" r="r" b="b"/>
              <a:pathLst>
                <a:path w="208" h="234">
                  <a:moveTo>
                    <a:pt x="62" y="134"/>
                  </a:moveTo>
                  <a:lnTo>
                    <a:pt x="62" y="134"/>
                  </a:lnTo>
                  <a:lnTo>
                    <a:pt x="62" y="148"/>
                  </a:lnTo>
                  <a:lnTo>
                    <a:pt x="64" y="158"/>
                  </a:lnTo>
                  <a:lnTo>
                    <a:pt x="66" y="168"/>
                  </a:lnTo>
                  <a:lnTo>
                    <a:pt x="72" y="176"/>
                  </a:lnTo>
                  <a:lnTo>
                    <a:pt x="80" y="184"/>
                  </a:lnTo>
                  <a:lnTo>
                    <a:pt x="90" y="190"/>
                  </a:lnTo>
                  <a:lnTo>
                    <a:pt x="106" y="192"/>
                  </a:lnTo>
                  <a:lnTo>
                    <a:pt x="106" y="192"/>
                  </a:lnTo>
                  <a:lnTo>
                    <a:pt x="118" y="190"/>
                  </a:lnTo>
                  <a:lnTo>
                    <a:pt x="128" y="186"/>
                  </a:lnTo>
                  <a:lnTo>
                    <a:pt x="134" y="182"/>
                  </a:lnTo>
                  <a:lnTo>
                    <a:pt x="138" y="176"/>
                  </a:lnTo>
                  <a:lnTo>
                    <a:pt x="140" y="170"/>
                  </a:lnTo>
                  <a:lnTo>
                    <a:pt x="144" y="162"/>
                  </a:lnTo>
                  <a:lnTo>
                    <a:pt x="202" y="162"/>
                  </a:lnTo>
                  <a:lnTo>
                    <a:pt x="202" y="162"/>
                  </a:lnTo>
                  <a:lnTo>
                    <a:pt x="200" y="170"/>
                  </a:lnTo>
                  <a:lnTo>
                    <a:pt x="198" y="182"/>
                  </a:lnTo>
                  <a:lnTo>
                    <a:pt x="192" y="194"/>
                  </a:lnTo>
                  <a:lnTo>
                    <a:pt x="182" y="208"/>
                  </a:lnTo>
                  <a:lnTo>
                    <a:pt x="182" y="208"/>
                  </a:lnTo>
                  <a:lnTo>
                    <a:pt x="174" y="214"/>
                  </a:lnTo>
                  <a:lnTo>
                    <a:pt x="168" y="220"/>
                  </a:lnTo>
                  <a:lnTo>
                    <a:pt x="150" y="228"/>
                  </a:lnTo>
                  <a:lnTo>
                    <a:pt x="128" y="232"/>
                  </a:lnTo>
                  <a:lnTo>
                    <a:pt x="104" y="234"/>
                  </a:lnTo>
                  <a:lnTo>
                    <a:pt x="104" y="234"/>
                  </a:lnTo>
                  <a:lnTo>
                    <a:pt x="88" y="234"/>
                  </a:lnTo>
                  <a:lnTo>
                    <a:pt x="68" y="230"/>
                  </a:lnTo>
                  <a:lnTo>
                    <a:pt x="58" y="226"/>
                  </a:lnTo>
                  <a:lnTo>
                    <a:pt x="46" y="222"/>
                  </a:lnTo>
                  <a:lnTo>
                    <a:pt x="38" y="216"/>
                  </a:lnTo>
                  <a:lnTo>
                    <a:pt x="28" y="208"/>
                  </a:lnTo>
                  <a:lnTo>
                    <a:pt x="28" y="208"/>
                  </a:lnTo>
                  <a:lnTo>
                    <a:pt x="20" y="198"/>
                  </a:lnTo>
                  <a:lnTo>
                    <a:pt x="16" y="190"/>
                  </a:lnTo>
                  <a:lnTo>
                    <a:pt x="6" y="170"/>
                  </a:lnTo>
                  <a:lnTo>
                    <a:pt x="2" y="148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2" y="94"/>
                  </a:lnTo>
                  <a:lnTo>
                    <a:pt x="4" y="80"/>
                  </a:lnTo>
                  <a:lnTo>
                    <a:pt x="8" y="66"/>
                  </a:lnTo>
                  <a:lnTo>
                    <a:pt x="14" y="54"/>
                  </a:lnTo>
                  <a:lnTo>
                    <a:pt x="22" y="40"/>
                  </a:lnTo>
                  <a:lnTo>
                    <a:pt x="32" y="30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58" y="12"/>
                  </a:lnTo>
                  <a:lnTo>
                    <a:pt x="74" y="6"/>
                  </a:lnTo>
                  <a:lnTo>
                    <a:pt x="90" y="2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118" y="2"/>
                  </a:lnTo>
                  <a:lnTo>
                    <a:pt x="130" y="4"/>
                  </a:lnTo>
                  <a:lnTo>
                    <a:pt x="142" y="6"/>
                  </a:lnTo>
                  <a:lnTo>
                    <a:pt x="154" y="12"/>
                  </a:lnTo>
                  <a:lnTo>
                    <a:pt x="166" y="18"/>
                  </a:lnTo>
                  <a:lnTo>
                    <a:pt x="176" y="28"/>
                  </a:lnTo>
                  <a:lnTo>
                    <a:pt x="186" y="40"/>
                  </a:lnTo>
                  <a:lnTo>
                    <a:pt x="194" y="54"/>
                  </a:lnTo>
                  <a:lnTo>
                    <a:pt x="194" y="54"/>
                  </a:lnTo>
                  <a:lnTo>
                    <a:pt x="200" y="64"/>
                  </a:lnTo>
                  <a:lnTo>
                    <a:pt x="202" y="76"/>
                  </a:lnTo>
                  <a:lnTo>
                    <a:pt x="206" y="98"/>
                  </a:lnTo>
                  <a:lnTo>
                    <a:pt x="208" y="118"/>
                  </a:lnTo>
                  <a:lnTo>
                    <a:pt x="208" y="134"/>
                  </a:lnTo>
                  <a:lnTo>
                    <a:pt x="62" y="134"/>
                  </a:lnTo>
                  <a:close/>
                  <a:moveTo>
                    <a:pt x="142" y="94"/>
                  </a:moveTo>
                  <a:lnTo>
                    <a:pt x="142" y="94"/>
                  </a:lnTo>
                  <a:lnTo>
                    <a:pt x="142" y="82"/>
                  </a:lnTo>
                  <a:lnTo>
                    <a:pt x="140" y="74"/>
                  </a:lnTo>
                  <a:lnTo>
                    <a:pt x="138" y="64"/>
                  </a:lnTo>
                  <a:lnTo>
                    <a:pt x="132" y="58"/>
                  </a:lnTo>
                  <a:lnTo>
                    <a:pt x="126" y="50"/>
                  </a:lnTo>
                  <a:lnTo>
                    <a:pt x="116" y="46"/>
                  </a:lnTo>
                  <a:lnTo>
                    <a:pt x="104" y="44"/>
                  </a:lnTo>
                  <a:lnTo>
                    <a:pt x="104" y="44"/>
                  </a:lnTo>
                  <a:lnTo>
                    <a:pt x="94" y="46"/>
                  </a:lnTo>
                  <a:lnTo>
                    <a:pt x="86" y="48"/>
                  </a:lnTo>
                  <a:lnTo>
                    <a:pt x="80" y="52"/>
                  </a:lnTo>
                  <a:lnTo>
                    <a:pt x="74" y="60"/>
                  </a:lnTo>
                  <a:lnTo>
                    <a:pt x="70" y="66"/>
                  </a:lnTo>
                  <a:lnTo>
                    <a:pt x="66" y="74"/>
                  </a:lnTo>
                  <a:lnTo>
                    <a:pt x="64" y="94"/>
                  </a:lnTo>
                  <a:lnTo>
                    <a:pt x="142" y="9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30" name="Freeform 27"/>
            <p:cNvSpPr>
              <a:spLocks/>
            </p:cNvSpPr>
            <p:nvPr userDrawn="1"/>
          </p:nvSpPr>
          <p:spPr bwMode="auto">
            <a:xfrm>
              <a:off x="4923" y="1981"/>
              <a:ext cx="157" cy="286"/>
            </a:xfrm>
            <a:custGeom>
              <a:avLst/>
              <a:gdLst/>
              <a:ahLst/>
              <a:cxnLst>
                <a:cxn ang="0">
                  <a:pos x="156" y="280"/>
                </a:cxn>
                <a:cxn ang="0">
                  <a:pos x="156" y="280"/>
                </a:cxn>
                <a:cxn ang="0">
                  <a:pos x="128" y="284"/>
                </a:cxn>
                <a:cxn ang="0">
                  <a:pos x="106" y="286"/>
                </a:cxn>
                <a:cxn ang="0">
                  <a:pos x="106" y="286"/>
                </a:cxn>
                <a:cxn ang="0">
                  <a:pos x="86" y="284"/>
                </a:cxn>
                <a:cxn ang="0">
                  <a:pos x="70" y="280"/>
                </a:cxn>
                <a:cxn ang="0">
                  <a:pos x="58" y="272"/>
                </a:cxn>
                <a:cxn ang="0">
                  <a:pos x="50" y="264"/>
                </a:cxn>
                <a:cxn ang="0">
                  <a:pos x="46" y="254"/>
                </a:cxn>
                <a:cxn ang="0">
                  <a:pos x="42" y="244"/>
                </a:cxn>
                <a:cxn ang="0">
                  <a:pos x="42" y="228"/>
                </a:cxn>
                <a:cxn ang="0">
                  <a:pos x="42" y="108"/>
                </a:cxn>
                <a:cxn ang="0">
                  <a:pos x="0" y="108"/>
                </a:cxn>
                <a:cxn ang="0">
                  <a:pos x="0" y="66"/>
                </a:cxn>
                <a:cxn ang="0">
                  <a:pos x="42" y="66"/>
                </a:cxn>
                <a:cxn ang="0">
                  <a:pos x="42" y="22"/>
                </a:cxn>
                <a:cxn ang="0">
                  <a:pos x="106" y="0"/>
                </a:cxn>
                <a:cxn ang="0">
                  <a:pos x="106" y="66"/>
                </a:cxn>
                <a:cxn ang="0">
                  <a:pos x="158" y="66"/>
                </a:cxn>
                <a:cxn ang="0">
                  <a:pos x="158" y="108"/>
                </a:cxn>
                <a:cxn ang="0">
                  <a:pos x="106" y="108"/>
                </a:cxn>
                <a:cxn ang="0">
                  <a:pos x="106" y="206"/>
                </a:cxn>
                <a:cxn ang="0">
                  <a:pos x="106" y="206"/>
                </a:cxn>
                <a:cxn ang="0">
                  <a:pos x="106" y="220"/>
                </a:cxn>
                <a:cxn ang="0">
                  <a:pos x="108" y="226"/>
                </a:cxn>
                <a:cxn ang="0">
                  <a:pos x="110" y="230"/>
                </a:cxn>
                <a:cxn ang="0">
                  <a:pos x="112" y="234"/>
                </a:cxn>
                <a:cxn ang="0">
                  <a:pos x="118" y="236"/>
                </a:cxn>
                <a:cxn ang="0">
                  <a:pos x="124" y="238"/>
                </a:cxn>
                <a:cxn ang="0">
                  <a:pos x="134" y="238"/>
                </a:cxn>
                <a:cxn ang="0">
                  <a:pos x="134" y="238"/>
                </a:cxn>
                <a:cxn ang="0">
                  <a:pos x="156" y="238"/>
                </a:cxn>
                <a:cxn ang="0">
                  <a:pos x="156" y="280"/>
                </a:cxn>
              </a:cxnLst>
              <a:rect l="0" t="0" r="r" b="b"/>
              <a:pathLst>
                <a:path w="158" h="286">
                  <a:moveTo>
                    <a:pt x="156" y="280"/>
                  </a:moveTo>
                  <a:lnTo>
                    <a:pt x="156" y="280"/>
                  </a:lnTo>
                  <a:lnTo>
                    <a:pt x="128" y="284"/>
                  </a:lnTo>
                  <a:lnTo>
                    <a:pt x="106" y="286"/>
                  </a:lnTo>
                  <a:lnTo>
                    <a:pt x="106" y="286"/>
                  </a:lnTo>
                  <a:lnTo>
                    <a:pt x="86" y="284"/>
                  </a:lnTo>
                  <a:lnTo>
                    <a:pt x="70" y="280"/>
                  </a:lnTo>
                  <a:lnTo>
                    <a:pt x="58" y="272"/>
                  </a:lnTo>
                  <a:lnTo>
                    <a:pt x="50" y="264"/>
                  </a:lnTo>
                  <a:lnTo>
                    <a:pt x="46" y="254"/>
                  </a:lnTo>
                  <a:lnTo>
                    <a:pt x="42" y="244"/>
                  </a:lnTo>
                  <a:lnTo>
                    <a:pt x="42" y="228"/>
                  </a:lnTo>
                  <a:lnTo>
                    <a:pt x="42" y="108"/>
                  </a:lnTo>
                  <a:lnTo>
                    <a:pt x="0" y="108"/>
                  </a:lnTo>
                  <a:lnTo>
                    <a:pt x="0" y="66"/>
                  </a:lnTo>
                  <a:lnTo>
                    <a:pt x="42" y="66"/>
                  </a:lnTo>
                  <a:lnTo>
                    <a:pt x="42" y="22"/>
                  </a:lnTo>
                  <a:lnTo>
                    <a:pt x="106" y="0"/>
                  </a:lnTo>
                  <a:lnTo>
                    <a:pt x="106" y="66"/>
                  </a:lnTo>
                  <a:lnTo>
                    <a:pt x="158" y="66"/>
                  </a:lnTo>
                  <a:lnTo>
                    <a:pt x="158" y="108"/>
                  </a:lnTo>
                  <a:lnTo>
                    <a:pt x="106" y="108"/>
                  </a:lnTo>
                  <a:lnTo>
                    <a:pt x="106" y="206"/>
                  </a:lnTo>
                  <a:lnTo>
                    <a:pt x="106" y="206"/>
                  </a:lnTo>
                  <a:lnTo>
                    <a:pt x="106" y="220"/>
                  </a:lnTo>
                  <a:lnTo>
                    <a:pt x="108" y="226"/>
                  </a:lnTo>
                  <a:lnTo>
                    <a:pt x="110" y="230"/>
                  </a:lnTo>
                  <a:lnTo>
                    <a:pt x="112" y="234"/>
                  </a:lnTo>
                  <a:lnTo>
                    <a:pt x="118" y="236"/>
                  </a:lnTo>
                  <a:lnTo>
                    <a:pt x="124" y="238"/>
                  </a:lnTo>
                  <a:lnTo>
                    <a:pt x="134" y="238"/>
                  </a:lnTo>
                  <a:lnTo>
                    <a:pt x="134" y="238"/>
                  </a:lnTo>
                  <a:lnTo>
                    <a:pt x="156" y="238"/>
                  </a:lnTo>
                  <a:lnTo>
                    <a:pt x="156" y="28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31" name="Rectangle 28"/>
            <p:cNvSpPr>
              <a:spLocks noChangeArrowheads="1"/>
            </p:cNvSpPr>
            <p:nvPr userDrawn="1"/>
          </p:nvSpPr>
          <p:spPr bwMode="auto">
            <a:xfrm>
              <a:off x="5109" y="2216"/>
              <a:ext cx="53" cy="57"/>
            </a:xfrm>
            <a:prstGeom prst="rect">
              <a:avLst/>
            </a:prstGeom>
            <a:solidFill>
              <a:srgbClr val="7FA3C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32" name="Freeform 29"/>
            <p:cNvSpPr>
              <a:spLocks noEditPoints="1"/>
            </p:cNvSpPr>
            <p:nvPr userDrawn="1"/>
          </p:nvSpPr>
          <p:spPr bwMode="auto">
            <a:xfrm>
              <a:off x="5198" y="1961"/>
              <a:ext cx="224" cy="316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22" y="276"/>
                </a:cxn>
                <a:cxn ang="0">
                  <a:pos x="158" y="312"/>
                </a:cxn>
                <a:cxn ang="0">
                  <a:pos x="158" y="280"/>
                </a:cxn>
                <a:cxn ang="0">
                  <a:pos x="144" y="298"/>
                </a:cxn>
                <a:cxn ang="0">
                  <a:pos x="136" y="306"/>
                </a:cxn>
                <a:cxn ang="0">
                  <a:pos x="112" y="314"/>
                </a:cxn>
                <a:cxn ang="0">
                  <a:pos x="92" y="316"/>
                </a:cxn>
                <a:cxn ang="0">
                  <a:pos x="72" y="314"/>
                </a:cxn>
                <a:cxn ang="0">
                  <a:pos x="38" y="300"/>
                </a:cxn>
                <a:cxn ang="0">
                  <a:pos x="14" y="272"/>
                </a:cxn>
                <a:cxn ang="0">
                  <a:pos x="2" y="232"/>
                </a:cxn>
                <a:cxn ang="0">
                  <a:pos x="0" y="208"/>
                </a:cxn>
                <a:cxn ang="0">
                  <a:pos x="6" y="160"/>
                </a:cxn>
                <a:cxn ang="0">
                  <a:pos x="26" y="122"/>
                </a:cxn>
                <a:cxn ang="0">
                  <a:pos x="58" y="100"/>
                </a:cxn>
                <a:cxn ang="0">
                  <a:pos x="96" y="90"/>
                </a:cxn>
                <a:cxn ang="0">
                  <a:pos x="110" y="92"/>
                </a:cxn>
                <a:cxn ang="0">
                  <a:pos x="132" y="98"/>
                </a:cxn>
                <a:cxn ang="0">
                  <a:pos x="152" y="112"/>
                </a:cxn>
                <a:cxn ang="0">
                  <a:pos x="158" y="0"/>
                </a:cxn>
                <a:cxn ang="0">
                  <a:pos x="108" y="274"/>
                </a:cxn>
                <a:cxn ang="0">
                  <a:pos x="134" y="268"/>
                </a:cxn>
                <a:cxn ang="0">
                  <a:pos x="150" y="250"/>
                </a:cxn>
                <a:cxn ang="0">
                  <a:pos x="156" y="236"/>
                </a:cxn>
                <a:cxn ang="0">
                  <a:pos x="160" y="198"/>
                </a:cxn>
                <a:cxn ang="0">
                  <a:pos x="158" y="184"/>
                </a:cxn>
                <a:cxn ang="0">
                  <a:pos x="152" y="160"/>
                </a:cxn>
                <a:cxn ang="0">
                  <a:pos x="140" y="142"/>
                </a:cxn>
                <a:cxn ang="0">
                  <a:pos x="122" y="134"/>
                </a:cxn>
                <a:cxn ang="0">
                  <a:pos x="112" y="132"/>
                </a:cxn>
                <a:cxn ang="0">
                  <a:pos x="98" y="136"/>
                </a:cxn>
                <a:cxn ang="0">
                  <a:pos x="78" y="150"/>
                </a:cxn>
                <a:cxn ang="0">
                  <a:pos x="68" y="174"/>
                </a:cxn>
                <a:cxn ang="0">
                  <a:pos x="64" y="206"/>
                </a:cxn>
                <a:cxn ang="0">
                  <a:pos x="66" y="220"/>
                </a:cxn>
                <a:cxn ang="0">
                  <a:pos x="70" y="244"/>
                </a:cxn>
                <a:cxn ang="0">
                  <a:pos x="80" y="262"/>
                </a:cxn>
                <a:cxn ang="0">
                  <a:pos x="98" y="274"/>
                </a:cxn>
                <a:cxn ang="0">
                  <a:pos x="108" y="274"/>
                </a:cxn>
              </a:cxnLst>
              <a:rect l="0" t="0" r="r" b="b"/>
              <a:pathLst>
                <a:path w="224" h="316">
                  <a:moveTo>
                    <a:pt x="158" y="0"/>
                  </a:moveTo>
                  <a:lnTo>
                    <a:pt x="222" y="0"/>
                  </a:lnTo>
                  <a:lnTo>
                    <a:pt x="222" y="276"/>
                  </a:lnTo>
                  <a:lnTo>
                    <a:pt x="222" y="276"/>
                  </a:lnTo>
                  <a:lnTo>
                    <a:pt x="224" y="312"/>
                  </a:lnTo>
                  <a:lnTo>
                    <a:pt x="158" y="312"/>
                  </a:lnTo>
                  <a:lnTo>
                    <a:pt x="158" y="280"/>
                  </a:lnTo>
                  <a:lnTo>
                    <a:pt x="158" y="280"/>
                  </a:lnTo>
                  <a:lnTo>
                    <a:pt x="150" y="292"/>
                  </a:lnTo>
                  <a:lnTo>
                    <a:pt x="144" y="298"/>
                  </a:lnTo>
                  <a:lnTo>
                    <a:pt x="136" y="306"/>
                  </a:lnTo>
                  <a:lnTo>
                    <a:pt x="136" y="306"/>
                  </a:lnTo>
                  <a:lnTo>
                    <a:pt x="124" y="312"/>
                  </a:lnTo>
                  <a:lnTo>
                    <a:pt x="112" y="314"/>
                  </a:lnTo>
                  <a:lnTo>
                    <a:pt x="102" y="316"/>
                  </a:lnTo>
                  <a:lnTo>
                    <a:pt x="92" y="316"/>
                  </a:lnTo>
                  <a:lnTo>
                    <a:pt x="92" y="316"/>
                  </a:lnTo>
                  <a:lnTo>
                    <a:pt x="72" y="314"/>
                  </a:lnTo>
                  <a:lnTo>
                    <a:pt x="54" y="310"/>
                  </a:lnTo>
                  <a:lnTo>
                    <a:pt x="38" y="300"/>
                  </a:lnTo>
                  <a:lnTo>
                    <a:pt x="24" y="288"/>
                  </a:lnTo>
                  <a:lnTo>
                    <a:pt x="14" y="272"/>
                  </a:lnTo>
                  <a:lnTo>
                    <a:pt x="6" y="254"/>
                  </a:lnTo>
                  <a:lnTo>
                    <a:pt x="2" y="232"/>
                  </a:lnTo>
                  <a:lnTo>
                    <a:pt x="0" y="208"/>
                  </a:lnTo>
                  <a:lnTo>
                    <a:pt x="0" y="208"/>
                  </a:lnTo>
                  <a:lnTo>
                    <a:pt x="2" y="182"/>
                  </a:lnTo>
                  <a:lnTo>
                    <a:pt x="6" y="160"/>
                  </a:lnTo>
                  <a:lnTo>
                    <a:pt x="16" y="140"/>
                  </a:lnTo>
                  <a:lnTo>
                    <a:pt x="26" y="122"/>
                  </a:lnTo>
                  <a:lnTo>
                    <a:pt x="40" y="108"/>
                  </a:lnTo>
                  <a:lnTo>
                    <a:pt x="58" y="100"/>
                  </a:lnTo>
                  <a:lnTo>
                    <a:pt x="76" y="92"/>
                  </a:lnTo>
                  <a:lnTo>
                    <a:pt x="96" y="90"/>
                  </a:lnTo>
                  <a:lnTo>
                    <a:pt x="96" y="90"/>
                  </a:lnTo>
                  <a:lnTo>
                    <a:pt x="110" y="92"/>
                  </a:lnTo>
                  <a:lnTo>
                    <a:pt x="122" y="94"/>
                  </a:lnTo>
                  <a:lnTo>
                    <a:pt x="132" y="98"/>
                  </a:lnTo>
                  <a:lnTo>
                    <a:pt x="140" y="102"/>
                  </a:lnTo>
                  <a:lnTo>
                    <a:pt x="152" y="112"/>
                  </a:lnTo>
                  <a:lnTo>
                    <a:pt x="158" y="120"/>
                  </a:lnTo>
                  <a:lnTo>
                    <a:pt x="158" y="0"/>
                  </a:lnTo>
                  <a:close/>
                  <a:moveTo>
                    <a:pt x="108" y="274"/>
                  </a:moveTo>
                  <a:lnTo>
                    <a:pt x="108" y="274"/>
                  </a:lnTo>
                  <a:lnTo>
                    <a:pt x="122" y="272"/>
                  </a:lnTo>
                  <a:lnTo>
                    <a:pt x="134" y="268"/>
                  </a:lnTo>
                  <a:lnTo>
                    <a:pt x="142" y="260"/>
                  </a:lnTo>
                  <a:lnTo>
                    <a:pt x="150" y="250"/>
                  </a:lnTo>
                  <a:lnTo>
                    <a:pt x="150" y="250"/>
                  </a:lnTo>
                  <a:lnTo>
                    <a:pt x="156" y="236"/>
                  </a:lnTo>
                  <a:lnTo>
                    <a:pt x="158" y="222"/>
                  </a:lnTo>
                  <a:lnTo>
                    <a:pt x="160" y="198"/>
                  </a:lnTo>
                  <a:lnTo>
                    <a:pt x="160" y="198"/>
                  </a:lnTo>
                  <a:lnTo>
                    <a:pt x="158" y="184"/>
                  </a:lnTo>
                  <a:lnTo>
                    <a:pt x="156" y="170"/>
                  </a:lnTo>
                  <a:lnTo>
                    <a:pt x="152" y="160"/>
                  </a:lnTo>
                  <a:lnTo>
                    <a:pt x="146" y="150"/>
                  </a:lnTo>
                  <a:lnTo>
                    <a:pt x="140" y="142"/>
                  </a:lnTo>
                  <a:lnTo>
                    <a:pt x="132" y="138"/>
                  </a:lnTo>
                  <a:lnTo>
                    <a:pt x="122" y="134"/>
                  </a:lnTo>
                  <a:lnTo>
                    <a:pt x="112" y="132"/>
                  </a:lnTo>
                  <a:lnTo>
                    <a:pt x="112" y="132"/>
                  </a:lnTo>
                  <a:lnTo>
                    <a:pt x="104" y="134"/>
                  </a:lnTo>
                  <a:lnTo>
                    <a:pt x="98" y="136"/>
                  </a:lnTo>
                  <a:lnTo>
                    <a:pt x="86" y="142"/>
                  </a:lnTo>
                  <a:lnTo>
                    <a:pt x="78" y="150"/>
                  </a:lnTo>
                  <a:lnTo>
                    <a:pt x="72" y="162"/>
                  </a:lnTo>
                  <a:lnTo>
                    <a:pt x="68" y="174"/>
                  </a:lnTo>
                  <a:lnTo>
                    <a:pt x="66" y="186"/>
                  </a:lnTo>
                  <a:lnTo>
                    <a:pt x="64" y="206"/>
                  </a:lnTo>
                  <a:lnTo>
                    <a:pt x="64" y="206"/>
                  </a:lnTo>
                  <a:lnTo>
                    <a:pt x="66" y="220"/>
                  </a:lnTo>
                  <a:lnTo>
                    <a:pt x="68" y="232"/>
                  </a:lnTo>
                  <a:lnTo>
                    <a:pt x="70" y="244"/>
                  </a:lnTo>
                  <a:lnTo>
                    <a:pt x="74" y="254"/>
                  </a:lnTo>
                  <a:lnTo>
                    <a:pt x="80" y="262"/>
                  </a:lnTo>
                  <a:lnTo>
                    <a:pt x="88" y="270"/>
                  </a:lnTo>
                  <a:lnTo>
                    <a:pt x="98" y="274"/>
                  </a:lnTo>
                  <a:lnTo>
                    <a:pt x="108" y="274"/>
                  </a:lnTo>
                  <a:lnTo>
                    <a:pt x="108" y="27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33" name="Freeform 30"/>
            <p:cNvSpPr>
              <a:spLocks noEditPoints="1"/>
            </p:cNvSpPr>
            <p:nvPr userDrawn="1"/>
          </p:nvSpPr>
          <p:spPr bwMode="auto">
            <a:xfrm>
              <a:off x="5451" y="2047"/>
              <a:ext cx="208" cy="233"/>
            </a:xfrm>
            <a:custGeom>
              <a:avLst/>
              <a:gdLst/>
              <a:ahLst/>
              <a:cxnLst>
                <a:cxn ang="0">
                  <a:pos x="60" y="134"/>
                </a:cxn>
                <a:cxn ang="0">
                  <a:pos x="62" y="158"/>
                </a:cxn>
                <a:cxn ang="0">
                  <a:pos x="72" y="176"/>
                </a:cxn>
                <a:cxn ang="0">
                  <a:pos x="90" y="190"/>
                </a:cxn>
                <a:cxn ang="0">
                  <a:pos x="104" y="192"/>
                </a:cxn>
                <a:cxn ang="0">
                  <a:pos x="128" y="186"/>
                </a:cxn>
                <a:cxn ang="0">
                  <a:pos x="136" y="176"/>
                </a:cxn>
                <a:cxn ang="0">
                  <a:pos x="142" y="162"/>
                </a:cxn>
                <a:cxn ang="0">
                  <a:pos x="202" y="162"/>
                </a:cxn>
                <a:cxn ang="0">
                  <a:pos x="198" y="182"/>
                </a:cxn>
                <a:cxn ang="0">
                  <a:pos x="180" y="208"/>
                </a:cxn>
                <a:cxn ang="0">
                  <a:pos x="174" y="214"/>
                </a:cxn>
                <a:cxn ang="0">
                  <a:pos x="148" y="228"/>
                </a:cxn>
                <a:cxn ang="0">
                  <a:pos x="104" y="234"/>
                </a:cxn>
                <a:cxn ang="0">
                  <a:pos x="88" y="234"/>
                </a:cxn>
                <a:cxn ang="0">
                  <a:pos x="56" y="226"/>
                </a:cxn>
                <a:cxn ang="0">
                  <a:pos x="36" y="216"/>
                </a:cxn>
                <a:cxn ang="0">
                  <a:pos x="28" y="208"/>
                </a:cxn>
                <a:cxn ang="0">
                  <a:pos x="14" y="190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80"/>
                </a:cxn>
                <a:cxn ang="0">
                  <a:pos x="14" y="54"/>
                </a:cxn>
                <a:cxn ang="0">
                  <a:pos x="32" y="30"/>
                </a:cxn>
                <a:cxn ang="0">
                  <a:pos x="44" y="18"/>
                </a:cxn>
                <a:cxn ang="0">
                  <a:pos x="72" y="6"/>
                </a:cxn>
                <a:cxn ang="0">
                  <a:pos x="106" y="0"/>
                </a:cxn>
                <a:cxn ang="0">
                  <a:pos x="118" y="2"/>
                </a:cxn>
                <a:cxn ang="0">
                  <a:pos x="142" y="6"/>
                </a:cxn>
                <a:cxn ang="0">
                  <a:pos x="166" y="18"/>
                </a:cxn>
                <a:cxn ang="0">
                  <a:pos x="186" y="40"/>
                </a:cxn>
                <a:cxn ang="0">
                  <a:pos x="194" y="54"/>
                </a:cxn>
                <a:cxn ang="0">
                  <a:pos x="202" y="76"/>
                </a:cxn>
                <a:cxn ang="0">
                  <a:pos x="208" y="118"/>
                </a:cxn>
                <a:cxn ang="0">
                  <a:pos x="60" y="134"/>
                </a:cxn>
                <a:cxn ang="0">
                  <a:pos x="142" y="94"/>
                </a:cxn>
                <a:cxn ang="0">
                  <a:pos x="140" y="74"/>
                </a:cxn>
                <a:cxn ang="0">
                  <a:pos x="132" y="58"/>
                </a:cxn>
                <a:cxn ang="0">
                  <a:pos x="116" y="46"/>
                </a:cxn>
                <a:cxn ang="0">
                  <a:pos x="104" y="44"/>
                </a:cxn>
                <a:cxn ang="0">
                  <a:pos x="86" y="48"/>
                </a:cxn>
                <a:cxn ang="0">
                  <a:pos x="74" y="60"/>
                </a:cxn>
                <a:cxn ang="0">
                  <a:pos x="66" y="74"/>
                </a:cxn>
                <a:cxn ang="0">
                  <a:pos x="142" y="94"/>
                </a:cxn>
              </a:cxnLst>
              <a:rect l="0" t="0" r="r" b="b"/>
              <a:pathLst>
                <a:path w="208" h="234">
                  <a:moveTo>
                    <a:pt x="60" y="134"/>
                  </a:moveTo>
                  <a:lnTo>
                    <a:pt x="60" y="134"/>
                  </a:lnTo>
                  <a:lnTo>
                    <a:pt x="62" y="148"/>
                  </a:lnTo>
                  <a:lnTo>
                    <a:pt x="62" y="158"/>
                  </a:lnTo>
                  <a:lnTo>
                    <a:pt x="66" y="168"/>
                  </a:lnTo>
                  <a:lnTo>
                    <a:pt x="72" y="176"/>
                  </a:lnTo>
                  <a:lnTo>
                    <a:pt x="80" y="184"/>
                  </a:lnTo>
                  <a:lnTo>
                    <a:pt x="90" y="190"/>
                  </a:lnTo>
                  <a:lnTo>
                    <a:pt x="104" y="192"/>
                  </a:lnTo>
                  <a:lnTo>
                    <a:pt x="104" y="192"/>
                  </a:lnTo>
                  <a:lnTo>
                    <a:pt x="116" y="190"/>
                  </a:lnTo>
                  <a:lnTo>
                    <a:pt x="128" y="186"/>
                  </a:lnTo>
                  <a:lnTo>
                    <a:pt x="132" y="182"/>
                  </a:lnTo>
                  <a:lnTo>
                    <a:pt x="136" y="176"/>
                  </a:lnTo>
                  <a:lnTo>
                    <a:pt x="140" y="170"/>
                  </a:lnTo>
                  <a:lnTo>
                    <a:pt x="142" y="162"/>
                  </a:lnTo>
                  <a:lnTo>
                    <a:pt x="202" y="162"/>
                  </a:lnTo>
                  <a:lnTo>
                    <a:pt x="202" y="162"/>
                  </a:lnTo>
                  <a:lnTo>
                    <a:pt x="200" y="170"/>
                  </a:lnTo>
                  <a:lnTo>
                    <a:pt x="198" y="182"/>
                  </a:lnTo>
                  <a:lnTo>
                    <a:pt x="192" y="194"/>
                  </a:lnTo>
                  <a:lnTo>
                    <a:pt x="180" y="208"/>
                  </a:lnTo>
                  <a:lnTo>
                    <a:pt x="180" y="208"/>
                  </a:lnTo>
                  <a:lnTo>
                    <a:pt x="174" y="214"/>
                  </a:lnTo>
                  <a:lnTo>
                    <a:pt x="166" y="220"/>
                  </a:lnTo>
                  <a:lnTo>
                    <a:pt x="148" y="228"/>
                  </a:lnTo>
                  <a:lnTo>
                    <a:pt x="128" y="232"/>
                  </a:lnTo>
                  <a:lnTo>
                    <a:pt x="104" y="234"/>
                  </a:lnTo>
                  <a:lnTo>
                    <a:pt x="104" y="234"/>
                  </a:lnTo>
                  <a:lnTo>
                    <a:pt x="88" y="234"/>
                  </a:lnTo>
                  <a:lnTo>
                    <a:pt x="68" y="230"/>
                  </a:lnTo>
                  <a:lnTo>
                    <a:pt x="56" y="226"/>
                  </a:lnTo>
                  <a:lnTo>
                    <a:pt x="46" y="222"/>
                  </a:lnTo>
                  <a:lnTo>
                    <a:pt x="36" y="216"/>
                  </a:lnTo>
                  <a:lnTo>
                    <a:pt x="28" y="208"/>
                  </a:lnTo>
                  <a:lnTo>
                    <a:pt x="28" y="208"/>
                  </a:lnTo>
                  <a:lnTo>
                    <a:pt x="20" y="198"/>
                  </a:lnTo>
                  <a:lnTo>
                    <a:pt x="14" y="190"/>
                  </a:lnTo>
                  <a:lnTo>
                    <a:pt x="6" y="170"/>
                  </a:lnTo>
                  <a:lnTo>
                    <a:pt x="0" y="148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0" y="94"/>
                  </a:lnTo>
                  <a:lnTo>
                    <a:pt x="4" y="80"/>
                  </a:lnTo>
                  <a:lnTo>
                    <a:pt x="8" y="66"/>
                  </a:lnTo>
                  <a:lnTo>
                    <a:pt x="14" y="54"/>
                  </a:lnTo>
                  <a:lnTo>
                    <a:pt x="22" y="40"/>
                  </a:lnTo>
                  <a:lnTo>
                    <a:pt x="32" y="30"/>
                  </a:lnTo>
                  <a:lnTo>
                    <a:pt x="44" y="18"/>
                  </a:lnTo>
                  <a:lnTo>
                    <a:pt x="44" y="18"/>
                  </a:lnTo>
                  <a:lnTo>
                    <a:pt x="58" y="12"/>
                  </a:lnTo>
                  <a:lnTo>
                    <a:pt x="72" y="6"/>
                  </a:lnTo>
                  <a:lnTo>
                    <a:pt x="88" y="2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118" y="2"/>
                  </a:lnTo>
                  <a:lnTo>
                    <a:pt x="130" y="4"/>
                  </a:lnTo>
                  <a:lnTo>
                    <a:pt x="142" y="6"/>
                  </a:lnTo>
                  <a:lnTo>
                    <a:pt x="154" y="12"/>
                  </a:lnTo>
                  <a:lnTo>
                    <a:pt x="166" y="18"/>
                  </a:lnTo>
                  <a:lnTo>
                    <a:pt x="176" y="28"/>
                  </a:lnTo>
                  <a:lnTo>
                    <a:pt x="186" y="40"/>
                  </a:lnTo>
                  <a:lnTo>
                    <a:pt x="194" y="54"/>
                  </a:lnTo>
                  <a:lnTo>
                    <a:pt x="194" y="54"/>
                  </a:lnTo>
                  <a:lnTo>
                    <a:pt x="198" y="64"/>
                  </a:lnTo>
                  <a:lnTo>
                    <a:pt x="202" y="76"/>
                  </a:lnTo>
                  <a:lnTo>
                    <a:pt x="206" y="98"/>
                  </a:lnTo>
                  <a:lnTo>
                    <a:pt x="208" y="118"/>
                  </a:lnTo>
                  <a:lnTo>
                    <a:pt x="206" y="134"/>
                  </a:lnTo>
                  <a:lnTo>
                    <a:pt x="60" y="134"/>
                  </a:lnTo>
                  <a:close/>
                  <a:moveTo>
                    <a:pt x="142" y="94"/>
                  </a:moveTo>
                  <a:lnTo>
                    <a:pt x="142" y="94"/>
                  </a:lnTo>
                  <a:lnTo>
                    <a:pt x="140" y="82"/>
                  </a:lnTo>
                  <a:lnTo>
                    <a:pt x="140" y="74"/>
                  </a:lnTo>
                  <a:lnTo>
                    <a:pt x="136" y="64"/>
                  </a:lnTo>
                  <a:lnTo>
                    <a:pt x="132" y="58"/>
                  </a:lnTo>
                  <a:lnTo>
                    <a:pt x="126" y="50"/>
                  </a:lnTo>
                  <a:lnTo>
                    <a:pt x="116" y="46"/>
                  </a:lnTo>
                  <a:lnTo>
                    <a:pt x="104" y="44"/>
                  </a:lnTo>
                  <a:lnTo>
                    <a:pt x="104" y="44"/>
                  </a:lnTo>
                  <a:lnTo>
                    <a:pt x="94" y="46"/>
                  </a:lnTo>
                  <a:lnTo>
                    <a:pt x="86" y="48"/>
                  </a:lnTo>
                  <a:lnTo>
                    <a:pt x="78" y="52"/>
                  </a:lnTo>
                  <a:lnTo>
                    <a:pt x="74" y="60"/>
                  </a:lnTo>
                  <a:lnTo>
                    <a:pt x="68" y="66"/>
                  </a:lnTo>
                  <a:lnTo>
                    <a:pt x="66" y="74"/>
                  </a:lnTo>
                  <a:lnTo>
                    <a:pt x="62" y="94"/>
                  </a:lnTo>
                  <a:lnTo>
                    <a:pt x="142" y="9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</p:grpSp>
      <p:sp>
        <p:nvSpPr>
          <p:cNvPr id="34" name="Rectangle 9"/>
          <p:cNvSpPr>
            <a:spLocks noChangeArrowheads="1"/>
          </p:cNvSpPr>
          <p:nvPr userDrawn="1"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89ABC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2800">
              <a:latin typeface="Arial Black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35" name="Text Box 12"/>
          <p:cNvSpPr txBox="1">
            <a:spLocks noChangeArrowheads="1"/>
          </p:cNvSpPr>
          <p:nvPr userDrawn="1"/>
        </p:nvSpPr>
        <p:spPr bwMode="auto">
          <a:xfrm>
            <a:off x="8264525" y="6605588"/>
            <a:ext cx="457200" cy="2301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46800" rIns="0" bIns="0"/>
          <a:lstStyle/>
          <a:p>
            <a:pPr algn="r">
              <a:defRPr/>
            </a:pPr>
            <a:fld id="{833C0E2B-D541-45AF-8487-C8950B9EB68C}" type="slidenum">
              <a:rPr lang="de-DE" sz="800">
                <a:latin typeface="Arial" pitchFamily="-65" charset="0"/>
                <a:ea typeface="Arial" pitchFamily="-65" charset="0"/>
                <a:cs typeface="Arial" pitchFamily="-65" charset="0"/>
              </a:rPr>
              <a:pPr algn="r">
                <a:defRPr/>
              </a:pPr>
              <a:t>‹Nr.›</a:t>
            </a:fld>
            <a:endParaRPr lang="de-DE" sz="800" dirty="0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36" name="Text Box 12"/>
          <p:cNvSpPr txBox="1">
            <a:spLocks noChangeArrowheads="1"/>
          </p:cNvSpPr>
          <p:nvPr userDrawn="1"/>
        </p:nvSpPr>
        <p:spPr bwMode="auto">
          <a:xfrm>
            <a:off x="430213" y="6605588"/>
            <a:ext cx="1908175" cy="2301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46800" rIns="0" bIns="46800"/>
          <a:lstStyle/>
          <a:p>
            <a:pPr>
              <a:defRPr/>
            </a:pPr>
            <a:fld id="{5E684549-E54C-4F3B-AF67-CB237B06149F}" type="datetime1">
              <a:rPr lang="de-DE" sz="800">
                <a:latin typeface="Arial" pitchFamily="-65" charset="0"/>
                <a:ea typeface="Arial" pitchFamily="-65" charset="0"/>
                <a:cs typeface="Arial" pitchFamily="-65" charset="0"/>
              </a:rPr>
              <a:pPr>
                <a:defRPr/>
              </a:pPr>
              <a:t>15.03.2015</a:t>
            </a:fld>
            <a:endParaRPr lang="de-DE" sz="800" dirty="0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37" name="Line 115"/>
          <p:cNvSpPr>
            <a:spLocks noChangeShapeType="1"/>
          </p:cNvSpPr>
          <p:nvPr/>
        </p:nvSpPr>
        <p:spPr bwMode="auto">
          <a:xfrm flipH="1">
            <a:off x="0" y="998538"/>
            <a:ext cx="9144000" cy="0"/>
          </a:xfrm>
          <a:prstGeom prst="line">
            <a:avLst/>
          </a:prstGeom>
          <a:noFill/>
          <a:ln w="12700" cap="flat" cmpd="sng" algn="ctr">
            <a:solidFill>
              <a:srgbClr val="89ABC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de-DE">
              <a:latin typeface="Arial" charset="0"/>
              <a:cs typeface="Arial" charset="0"/>
            </a:endParaRPr>
          </a:p>
        </p:txBody>
      </p:sp>
      <p:pic>
        <p:nvPicPr>
          <p:cNvPr id="38" name="Grafik 37" descr="Goethe-Logo 080508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7013" y="246063"/>
            <a:ext cx="1152525" cy="62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 marL="1524000" indent="-269875"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39" name="Rectangle 50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2876550" y="6605588"/>
            <a:ext cx="3384550" cy="230187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20" rIns="0" bIns="64800" numCol="1" anchor="b" anchorCtr="0" compatLnSpc="1">
            <a:prstTxWarp prst="textNoShape">
              <a:avLst/>
            </a:prstTxWarp>
          </a:bodyPr>
          <a:lstStyle>
            <a:lvl1pPr algn="ctr">
              <a:defRPr sz="800">
                <a:solidFill>
                  <a:srgbClr val="262626"/>
                </a:solidFill>
                <a:latin typeface="Arial" pitchFamily="-65" charset="0"/>
                <a:ea typeface="Arial" pitchFamily="-65" charset="0"/>
                <a:cs typeface="Arial" pitchFamily="-65" charset="0"/>
              </a:defRPr>
            </a:lvl1pPr>
          </a:lstStyle>
          <a:p>
            <a:pPr>
              <a:defRPr/>
            </a:pPr>
            <a:r>
              <a:rPr lang="de-DE"/>
              <a:t>Text durch klicken bearbeiten</a:t>
            </a: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0213" y="150813"/>
            <a:ext cx="734536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3" rIns="0" bIns="45713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Slide title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213" y="1449388"/>
            <a:ext cx="8280400" cy="4679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Body text</a:t>
            </a:r>
          </a:p>
          <a:p>
            <a:pPr lvl="1"/>
            <a:r>
              <a:rPr lang="de-DE" smtClean="0"/>
              <a:t>First level</a:t>
            </a:r>
          </a:p>
          <a:p>
            <a:pPr lvl="2"/>
            <a:r>
              <a:rPr lang="de-DE" smtClean="0"/>
              <a:t>Second level</a:t>
            </a:r>
          </a:p>
          <a:p>
            <a:pPr lvl="3"/>
            <a:r>
              <a:rPr lang="de-DE" smtClean="0"/>
              <a:t>Third level</a:t>
            </a:r>
          </a:p>
          <a:p>
            <a:pPr lvl="4"/>
            <a:r>
              <a:rPr lang="de-DE" smtClean="0"/>
              <a:t>Forth level</a:t>
            </a:r>
          </a:p>
          <a:p>
            <a:pPr lvl="4"/>
            <a:r>
              <a:rPr lang="de-DE" smtClean="0"/>
              <a:t>Fifth level</a:t>
            </a:r>
          </a:p>
          <a:p>
            <a:pPr lvl="4"/>
            <a:r>
              <a:rPr lang="de-DE" smtClean="0"/>
              <a:t>Sixth level</a:t>
            </a:r>
          </a:p>
          <a:p>
            <a:pPr lvl="4"/>
            <a:r>
              <a:rPr lang="de-DE" smtClean="0"/>
              <a:t>Seventh level</a:t>
            </a:r>
          </a:p>
          <a:p>
            <a:pPr lvl="4"/>
            <a:r>
              <a:rPr lang="de-DE" smtClean="0"/>
              <a:t>Eigth level</a:t>
            </a:r>
          </a:p>
          <a:p>
            <a:pPr lvl="4"/>
            <a:endParaRPr lang="de-DE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 (Headings)"/>
          <a:ea typeface=" (Headings)"/>
          <a:cs typeface=" (Headings)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 (Headings)"/>
          <a:ea typeface=" (Headings)"/>
          <a:cs typeface=" (Headings)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 (Headings)"/>
          <a:ea typeface=" (Headings)"/>
          <a:cs typeface=" (Headings)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 (Headings)"/>
          <a:ea typeface=" (Headings)"/>
          <a:cs typeface=" (Headings)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 (Headings)"/>
          <a:ea typeface=" (Headings)"/>
          <a:cs typeface=" (Headings)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447675" indent="-2667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2pPr>
      <a:lvl3pPr marL="717550" indent="-2714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–"/>
        <a:defRPr sz="1600">
          <a:solidFill>
            <a:srgbClr val="000000"/>
          </a:solidFill>
          <a:latin typeface="+mn-lt"/>
          <a:ea typeface="+mn-ea"/>
          <a:cs typeface="+mn-cs"/>
        </a:defRPr>
      </a:lvl3pPr>
      <a:lvl4pPr marL="985838" indent="-2714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–"/>
        <a:defRPr sz="1600">
          <a:solidFill>
            <a:srgbClr val="000000"/>
          </a:solidFill>
          <a:latin typeface="+mn-lt"/>
          <a:ea typeface="+mn-ea"/>
          <a:cs typeface="+mn-cs"/>
        </a:defRPr>
      </a:lvl4pPr>
      <a:lvl5pPr marL="1257300" indent="-2682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–"/>
        <a:defRPr sz="1600">
          <a:solidFill>
            <a:srgbClr val="000000"/>
          </a:solidFill>
          <a:latin typeface="+mn-lt"/>
          <a:ea typeface="+mn-ea"/>
          <a:cs typeface="+mn-cs"/>
        </a:defRPr>
      </a:lvl5pPr>
      <a:lvl6pPr marL="1524000" indent="-26987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 baseline="0">
          <a:solidFill>
            <a:srgbClr val="000000"/>
          </a:solidFill>
          <a:latin typeface="+mn-lt"/>
          <a:cs typeface="+mn-cs"/>
        </a:defRPr>
      </a:lvl6pPr>
      <a:lvl7pPr marL="1793875" indent="-26987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 baseline="0">
          <a:solidFill>
            <a:srgbClr val="000000"/>
          </a:solidFill>
          <a:latin typeface="+mn-lt"/>
          <a:cs typeface="+mn-cs"/>
        </a:defRPr>
      </a:lvl7pPr>
      <a:lvl8pPr marL="2063750" indent="-26987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 baseline="0">
          <a:solidFill>
            <a:schemeClr val="tx1"/>
          </a:solidFill>
          <a:latin typeface="+mn-lt"/>
          <a:cs typeface="+mn-cs"/>
        </a:defRPr>
      </a:lvl8pPr>
      <a:lvl9pPr marL="2330450" indent="-2667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 baseline="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bsons.com/emea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uni-frankfurt.de/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66801"/>
            <a:ext cx="7772400" cy="3286124"/>
          </a:xfrm>
        </p:spPr>
        <p:txBody>
          <a:bodyPr/>
          <a:lstStyle/>
          <a:p>
            <a:r>
              <a:rPr lang="de-DE" sz="4000" smtClean="0"/>
              <a:t/>
            </a:r>
            <a:br>
              <a:rPr lang="de-DE" sz="4000" smtClean="0"/>
            </a:br>
            <a:r>
              <a:rPr lang="de-DE" sz="4000" smtClean="0"/>
              <a:t/>
            </a:r>
            <a:br>
              <a:rPr lang="de-DE" sz="4000" smtClean="0"/>
            </a:br>
            <a:r>
              <a:rPr lang="de-DE" sz="4000" smtClean="0"/>
              <a:t/>
            </a:r>
            <a:br>
              <a:rPr lang="de-DE" sz="4000" smtClean="0"/>
            </a:br>
            <a:r>
              <a:rPr lang="de-DE" sz="4000" smtClean="0"/>
              <a:t/>
            </a:r>
            <a:br>
              <a:rPr lang="de-DE" sz="4000" smtClean="0"/>
            </a:br>
            <a:r>
              <a:rPr lang="de-DE" sz="4000" smtClean="0"/>
              <a:t/>
            </a:r>
            <a:br>
              <a:rPr lang="de-DE" sz="4000" smtClean="0"/>
            </a:br>
            <a:r>
              <a:rPr lang="de-DE" sz="4000" smtClean="0"/>
              <a:t>„</a:t>
            </a:r>
            <a:r>
              <a:rPr lang="de-DE" smtClean="0"/>
              <a:t>Heißa</a:t>
            </a:r>
            <a:r>
              <a:rPr lang="de-DE"/>
              <a:t>! Heimische Abiturienten im</a:t>
            </a:r>
            <a:br>
              <a:rPr lang="de-DE"/>
            </a:br>
            <a:r>
              <a:rPr lang="de-DE"/>
              <a:t>Überfluss! Wozu brauchen wir denn da</a:t>
            </a:r>
            <a:br>
              <a:rPr lang="de-DE"/>
            </a:br>
            <a:r>
              <a:rPr lang="de-DE" smtClean="0"/>
              <a:t>Studierende </a:t>
            </a:r>
            <a:r>
              <a:rPr lang="de-DE"/>
              <a:t>aus dem Ausland</a:t>
            </a:r>
            <a:r>
              <a:rPr lang="de-DE" smtClean="0"/>
              <a:t>?“</a:t>
            </a:r>
            <a:br>
              <a:rPr lang="de-DE" smtClean="0"/>
            </a:br>
            <a:r>
              <a:rPr lang="de-DE"/>
              <a:t/>
            </a:r>
            <a:br>
              <a:rPr lang="de-DE"/>
            </a:br>
            <a:r>
              <a:rPr lang="de-DE" smtClean="0"/>
              <a:t>Herausforderungen </a:t>
            </a:r>
            <a:r>
              <a:rPr lang="de-DE"/>
              <a:t>fürs International Recruitmen</a:t>
            </a:r>
            <a:r>
              <a:rPr lang="de-DE" sz="4000"/>
              <a:t>t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de-DE" sz="2000"/>
          </a:p>
          <a:p>
            <a:pPr>
              <a:lnSpc>
                <a:spcPct val="80000"/>
              </a:lnSpc>
            </a:pPr>
            <a:endParaRPr lang="de-DE" sz="2000"/>
          </a:p>
          <a:p>
            <a:pPr>
              <a:lnSpc>
                <a:spcPct val="80000"/>
              </a:lnSpc>
            </a:pPr>
            <a:r>
              <a:rPr lang="de-DE" sz="2000"/>
              <a:t>Mathias Diederich</a:t>
            </a:r>
          </a:p>
          <a:p>
            <a:pPr>
              <a:lnSpc>
                <a:spcPct val="80000"/>
              </a:lnSpc>
            </a:pPr>
            <a:r>
              <a:rPr lang="de-DE" sz="2000"/>
              <a:t>Goethe Universität Frankfurt</a:t>
            </a:r>
          </a:p>
          <a:p>
            <a:pPr>
              <a:lnSpc>
                <a:spcPct val="80000"/>
              </a:lnSpc>
            </a:pPr>
            <a:endParaRPr lang="de-DE" sz="2000"/>
          </a:p>
          <a:p>
            <a:pPr>
              <a:lnSpc>
                <a:spcPct val="80000"/>
              </a:lnSpc>
            </a:pPr>
            <a:endParaRPr lang="de-DE" sz="2000"/>
          </a:p>
          <a:p>
            <a:pPr>
              <a:lnSpc>
                <a:spcPct val="80000"/>
              </a:lnSpc>
            </a:pPr>
            <a:endParaRPr lang="de-DE" sz="2000"/>
          </a:p>
          <a:p>
            <a:pPr>
              <a:lnSpc>
                <a:spcPct val="80000"/>
              </a:lnSpc>
            </a:pPr>
            <a:endParaRPr lang="de-DE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Rolle des </a:t>
            </a:r>
            <a:r>
              <a:rPr lang="de-DE" smtClean="0"/>
              <a:t>DAAD </a:t>
            </a:r>
            <a:endParaRPr lang="de-DE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sz="2800"/>
              <a:t>1 Selbst in der Pflicht (Steigerung incomings)</a:t>
            </a:r>
          </a:p>
          <a:p>
            <a:pPr>
              <a:buFontTx/>
              <a:buNone/>
            </a:pPr>
            <a:r>
              <a:rPr lang="de-DE" sz="2800"/>
              <a:t>2 Ausweitung der Serviceleistungen</a:t>
            </a:r>
          </a:p>
          <a:p>
            <a:pPr>
              <a:buFontTx/>
              <a:buNone/>
            </a:pPr>
            <a:r>
              <a:rPr lang="de-DE" sz="2800"/>
              <a:t>3 Am Austausch interessiert (Vorbereitung Marketingkongress)</a:t>
            </a:r>
          </a:p>
          <a:p>
            <a:pPr>
              <a:buFontTx/>
              <a:buNone/>
            </a:pPr>
            <a:r>
              <a:rPr lang="de-DE" sz="2800"/>
              <a:t>4 Günstige Angebote</a:t>
            </a:r>
          </a:p>
          <a:p>
            <a:pPr>
              <a:buFontTx/>
              <a:buNone/>
            </a:pPr>
            <a:r>
              <a:rPr lang="de-DE" sz="2800"/>
              <a:t>5 Aufbau persönlicher Verbindungen durch Teilnahme an Messen, Fortbildungen etc.</a:t>
            </a:r>
          </a:p>
          <a:p>
            <a:pPr>
              <a:buFontTx/>
              <a:buNone/>
            </a:pPr>
            <a:r>
              <a:rPr lang="de-DE" sz="2800"/>
              <a:t>6 Zu geringer Dateninput (Bildungsmarktanalysen)</a:t>
            </a:r>
          </a:p>
          <a:p>
            <a:endParaRPr lang="de-DE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Literatur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800" smtClean="0"/>
              <a:t>Netzwerk Deutsch: Die deutsche Sprache in der Welt</a:t>
            </a:r>
          </a:p>
          <a:p>
            <a:endParaRPr lang="de-DE" sz="2800" smtClean="0"/>
          </a:p>
          <a:p>
            <a:r>
              <a:rPr lang="de-DE" sz="2800" smtClean="0"/>
              <a:t>Beyond the data – Influencing international student decision making; Hobsons EMEA, May 2014 </a:t>
            </a:r>
            <a:r>
              <a:rPr lang="de-DE" sz="2800" smtClean="0">
                <a:hlinkClick r:id="rId3"/>
              </a:rPr>
              <a:t>www.hobsons.com/emea</a:t>
            </a:r>
            <a:endParaRPr lang="de-DE" sz="2800" smtClean="0"/>
          </a:p>
          <a:p>
            <a:endParaRPr lang="de-DE" sz="2800" smtClean="0"/>
          </a:p>
          <a:p>
            <a:r>
              <a:rPr lang="de-DE" sz="2800" smtClean="0"/>
              <a:t>http://www.britishcouncil.org/sites/britishcouncil.uk2/files/postgraduate_mobility_trends_2024-october-14.pdf</a:t>
            </a:r>
          </a:p>
          <a:p>
            <a:endParaRPr lang="de-DE" smtClean="0"/>
          </a:p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26" name="Picture 2" descr="C:\Users\diederichm\Desktop\thCAWNWY4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48050" y="1971676"/>
            <a:ext cx="2809875" cy="2527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2050" name="Picture 2" descr="C:\Users\diederichm\Desktop\thCAP6SMDW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1663" y="2789238"/>
            <a:ext cx="2857500" cy="2000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/>
          <a:lstStyle/>
          <a:p>
            <a:r>
              <a:rPr lang="de-DE" sz="4000"/>
              <a:t>Doppelschock G8 und zu Guttenberg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endParaRPr lang="de-DE" smtClean="0"/>
          </a:p>
          <a:p>
            <a:pPr>
              <a:buFontTx/>
              <a:buNone/>
            </a:pPr>
            <a:endParaRPr lang="de-DE" smtClean="0"/>
          </a:p>
          <a:p>
            <a:pPr>
              <a:buFontTx/>
              <a:buNone/>
            </a:pPr>
            <a:endParaRPr lang="de-DE" smtClean="0"/>
          </a:p>
          <a:p>
            <a:pPr>
              <a:buFontTx/>
              <a:buNone/>
            </a:pPr>
            <a:endParaRPr lang="de-DE" smtClean="0"/>
          </a:p>
          <a:p>
            <a:pPr>
              <a:buFontTx/>
              <a:buNone/>
            </a:pPr>
            <a:r>
              <a:rPr lang="de-DE" sz="3200" smtClean="0"/>
              <a:t>1 </a:t>
            </a:r>
            <a:r>
              <a:rPr lang="de-DE" sz="3200"/>
              <a:t>Präferenzen des Studierendensekretariats</a:t>
            </a:r>
          </a:p>
          <a:p>
            <a:pPr>
              <a:buFontTx/>
              <a:buNone/>
            </a:pPr>
            <a:r>
              <a:rPr lang="de-DE" sz="3200"/>
              <a:t>2 Präferenzen der Professoren</a:t>
            </a:r>
          </a:p>
          <a:p>
            <a:pPr>
              <a:buFontTx/>
              <a:buNone/>
            </a:pPr>
            <a:r>
              <a:rPr lang="de-DE" sz="3200"/>
              <a:t>3 Präferenzen der Verwaltung </a:t>
            </a:r>
          </a:p>
          <a:p>
            <a:pPr>
              <a:buFontTx/>
              <a:buNone/>
            </a:pPr>
            <a:r>
              <a:rPr lang="de-DE" sz="3200"/>
              <a:t>4 Finanzen</a:t>
            </a:r>
          </a:p>
          <a:p>
            <a:pPr>
              <a:buFontTx/>
              <a:buNone/>
            </a:pPr>
            <a:r>
              <a:rPr lang="de-DE" sz="3200"/>
              <a:t>5 Hochschulpakt</a:t>
            </a:r>
          </a:p>
          <a:p>
            <a:endParaRPr lang="de-DE"/>
          </a:p>
        </p:txBody>
      </p:sp>
      <p:pic>
        <p:nvPicPr>
          <p:cNvPr id="4" name="Grafik 3" descr="Bild21.jpg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V="1">
            <a:off x="5495925" y="1200150"/>
            <a:ext cx="3352799" cy="20859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200" smtClean="0"/>
              <a:t>Auswirkungen von G8 u. Aussetzen der Wehrpflicht </a:t>
            </a:r>
            <a:endParaRPr lang="de-DE" sz="220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30213" y="1449388"/>
          <a:ext cx="8280400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Gegenargumente I </a:t>
            </a: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0213" y="1181100"/>
            <a:ext cx="8280400" cy="494823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de-DE" sz="2800" smtClean="0"/>
              <a:t>1 Eigene Internationalisierungsstrategie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2800" smtClean="0"/>
              <a:t>	a) besonders für eine forschungsorientierte Uni        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2800" smtClean="0"/>
              <a:t>			</a:t>
            </a:r>
            <a:r>
              <a:rPr lang="de-DE" sz="2000" smtClean="0"/>
              <a:t>Forschung             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 smtClean="0"/>
              <a:t>			Lehre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 smtClean="0"/>
              <a:t>			Studium</a:t>
            </a:r>
            <a:r>
              <a:rPr lang="de-DE" sz="280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sz="28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de-DE" sz="2800" smtClean="0"/>
              <a:t>	b) als Partner, um Kooperationen aufzubauen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2800" smtClean="0"/>
              <a:t> </a:t>
            </a:r>
          </a:p>
          <a:p>
            <a:pPr>
              <a:lnSpc>
                <a:spcPct val="80000"/>
              </a:lnSpc>
            </a:pPr>
            <a:r>
              <a:rPr lang="de-DE" sz="2800" smtClean="0"/>
              <a:t>2 Markengedanke    </a:t>
            </a:r>
            <a:endParaRPr lang="de-DE" sz="2800"/>
          </a:p>
          <a:p>
            <a:pPr>
              <a:lnSpc>
                <a:spcPct val="80000"/>
              </a:lnSpc>
              <a:buFontTx/>
              <a:buNone/>
            </a:pPr>
            <a:endParaRPr lang="de-DE" sz="2800"/>
          </a:p>
          <a:p>
            <a:pPr>
              <a:lnSpc>
                <a:spcPct val="80000"/>
              </a:lnSpc>
            </a:pPr>
            <a:endParaRPr lang="de-DE" sz="2800"/>
          </a:p>
          <a:p>
            <a:pPr>
              <a:lnSpc>
                <a:spcPct val="80000"/>
              </a:lnSpc>
            </a:pPr>
            <a:endParaRPr lang="de-DE" sz="2800"/>
          </a:p>
        </p:txBody>
      </p:sp>
      <p:sp>
        <p:nvSpPr>
          <p:cNvPr id="4" name="Gleichschenkliges Dreieck 3"/>
          <p:cNvSpPr/>
          <p:nvPr/>
        </p:nvSpPr>
        <p:spPr bwMode="gray">
          <a:xfrm>
            <a:off x="3505201" y="2495550"/>
            <a:ext cx="1060704" cy="914400"/>
          </a:xfrm>
          <a:prstGeom prst="triangle">
            <a:avLst/>
          </a:prstGeom>
          <a:solidFill>
            <a:schemeClr val="accent1"/>
          </a:solidFill>
          <a:ln w="9525" algn="ctr">
            <a:solidFill>
              <a:srgbClr val="00648C"/>
            </a:solidFill>
            <a:miter lim="800000"/>
            <a:headEnd/>
            <a:tailEnd/>
          </a:ln>
          <a:effectLst/>
        </p:spPr>
        <p:txBody>
          <a:bodyPr rtlCol="0" anchor="ctr" anchorCtr="1"/>
          <a:lstStyle/>
          <a:p>
            <a:pPr algn="ctr" eaLnBrk="0" hangingPunct="0"/>
            <a:endParaRPr lang="de-DE" sz="1600" b="1" smtClean="0">
              <a:solidFill>
                <a:schemeClr val="bg1"/>
              </a:solidFill>
              <a:ea typeface="Gulim" pitchFamily="34" charset="-127"/>
            </a:endParaRPr>
          </a:p>
        </p:txBody>
      </p:sp>
      <p:pic>
        <p:nvPicPr>
          <p:cNvPr id="3075" name="Picture 3" descr="I:\Recruitment\Bilder\kleine Bilder zum Einbau in Präsentationen\_MG_10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65905" y="4763337"/>
            <a:ext cx="3997072" cy="1723188"/>
          </a:xfrm>
          <a:prstGeom prst="rect">
            <a:avLst/>
          </a:prstGeom>
          <a:noFill/>
        </p:spPr>
      </p:pic>
      <p:pic>
        <p:nvPicPr>
          <p:cNvPr id="7" name="Bild 1" descr="cid:image001.jpg@01CA7820.6E90CB3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94112" y="4763337"/>
            <a:ext cx="7143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Gegenargumente II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0213" y="979488"/>
            <a:ext cx="8280400" cy="514985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de-DE" sz="2400" smtClean="0"/>
          </a:p>
          <a:p>
            <a:pPr>
              <a:lnSpc>
                <a:spcPct val="80000"/>
              </a:lnSpc>
            </a:pPr>
            <a:r>
              <a:rPr lang="de-DE" sz="2400" smtClean="0"/>
              <a:t>3a) Geleistete Vorarbeit, 3b)Weg zum qualitativen Recruitment</a:t>
            </a:r>
          </a:p>
          <a:p>
            <a:pPr>
              <a:lnSpc>
                <a:spcPct val="80000"/>
              </a:lnSpc>
            </a:pPr>
            <a:endParaRPr lang="de-DE" sz="2400" smtClean="0"/>
          </a:p>
          <a:p>
            <a:pPr>
              <a:lnSpc>
                <a:spcPct val="80000"/>
              </a:lnSpc>
            </a:pPr>
            <a:r>
              <a:rPr lang="de-DE" sz="2400" smtClean="0"/>
              <a:t>4 Bundesweite Nachfrage nach IDA- Fortbildungen, Messen, Neko, GATE</a:t>
            </a:r>
          </a:p>
          <a:p>
            <a:pPr>
              <a:lnSpc>
                <a:spcPct val="80000"/>
              </a:lnSpc>
            </a:pPr>
            <a:endParaRPr lang="de-DE" sz="2400" smtClean="0"/>
          </a:p>
          <a:p>
            <a:pPr>
              <a:lnSpc>
                <a:spcPct val="80000"/>
              </a:lnSpc>
            </a:pPr>
            <a:r>
              <a:rPr lang="de-DE" sz="2400" smtClean="0"/>
              <a:t>5 Demografische Aspekte</a:t>
            </a:r>
          </a:p>
          <a:p>
            <a:pPr>
              <a:lnSpc>
                <a:spcPct val="80000"/>
              </a:lnSpc>
            </a:pPr>
            <a:endParaRPr lang="de-DE" sz="2400" smtClean="0"/>
          </a:p>
          <a:p>
            <a:pPr>
              <a:lnSpc>
                <a:spcPct val="80000"/>
              </a:lnSpc>
            </a:pPr>
            <a:r>
              <a:rPr lang="de-DE" sz="2400" smtClean="0"/>
              <a:t>6 Rückgang Abbrecherquote unter ausländ. Studierenden (besonders Afrika u. Asien)</a:t>
            </a:r>
          </a:p>
          <a:p>
            <a:pPr>
              <a:lnSpc>
                <a:spcPct val="80000"/>
              </a:lnSpc>
            </a:pPr>
            <a:endParaRPr lang="de-DE" sz="2400" smtClean="0"/>
          </a:p>
          <a:p>
            <a:pPr>
              <a:lnSpc>
                <a:spcPct val="80000"/>
              </a:lnSpc>
            </a:pPr>
            <a:r>
              <a:rPr lang="de-DE" sz="2400" smtClean="0"/>
              <a:t>7 Zunahme Deutschland = Wunschland</a:t>
            </a:r>
          </a:p>
          <a:p>
            <a:pPr>
              <a:lnSpc>
                <a:spcPct val="80000"/>
              </a:lnSpc>
            </a:pPr>
            <a:endParaRPr lang="de-DE" sz="2400" smtClean="0"/>
          </a:p>
          <a:p>
            <a:pPr>
              <a:lnSpc>
                <a:spcPct val="80000"/>
              </a:lnSpc>
            </a:pPr>
            <a:r>
              <a:rPr lang="de-DE" sz="2400" smtClean="0"/>
              <a:t>8 Zunahme Weiterempfehlungswunsch</a:t>
            </a:r>
          </a:p>
          <a:p>
            <a:endParaRPr lang="de-DE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Standortbestimmung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0213" y="1104900"/>
            <a:ext cx="8280400" cy="5024438"/>
          </a:xfrm>
        </p:spPr>
        <p:txBody>
          <a:bodyPr/>
          <a:lstStyle/>
          <a:p>
            <a:pPr marL="609600" indent="-609600">
              <a:buFontTx/>
              <a:buNone/>
            </a:pPr>
            <a:endParaRPr lang="de-DE" sz="2800" smtClean="0"/>
          </a:p>
          <a:p>
            <a:pPr marL="609600" indent="-609600">
              <a:buFontTx/>
              <a:buNone/>
            </a:pPr>
            <a:r>
              <a:rPr lang="de-DE" sz="2800" smtClean="0"/>
              <a:t>1</a:t>
            </a:r>
            <a:r>
              <a:rPr lang="de-DE" sz="2800"/>
              <a:t>	Ist-Stand Ausländerstudium</a:t>
            </a:r>
          </a:p>
          <a:p>
            <a:pPr marL="609600" indent="-609600">
              <a:buFontTx/>
              <a:buAutoNum type="arabicPlain" startAt="2"/>
            </a:pPr>
            <a:r>
              <a:rPr lang="de-DE" sz="2800"/>
              <a:t>Ist-Stand </a:t>
            </a:r>
            <a:r>
              <a:rPr lang="de-DE" sz="2800" smtClean="0"/>
              <a:t>Bewerberlage u. Interessentenlage</a:t>
            </a:r>
            <a:endParaRPr lang="de-DE" sz="2800"/>
          </a:p>
          <a:p>
            <a:pPr marL="609600" indent="-609600">
              <a:buFontTx/>
              <a:buAutoNum type="arabicPlain" startAt="2"/>
            </a:pPr>
            <a:r>
              <a:rPr lang="de-DE" sz="2800"/>
              <a:t>Auslastung der </a:t>
            </a:r>
            <a:r>
              <a:rPr lang="de-DE" sz="2800" smtClean="0"/>
              <a:t>Fächer? / Sprachenfrage</a:t>
            </a:r>
            <a:endParaRPr lang="de-DE" sz="2800"/>
          </a:p>
          <a:p>
            <a:pPr marL="609600" indent="-609600">
              <a:buFontTx/>
              <a:buNone/>
            </a:pPr>
            <a:r>
              <a:rPr lang="de-DE" sz="2800" smtClean="0"/>
              <a:t>4    Abgleich </a:t>
            </a:r>
            <a:r>
              <a:rPr lang="de-DE" sz="2800"/>
              <a:t>mit Internationalisierungskonzept</a:t>
            </a:r>
          </a:p>
          <a:p>
            <a:pPr marL="609600" indent="-609600"/>
            <a:r>
              <a:rPr lang="de-DE" sz="2800" smtClean="0"/>
              <a:t>5	Aktuelle </a:t>
            </a:r>
            <a:r>
              <a:rPr lang="de-DE" sz="2800"/>
              <a:t>Perspektiven DAAD-Politik</a:t>
            </a:r>
          </a:p>
          <a:p>
            <a:pPr marL="609600" indent="-609600"/>
            <a:r>
              <a:rPr lang="de-DE" sz="2800" smtClean="0"/>
              <a:t>6	Trends </a:t>
            </a:r>
            <a:r>
              <a:rPr lang="de-DE" sz="2800"/>
              <a:t>in internationaler Stud-Mobilität</a:t>
            </a:r>
          </a:p>
          <a:p>
            <a:pPr marL="609600" indent="-609600">
              <a:buFontTx/>
              <a:buNone/>
            </a:pPr>
            <a:r>
              <a:rPr lang="de-DE" sz="2800" smtClean="0"/>
              <a:t>7</a:t>
            </a:r>
            <a:r>
              <a:rPr lang="de-DE" sz="2800"/>
              <a:t>	Vergangene Messeauftritte</a:t>
            </a:r>
          </a:p>
          <a:p>
            <a:pPr marL="609600" indent="-609600">
              <a:buFontTx/>
              <a:buNone/>
            </a:pPr>
            <a:r>
              <a:rPr lang="de-DE" sz="2800" smtClean="0"/>
              <a:t>8</a:t>
            </a:r>
            <a:r>
              <a:rPr lang="de-DE" sz="2800"/>
              <a:t>	Verlagerung zum Forschungsmarketing?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Heimarbeit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2400" smtClean="0"/>
              <a:t>1 Verbesserung </a:t>
            </a:r>
            <a:r>
              <a:rPr lang="de-DE" sz="2400"/>
              <a:t>der Webseite</a:t>
            </a:r>
          </a:p>
          <a:p>
            <a:pPr>
              <a:lnSpc>
                <a:spcPct val="90000"/>
              </a:lnSpc>
            </a:pPr>
            <a:r>
              <a:rPr lang="de-DE" sz="2400" smtClean="0"/>
              <a:t>2 Verbesserung </a:t>
            </a:r>
            <a:r>
              <a:rPr lang="de-DE" sz="2400"/>
              <a:t>interner Kommunikation</a:t>
            </a:r>
          </a:p>
          <a:p>
            <a:pPr>
              <a:lnSpc>
                <a:spcPct val="90000"/>
              </a:lnSpc>
            </a:pPr>
            <a:r>
              <a:rPr lang="de-DE" sz="2400" smtClean="0"/>
              <a:t>3 Gewinnung </a:t>
            </a:r>
            <a:r>
              <a:rPr lang="de-DE" sz="2400"/>
              <a:t>von Alumni über Veranstaltungen, Vereine</a:t>
            </a:r>
          </a:p>
          <a:p>
            <a:pPr>
              <a:lnSpc>
                <a:spcPct val="90000"/>
              </a:lnSpc>
            </a:pPr>
            <a:r>
              <a:rPr lang="de-DE" sz="2400" smtClean="0"/>
              <a:t>4 Internationalisierung </a:t>
            </a:r>
            <a:r>
              <a:rPr lang="de-DE" sz="2400"/>
              <a:t>der Verwaltung</a:t>
            </a:r>
          </a:p>
          <a:p>
            <a:pPr>
              <a:lnSpc>
                <a:spcPct val="90000"/>
              </a:lnSpc>
            </a:pPr>
            <a:r>
              <a:rPr lang="de-DE" sz="2400" smtClean="0"/>
              <a:t>5 Online-Vorlesungsangebot </a:t>
            </a:r>
            <a:r>
              <a:rPr lang="de-DE" sz="2400"/>
              <a:t>u. englischsprachiges Angebot</a:t>
            </a:r>
          </a:p>
          <a:p>
            <a:pPr>
              <a:lnSpc>
                <a:spcPct val="90000"/>
              </a:lnSpc>
            </a:pPr>
            <a:r>
              <a:rPr lang="de-DE" sz="2400" smtClean="0"/>
              <a:t>6 Angebote </a:t>
            </a:r>
            <a:r>
              <a:rPr lang="de-DE" sz="2400"/>
              <a:t>der Karriereberatung für internat. Studierende </a:t>
            </a:r>
          </a:p>
          <a:p>
            <a:pPr>
              <a:lnSpc>
                <a:spcPct val="90000"/>
              </a:lnSpc>
            </a:pPr>
            <a:r>
              <a:rPr lang="de-DE" sz="2400" smtClean="0"/>
              <a:t>7 Länderanalyse </a:t>
            </a:r>
            <a:r>
              <a:rPr lang="de-DE" sz="2400"/>
              <a:t>(Problem: geringe Fallzahlen, statist. Ungenauigkeiten)</a:t>
            </a:r>
          </a:p>
          <a:p>
            <a:pPr>
              <a:lnSpc>
                <a:spcPct val="90000"/>
              </a:lnSpc>
            </a:pPr>
            <a:r>
              <a:rPr lang="de-DE" sz="2400" smtClean="0"/>
              <a:t>8 Portalauftritte </a:t>
            </a:r>
            <a:r>
              <a:rPr lang="de-DE" sz="2400"/>
              <a:t>und Messeangebot überprüfen</a:t>
            </a:r>
          </a:p>
          <a:p>
            <a:pPr>
              <a:lnSpc>
                <a:spcPct val="90000"/>
              </a:lnSpc>
            </a:pPr>
            <a:r>
              <a:rPr lang="de-DE" sz="2400" smtClean="0"/>
              <a:t>9 Verbesserung </a:t>
            </a:r>
            <a:r>
              <a:rPr lang="de-DE" sz="2400"/>
              <a:t>der Messevor- und nachbereitung</a:t>
            </a:r>
          </a:p>
          <a:p>
            <a:pPr>
              <a:lnSpc>
                <a:spcPct val="90000"/>
              </a:lnSpc>
            </a:pPr>
            <a:endParaRPr lang="de-DE" sz="2400"/>
          </a:p>
          <a:p>
            <a:pPr>
              <a:lnSpc>
                <a:spcPct val="90000"/>
              </a:lnSpc>
            </a:pPr>
            <a:endParaRPr lang="de-DE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7241&quot;/&gt;&lt;partner val=&quot;53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0&quot;/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/m_precDefault&gt;&lt;/CDefaultPrec&gt;&lt;/root&gt;"/>
  <p:tag name="THINKCELLUNDODONOTDELETE" val="2437"/>
</p:tagLst>
</file>

<file path=ppt/theme/theme1.xml><?xml version="1.0" encoding="utf-8"?>
<a:theme xmlns:a="http://schemas.openxmlformats.org/drawingml/2006/main" name="GoetheDesign1">
  <a:themeElements>
    <a:clrScheme name="Goethe Universität">
      <a:dk1>
        <a:srgbClr val="000000"/>
      </a:dk1>
      <a:lt1>
        <a:srgbClr val="FFFFFF"/>
      </a:lt1>
      <a:dk2>
        <a:srgbClr val="AF1D1D"/>
      </a:dk2>
      <a:lt2>
        <a:srgbClr val="ECA394"/>
      </a:lt2>
      <a:accent1>
        <a:srgbClr val="00498D"/>
      </a:accent1>
      <a:accent2>
        <a:srgbClr val="7FA4C4"/>
      </a:accent2>
      <a:accent3>
        <a:srgbClr val="608955"/>
      </a:accent3>
      <a:accent4>
        <a:srgbClr val="9BBB8F"/>
      </a:accent4>
      <a:accent5>
        <a:srgbClr val="F8994A"/>
      </a:accent5>
      <a:accent6>
        <a:srgbClr val="F9D349"/>
      </a:accent6>
      <a:hlink>
        <a:srgbClr val="608955"/>
      </a:hlink>
      <a:folHlink>
        <a:srgbClr val="9BBB8F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1"/>
        </a:solidFill>
        <a:ln w="9525" algn="ctr">
          <a:solidFill>
            <a:srgbClr val="00648C"/>
          </a:solidFill>
          <a:miter lim="800000"/>
          <a:headEnd/>
          <a:tailEnd/>
        </a:ln>
        <a:effectLst/>
      </a:spPr>
      <a:bodyPr anchor="ctr" anchorCtr="1"/>
      <a:lstStyle>
        <a:defPPr eaLnBrk="0" hangingPunct="0">
          <a:defRPr sz="1600" b="1" smtClean="0">
            <a:solidFill>
              <a:schemeClr val="bg1"/>
            </a:solidFill>
            <a:ea typeface="Gulim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lg" len="lg"/>
          <a:tailEnd type="none" w="lg" len="lg"/>
        </a:ln>
        <a:effectLst/>
      </a:spPr>
      <a:bodyPr vert="horz" wrap="none" lIns="91440" tIns="91440" rIns="91440" bIns="9144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GoetheDesign1 1">
        <a:dk1>
          <a:srgbClr val="000000"/>
        </a:dk1>
        <a:lt1>
          <a:srgbClr val="FFFFFF"/>
        </a:lt1>
        <a:dk2>
          <a:srgbClr val="AF1D1D"/>
        </a:dk2>
        <a:lt2>
          <a:srgbClr val="ECA394"/>
        </a:lt2>
        <a:accent1>
          <a:srgbClr val="00498D"/>
        </a:accent1>
        <a:accent2>
          <a:srgbClr val="7FA4C4"/>
        </a:accent2>
        <a:accent3>
          <a:srgbClr val="FFFFFF"/>
        </a:accent3>
        <a:accent4>
          <a:srgbClr val="000000"/>
        </a:accent4>
        <a:accent5>
          <a:srgbClr val="AAB1C5"/>
        </a:accent5>
        <a:accent6>
          <a:srgbClr val="7294B1"/>
        </a:accent6>
        <a:hlink>
          <a:srgbClr val="608955"/>
        </a:hlink>
        <a:folHlink>
          <a:srgbClr val="9BBB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Goethe">
      <a:dk1>
        <a:srgbClr val="000000"/>
      </a:dk1>
      <a:lt1>
        <a:srgbClr val="FFFFFF"/>
      </a:lt1>
      <a:dk2>
        <a:srgbClr val="AF1D1D"/>
      </a:dk2>
      <a:lt2>
        <a:srgbClr val="ECA394"/>
      </a:lt2>
      <a:accent1>
        <a:srgbClr val="00498D"/>
      </a:accent1>
      <a:accent2>
        <a:srgbClr val="7FA4C4"/>
      </a:accent2>
      <a:accent3>
        <a:srgbClr val="608955"/>
      </a:accent3>
      <a:accent4>
        <a:srgbClr val="9BBB8F"/>
      </a:accent4>
      <a:accent5>
        <a:srgbClr val="F8994A"/>
      </a:accent5>
      <a:accent6>
        <a:srgbClr val="F9D349"/>
      </a:accent6>
      <a:hlink>
        <a:srgbClr val="608955"/>
      </a:hlink>
      <a:folHlink>
        <a:srgbClr val="9BBB8F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Goethe">
      <a:dk1>
        <a:srgbClr val="000000"/>
      </a:dk1>
      <a:lt1>
        <a:srgbClr val="FFFFFF"/>
      </a:lt1>
      <a:dk2>
        <a:srgbClr val="AF1D1D"/>
      </a:dk2>
      <a:lt2>
        <a:srgbClr val="ECA394"/>
      </a:lt2>
      <a:accent1>
        <a:srgbClr val="00498D"/>
      </a:accent1>
      <a:accent2>
        <a:srgbClr val="7FA4C4"/>
      </a:accent2>
      <a:accent3>
        <a:srgbClr val="608955"/>
      </a:accent3>
      <a:accent4>
        <a:srgbClr val="9BBB8F"/>
      </a:accent4>
      <a:accent5>
        <a:srgbClr val="F8994A"/>
      </a:accent5>
      <a:accent6>
        <a:srgbClr val="F9D349"/>
      </a:accent6>
      <a:hlink>
        <a:srgbClr val="608955"/>
      </a:hlink>
      <a:folHlink>
        <a:srgbClr val="9BBB8F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468</Words>
  <Application>Microsoft Office PowerPoint</Application>
  <PresentationFormat>Bildschirmpräsentation (4:3)</PresentationFormat>
  <Paragraphs>91</Paragraphs>
  <Slides>12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GoetheDesign1</vt:lpstr>
      <vt:lpstr>     „Heißa! Heimische Abiturienten im Überfluss! Wozu brauchen wir denn da Studierende aus dem Ausland?“  Herausforderungen fürs International Recruitment </vt:lpstr>
      <vt:lpstr>Folie 1</vt:lpstr>
      <vt:lpstr>Folie 2</vt:lpstr>
      <vt:lpstr>Doppelschock G8 und zu Guttenberg</vt:lpstr>
      <vt:lpstr>Auswirkungen von G8 u. Aussetzen der Wehrpflicht </vt:lpstr>
      <vt:lpstr>Gegenargumente I </vt:lpstr>
      <vt:lpstr>Gegenargumente II</vt:lpstr>
      <vt:lpstr>Standortbestimmung</vt:lpstr>
      <vt:lpstr>Heimarbeit</vt:lpstr>
      <vt:lpstr>Rolle des DAAD </vt:lpstr>
      <vt:lpstr>Literatur</vt:lpstr>
      <vt:lpstr>Folie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0</dc:title>
  <dc:creator/>
  <cp:lastModifiedBy/>
  <cp:revision>5</cp:revision>
  <dcterms:created xsi:type="dcterms:W3CDTF">2008-09-22T18:40:55Z</dcterms:created>
  <dcterms:modified xsi:type="dcterms:W3CDTF">2015-03-15T09:04:20Z</dcterms:modified>
</cp:coreProperties>
</file>