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3" r:id="rId6"/>
    <p:sldId id="264" r:id="rId7"/>
    <p:sldId id="266" r:id="rId8"/>
    <p:sldId id="267" r:id="rId9"/>
    <p:sldId id="269" r:id="rId10"/>
    <p:sldId id="268" r:id="rId11"/>
    <p:sldId id="265" r:id="rId12"/>
    <p:sldId id="270" r:id="rId13"/>
    <p:sldId id="271" r:id="rId14"/>
  </p:sldIdLst>
  <p:sldSz cx="12192000" cy="6858000"/>
  <p:notesSz cx="7102475" cy="10233025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DC547E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73" d="100"/>
          <a:sy n="73" d="100"/>
        </p:scale>
        <p:origin x="-594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4022725" y="0"/>
            <a:ext cx="3078163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C7A7F5C5-41E0-421E-809A-ED622035B98C}" type="datetimeFigureOut">
              <a:rPr lang="de-DE"/>
              <a:pPr>
                <a:defRPr/>
              </a:pPr>
              <a:t>12.02.2015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39700" y="766763"/>
            <a:ext cx="6823075" cy="3838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de-DE" noProof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709613" y="4860925"/>
            <a:ext cx="5683250" cy="4605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noProof="0" smtClean="0"/>
              <a:t>Textmasterformate durch Klicken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  <a:endParaRPr lang="de-DE" noProof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720263"/>
            <a:ext cx="3078163" cy="511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4022725" y="9720263"/>
            <a:ext cx="3078163" cy="511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38171434-5F7C-49BE-BE7E-55CCD4021C09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225585085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69B606-E691-4A76-8F6D-6AA1CC10B69B}" type="datetimeFigureOut">
              <a:rPr lang="de-DE"/>
              <a:pPr>
                <a:defRPr/>
              </a:pPr>
              <a:t>12.02.2015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6ACAED-C9D2-40D6-975F-31DB68008409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F25502-6BD6-4E0E-A81D-5533A193A3FA}" type="datetimeFigureOut">
              <a:rPr lang="de-DE"/>
              <a:pPr>
                <a:defRPr/>
              </a:pPr>
              <a:t>12.02.2015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5C64E0-2981-45F7-AB1F-C4E57419D1C5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F5CF3E-5CD8-4D7D-B778-1BCA42EF5E68}" type="datetimeFigureOut">
              <a:rPr lang="de-DE"/>
              <a:pPr>
                <a:defRPr/>
              </a:pPr>
              <a:t>12.02.2015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14D01E-122C-4E6A-A64C-BBDF7A99E1DB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/>
          <a:lstStyle>
            <a:lvl1pPr>
              <a:defRPr b="1" i="0">
                <a:latin typeface="Verdana"/>
                <a:cs typeface="Verdana"/>
              </a:defRPr>
            </a:lvl1pPr>
            <a:lvl2pPr>
              <a:defRPr b="0" i="0">
                <a:latin typeface="Verdana"/>
                <a:cs typeface="Verdana"/>
              </a:defRPr>
            </a:lvl2pPr>
            <a:lvl3pPr>
              <a:defRPr b="0" i="0">
                <a:latin typeface="Verdana"/>
                <a:cs typeface="Verdana"/>
              </a:defRPr>
            </a:lvl3pPr>
            <a:lvl4pPr>
              <a:defRPr b="0" i="0">
                <a:latin typeface="Verdana"/>
                <a:cs typeface="Verdana"/>
              </a:defRPr>
            </a:lvl4pPr>
            <a:lvl5pPr>
              <a:defRPr b="0" i="0">
                <a:latin typeface="Verdana"/>
                <a:cs typeface="Verdana"/>
              </a:defRPr>
            </a:lvl5pPr>
          </a:lstStyle>
          <a:p>
            <a:pPr lvl="0"/>
            <a:r>
              <a:rPr lang="de-DE" dirty="0" smtClean="0"/>
              <a:t>Mastertextformat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</p:spTree>
  </p:cSld>
  <p:clrMapOvr>
    <a:masterClrMapping/>
  </p:clrMapOvr>
  <p:transition spd="med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60096A-E363-4561-89B9-FBACA585E345}" type="datetimeFigureOut">
              <a:rPr lang="de-DE"/>
              <a:pPr>
                <a:defRPr/>
              </a:pPr>
              <a:t>12.02.2015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73FDA6-3FAA-4643-9075-9869999CF251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F20862-FC08-4C77-9957-D8D6B5FEB806}" type="datetimeFigureOut">
              <a:rPr lang="de-DE"/>
              <a:pPr>
                <a:defRPr/>
              </a:pPr>
              <a:t>12.02.2015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228D67-5866-4E1D-A940-2546280F106C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79B1CB-7B3D-40E1-9BB0-16AFDD9B42A4}" type="datetimeFigureOut">
              <a:rPr lang="de-DE"/>
              <a:pPr>
                <a:defRPr/>
              </a:pPr>
              <a:t>12.02.2015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0628FA-145A-428C-B530-8F7579D9DECE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964148-5D0C-464F-8046-AB8B410559CA}" type="datetimeFigureOut">
              <a:rPr lang="de-DE"/>
              <a:pPr>
                <a:defRPr/>
              </a:pPr>
              <a:t>12.02.2015</a:t>
            </a:fld>
            <a:endParaRPr lang="de-DE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49D047-179D-4089-9133-739B8F09090D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04E3D2-EE8C-42AD-8B56-28084BC20916}" type="datetimeFigureOut">
              <a:rPr lang="de-DE"/>
              <a:pPr>
                <a:defRPr/>
              </a:pPr>
              <a:t>12.02.2015</a:t>
            </a:fld>
            <a:endParaRPr lang="de-DE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C6D9CE-5E21-4807-8471-C0B4768CF70C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32AA1F-531C-4337-AC23-1DDA51900E9D}" type="datetimeFigureOut">
              <a:rPr lang="de-DE"/>
              <a:pPr>
                <a:defRPr/>
              </a:pPr>
              <a:t>12.02.2015</a:t>
            </a:fld>
            <a:endParaRPr lang="de-DE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3F9F80-80C0-479A-A012-E25D12A1618F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1A9327-A5ED-4097-8640-860C99EE1382}" type="datetimeFigureOut">
              <a:rPr lang="de-DE"/>
              <a:pPr>
                <a:defRPr/>
              </a:pPr>
              <a:t>12.02.2015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CA0120-4F1F-4668-BCA7-A50DF9C5A327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F895C7-E027-452B-8F56-455F7C4968AD}" type="datetimeFigureOut">
              <a:rPr lang="de-DE"/>
              <a:pPr>
                <a:defRPr/>
              </a:pPr>
              <a:t>12.02.2015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B1BE4B-05EF-44B0-8D9B-69D22042D3A1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elplatzhalter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Titelmasterformat durch Klicken bearbeiten</a:t>
            </a:r>
          </a:p>
        </p:txBody>
      </p:sp>
      <p:sp>
        <p:nvSpPr>
          <p:cNvPr id="1027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250385F-9377-4FA6-AAA7-E9298C3C848A}" type="datetimeFigureOut">
              <a:rPr lang="de-DE"/>
              <a:pPr>
                <a:defRPr/>
              </a:pPr>
              <a:t>12.02.2015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2EE68BED-B168-46FE-BEFD-0AB321BCB93F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el 1"/>
          <p:cNvSpPr>
            <a:spLocks noGrp="1"/>
          </p:cNvSpPr>
          <p:nvPr>
            <p:ph type="ctrTitle"/>
          </p:nvPr>
        </p:nvSpPr>
        <p:spPr>
          <a:xfrm>
            <a:off x="1524000" y="1162765"/>
            <a:ext cx="9144000" cy="2585323"/>
          </a:xfrm>
        </p:spPr>
        <p:txBody>
          <a:bodyPr>
            <a:spAutoFit/>
          </a:bodyPr>
          <a:lstStyle/>
          <a:p>
            <a:pPr eaLnBrk="1" hangingPunct="1"/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Formen der Auslandsmobilität:</a:t>
            </a:r>
            <a:b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de-DE" dirty="0" smtClean="0">
              <a:latin typeface="Arial" charset="0"/>
              <a:cs typeface="Arial" charset="0"/>
            </a:endParaRPr>
          </a:p>
        </p:txBody>
      </p:sp>
      <p:sp>
        <p:nvSpPr>
          <p:cNvPr id="15362" name="Untertitel 2"/>
          <p:cNvSpPr>
            <a:spLocks noGrp="1"/>
          </p:cNvSpPr>
          <p:nvPr>
            <p:ph type="subTitle" idx="1"/>
          </p:nvPr>
        </p:nvSpPr>
        <p:spPr>
          <a:xfrm>
            <a:off x="1781475" y="3248025"/>
            <a:ext cx="9255125" cy="1000125"/>
          </a:xfrm>
        </p:spPr>
        <p:txBody>
          <a:bodyPr/>
          <a:lstStyle/>
          <a:p>
            <a:pPr eaLnBrk="1" hangingPunct="1"/>
            <a:r>
              <a:rPr lang="de-DE" sz="6000" dirty="0" smtClean="0">
                <a:latin typeface="Arial" panose="020B0604020202020204" pitchFamily="34" charset="0"/>
                <a:cs typeface="Arial" panose="020B0604020202020204" pitchFamily="34" charset="0"/>
              </a:rPr>
              <a:t>Diversifiziert oder „pervertiert“?</a:t>
            </a:r>
          </a:p>
        </p:txBody>
      </p:sp>
      <p:cxnSp>
        <p:nvCxnSpPr>
          <p:cNvPr id="6" name="Gerade Verbindung 5"/>
          <p:cNvCxnSpPr/>
          <p:nvPr/>
        </p:nvCxnSpPr>
        <p:spPr>
          <a:xfrm flipV="1">
            <a:off x="0" y="720725"/>
            <a:ext cx="12192000" cy="19050"/>
          </a:xfrm>
          <a:prstGeom prst="line">
            <a:avLst/>
          </a:prstGeom>
          <a:ln w="50800">
            <a:solidFill>
              <a:srgbClr val="DC547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hteck 13"/>
          <p:cNvSpPr/>
          <p:nvPr/>
        </p:nvSpPr>
        <p:spPr>
          <a:xfrm>
            <a:off x="1703388" y="1439863"/>
            <a:ext cx="8785225" cy="5219700"/>
          </a:xfrm>
          <a:prstGeom prst="rect">
            <a:avLst/>
          </a:prstGeom>
          <a:solidFill>
            <a:srgbClr val="F5ECD2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DE" dirty="0"/>
          </a:p>
        </p:txBody>
      </p:sp>
      <p:pic>
        <p:nvPicPr>
          <p:cNvPr id="24578" name="Grafik 11" descr="schmuckgrafik3.tif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03388" y="179388"/>
            <a:ext cx="8782050" cy="1076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579" name="Textfeld 7"/>
          <p:cNvSpPr txBox="1">
            <a:spLocks noChangeArrowheads="1"/>
          </p:cNvSpPr>
          <p:nvPr/>
        </p:nvSpPr>
        <p:spPr bwMode="auto">
          <a:xfrm>
            <a:off x="1884363" y="1619250"/>
            <a:ext cx="8516937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de-DE" altLang="de-DE" sz="3000" b="1">
                <a:solidFill>
                  <a:srgbClr val="004C93"/>
                </a:solidFill>
                <a:latin typeface="Arial Bold"/>
                <a:ea typeface="ＭＳ Ｐゴシック"/>
                <a:cs typeface="ＭＳ Ｐゴシック"/>
              </a:rPr>
              <a:t>Maßnahmen</a:t>
            </a:r>
          </a:p>
        </p:txBody>
      </p:sp>
      <p:sp>
        <p:nvSpPr>
          <p:cNvPr id="5125" name="Textfeld 8"/>
          <p:cNvSpPr txBox="1">
            <a:spLocks noChangeArrowheads="1"/>
          </p:cNvSpPr>
          <p:nvPr/>
        </p:nvSpPr>
        <p:spPr bwMode="auto">
          <a:xfrm>
            <a:off x="1884363" y="2760663"/>
            <a:ext cx="6227762" cy="1984375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285750" indent="-285750" fontAlgn="auto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altLang="de-DE" b="1" dirty="0" err="1" smtClean="0"/>
              <a:t>Konzentration</a:t>
            </a:r>
            <a:r>
              <a:rPr lang="en-US" altLang="de-DE" b="1" dirty="0" smtClean="0"/>
              <a:t> auf </a:t>
            </a:r>
            <a:r>
              <a:rPr lang="en-US" altLang="de-DE" b="1" dirty="0" err="1" smtClean="0"/>
              <a:t>Auslandspraktikum</a:t>
            </a:r>
            <a:endParaRPr lang="en-US" altLang="de-DE" b="1" dirty="0" smtClean="0"/>
          </a:p>
          <a:p>
            <a:pPr marL="285750" indent="-285750" fontAlgn="auto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altLang="de-DE" b="1" dirty="0" err="1"/>
              <a:t>e</a:t>
            </a:r>
            <a:r>
              <a:rPr lang="en-US" altLang="de-DE" b="1" dirty="0" err="1" smtClean="0"/>
              <a:t>igenes</a:t>
            </a:r>
            <a:r>
              <a:rPr lang="en-US" altLang="de-DE" b="1" dirty="0" smtClean="0"/>
              <a:t> </a:t>
            </a:r>
            <a:r>
              <a:rPr lang="en-US" altLang="de-DE" b="1" dirty="0" err="1" smtClean="0"/>
              <a:t>Stipendienprogramm</a:t>
            </a:r>
            <a:r>
              <a:rPr lang="en-US" altLang="de-DE" b="1" dirty="0" smtClean="0"/>
              <a:t> der UDE</a:t>
            </a:r>
          </a:p>
          <a:p>
            <a:pPr marL="285750" indent="-285750" fontAlgn="auto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altLang="de-DE" b="1" dirty="0" err="1"/>
              <a:t>e</a:t>
            </a:r>
            <a:r>
              <a:rPr lang="en-US" altLang="de-DE" b="1" dirty="0" err="1" smtClean="0"/>
              <a:t>igene</a:t>
            </a:r>
            <a:r>
              <a:rPr lang="en-US" altLang="de-DE" b="1" dirty="0" smtClean="0"/>
              <a:t> </a:t>
            </a:r>
            <a:r>
              <a:rPr lang="en-US" altLang="de-DE" b="1" dirty="0" err="1" smtClean="0"/>
              <a:t>Stipendienlinie</a:t>
            </a:r>
            <a:r>
              <a:rPr lang="en-US" altLang="de-DE" b="1" dirty="0" smtClean="0"/>
              <a:t> </a:t>
            </a:r>
            <a:r>
              <a:rPr lang="en-US" altLang="de-DE" b="1" dirty="0" err="1" smtClean="0"/>
              <a:t>für</a:t>
            </a:r>
            <a:r>
              <a:rPr lang="en-US" altLang="de-DE" b="1" dirty="0" smtClean="0"/>
              <a:t> </a:t>
            </a:r>
            <a:r>
              <a:rPr lang="en-US" altLang="de-DE" b="1" dirty="0" err="1" smtClean="0"/>
              <a:t>Lehramts-Studierende</a:t>
            </a:r>
            <a:endParaRPr lang="en-US" altLang="de-DE" b="1" dirty="0" smtClean="0"/>
          </a:p>
          <a:p>
            <a:pPr marL="0" indent="0" fontAlgn="auto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defRPr/>
            </a:pPr>
            <a:endParaRPr lang="en-US" altLang="de-DE" b="1" dirty="0"/>
          </a:p>
        </p:txBody>
      </p:sp>
      <p:sp>
        <p:nvSpPr>
          <p:cNvPr id="24581" name="Textfeld 14"/>
          <p:cNvSpPr txBox="1">
            <a:spLocks noChangeArrowheads="1"/>
          </p:cNvSpPr>
          <p:nvPr/>
        </p:nvSpPr>
        <p:spPr bwMode="auto">
          <a:xfrm>
            <a:off x="1884363" y="6227763"/>
            <a:ext cx="3079750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de-DE" altLang="de-DE" sz="1600" b="1">
                <a:solidFill>
                  <a:srgbClr val="004C93"/>
                </a:solidFill>
                <a:latin typeface="Arial Bold"/>
                <a:ea typeface="ＭＳ Ｐゴシック"/>
                <a:cs typeface="ＭＳ Ｐゴシック"/>
              </a:rPr>
              <a:t>www.uni-due.de</a:t>
            </a:r>
          </a:p>
        </p:txBody>
      </p:sp>
      <p:pic>
        <p:nvPicPr>
          <p:cNvPr id="24582" name="Grafik 8" descr="logo_powerpoint_en Kopie.g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594725" y="392113"/>
            <a:ext cx="1889125" cy="733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dirty="0" smtClean="0">
                <a:latin typeface="Arial" charset="0"/>
                <a:cs typeface="Arial" charset="0"/>
              </a:rPr>
              <a:t>Universität zu Köln</a:t>
            </a:r>
          </a:p>
        </p:txBody>
      </p:sp>
      <p:sp>
        <p:nvSpPr>
          <p:cNvPr id="25602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de-DE" dirty="0" smtClean="0"/>
          </a:p>
          <a:p>
            <a:pPr eaLnBrk="1" hangingPunct="1"/>
            <a:r>
              <a:rPr lang="de-DE" dirty="0" smtClean="0">
                <a:latin typeface="Arial" charset="0"/>
                <a:cs typeface="Arial" charset="0"/>
              </a:rPr>
              <a:t>gehört zahlenmäßig zu den größten Unis in Deutschland</a:t>
            </a:r>
          </a:p>
          <a:p>
            <a:pPr eaLnBrk="1" hangingPunct="1"/>
            <a:r>
              <a:rPr lang="de-DE" dirty="0">
                <a:latin typeface="Arial" charset="0"/>
                <a:cs typeface="Arial" charset="0"/>
              </a:rPr>
              <a:t>s</a:t>
            </a:r>
            <a:r>
              <a:rPr lang="de-DE" dirty="0" smtClean="0">
                <a:latin typeface="Arial" charset="0"/>
                <a:cs typeface="Arial" charset="0"/>
              </a:rPr>
              <a:t>tarker Fokus auf Forschung</a:t>
            </a:r>
          </a:p>
          <a:p>
            <a:pPr eaLnBrk="1" hangingPunct="1"/>
            <a:r>
              <a:rPr lang="de-DE" dirty="0" smtClean="0">
                <a:latin typeface="Arial" charset="0"/>
                <a:cs typeface="Arial" charset="0"/>
              </a:rPr>
              <a:t>ca. 49.000  Studierende (</a:t>
            </a:r>
            <a:r>
              <a:rPr lang="de-DE" dirty="0" err="1" smtClean="0">
                <a:latin typeface="Arial" charset="0"/>
                <a:cs typeface="Arial" charset="0"/>
              </a:rPr>
              <a:t>WiSe</a:t>
            </a:r>
            <a:r>
              <a:rPr lang="de-DE" dirty="0" smtClean="0">
                <a:latin typeface="Arial" charset="0"/>
                <a:cs typeface="Arial" charset="0"/>
              </a:rPr>
              <a:t> 2014/2015)</a:t>
            </a:r>
          </a:p>
          <a:p>
            <a:pPr eaLnBrk="1" hangingPunct="1"/>
            <a:r>
              <a:rPr lang="de-DE" dirty="0" smtClean="0">
                <a:latin typeface="Arial" charset="0"/>
                <a:cs typeface="Arial" charset="0"/>
              </a:rPr>
              <a:t>6 Fakultäten mit sehr spezifischen Fächerkulturen</a:t>
            </a:r>
          </a:p>
          <a:p>
            <a:pPr eaLnBrk="1" hangingPunct="1"/>
            <a:r>
              <a:rPr lang="de-DE" dirty="0">
                <a:latin typeface="Arial" charset="0"/>
                <a:cs typeface="Arial" charset="0"/>
              </a:rPr>
              <a:t>c</a:t>
            </a:r>
            <a:r>
              <a:rPr lang="de-DE" dirty="0" smtClean="0">
                <a:latin typeface="Arial" charset="0"/>
                <a:cs typeface="Arial" charset="0"/>
              </a:rPr>
              <a:t>a. 10.000 Lehramtsstudierende</a:t>
            </a:r>
          </a:p>
          <a:p>
            <a:pPr eaLnBrk="1" hangingPunct="1"/>
            <a:r>
              <a:rPr lang="de-DE" dirty="0" smtClean="0">
                <a:latin typeface="Arial" charset="0"/>
                <a:cs typeface="Arial" charset="0"/>
              </a:rPr>
              <a:t>Auslandsmobilität zahlenmäßig o.k., aber prozentual verbesserungswürdig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261224" y="538180"/>
            <a:ext cx="1972583" cy="10026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08063"/>
          </a:xfrm>
        </p:spPr>
        <p:txBody>
          <a:bodyPr/>
          <a:lstStyle/>
          <a:p>
            <a:pPr eaLnBrk="1" hangingPunct="1"/>
            <a:r>
              <a:rPr lang="de-DE" dirty="0" smtClean="0"/>
              <a:t>Universität zu Köln</a:t>
            </a:r>
          </a:p>
        </p:txBody>
      </p:sp>
      <p:sp>
        <p:nvSpPr>
          <p:cNvPr id="26626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de-DE" dirty="0">
                <a:latin typeface="Arial" charset="0"/>
                <a:cs typeface="Arial" charset="0"/>
              </a:rPr>
              <a:t>s</a:t>
            </a:r>
            <a:r>
              <a:rPr lang="de-DE" dirty="0" smtClean="0">
                <a:latin typeface="Arial" charset="0"/>
                <a:cs typeface="Arial" charset="0"/>
              </a:rPr>
              <a:t>eit 2013 Internationalisierungsstrategie</a:t>
            </a:r>
          </a:p>
          <a:p>
            <a:pPr lvl="1" eaLnBrk="1" hangingPunct="1">
              <a:lnSpc>
                <a:spcPct val="80000"/>
              </a:lnSpc>
            </a:pPr>
            <a:r>
              <a:rPr lang="de-DE" dirty="0" smtClean="0">
                <a:latin typeface="Arial" charset="0"/>
                <a:cs typeface="Arial" charset="0"/>
              </a:rPr>
              <a:t>Ziel: 50 % der </a:t>
            </a:r>
            <a:r>
              <a:rPr lang="de-DE" dirty="0" err="1" smtClean="0">
                <a:latin typeface="Arial" charset="0"/>
                <a:cs typeface="Arial" charset="0"/>
              </a:rPr>
              <a:t>Studierendenschaft</a:t>
            </a:r>
            <a:r>
              <a:rPr lang="de-DE" dirty="0" smtClean="0">
                <a:latin typeface="Arial" charset="0"/>
                <a:cs typeface="Arial" charset="0"/>
              </a:rPr>
              <a:t> mit Auslandsmobilität</a:t>
            </a:r>
          </a:p>
          <a:p>
            <a:pPr lvl="1" eaLnBrk="1" hangingPunct="1">
              <a:lnSpc>
                <a:spcPct val="80000"/>
              </a:lnSpc>
            </a:pPr>
            <a:r>
              <a:rPr lang="de-DE" dirty="0" smtClean="0">
                <a:latin typeface="Arial" charset="0"/>
                <a:cs typeface="Arial" charset="0"/>
              </a:rPr>
              <a:t>Ableitung von Fakultätsmaßnahmen</a:t>
            </a:r>
          </a:p>
          <a:p>
            <a:pPr eaLnBrk="1" hangingPunct="1">
              <a:lnSpc>
                <a:spcPct val="80000"/>
              </a:lnSpc>
            </a:pPr>
            <a:r>
              <a:rPr lang="de-DE" dirty="0" smtClean="0">
                <a:latin typeface="Arial" charset="0"/>
                <a:cs typeface="Arial" charset="0"/>
              </a:rPr>
              <a:t>Begleitung zur Umsetzung durch Audit und Re-Audit</a:t>
            </a:r>
          </a:p>
          <a:p>
            <a:pPr eaLnBrk="1" hangingPunct="1">
              <a:lnSpc>
                <a:spcPct val="80000"/>
              </a:lnSpc>
            </a:pPr>
            <a:r>
              <a:rPr lang="de-DE" dirty="0" smtClean="0">
                <a:latin typeface="Arial" charset="0"/>
                <a:cs typeface="Arial" charset="0"/>
              </a:rPr>
              <a:t>Modellakkreditierung (mit Internationalisierungsindikatoren)</a:t>
            </a:r>
          </a:p>
          <a:p>
            <a:pPr lvl="1" eaLnBrk="1" hangingPunct="1">
              <a:lnSpc>
                <a:spcPct val="80000"/>
              </a:lnSpc>
            </a:pPr>
            <a:r>
              <a:rPr lang="de-DE" dirty="0">
                <a:latin typeface="Arial" charset="0"/>
                <a:cs typeface="Arial" charset="0"/>
              </a:rPr>
              <a:t>b</a:t>
            </a:r>
            <a:r>
              <a:rPr lang="de-DE" dirty="0" smtClean="0">
                <a:latin typeface="Arial" charset="0"/>
                <a:cs typeface="Arial" charset="0"/>
              </a:rPr>
              <a:t>reites Portfolio für die einzelnen Fakultätskulturen: Modelle für Sommerschulen, Praktika, Forschungsarbeiten, Exkursionen, Schnuppertage</a:t>
            </a:r>
          </a:p>
          <a:p>
            <a:pPr eaLnBrk="1" hangingPunct="1"/>
            <a:r>
              <a:rPr lang="de-DE" sz="3200" dirty="0"/>
              <a:t>Steigerung der Zahlen</a:t>
            </a:r>
          </a:p>
          <a:p>
            <a:pPr lvl="1" eaLnBrk="1" hangingPunct="1"/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z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.B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de-DE" dirty="0" err="1">
                <a:latin typeface="Arial" panose="020B0604020202020204" pitchFamily="34" charset="0"/>
                <a:cs typeface="Arial" panose="020B0604020202020204" pitchFamily="34" charset="0"/>
              </a:rPr>
              <a:t>GoOut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-Kampagne, um gezielter Zielgruppen zu erreichen</a:t>
            </a:r>
          </a:p>
          <a:p>
            <a:pPr lvl="1" eaLnBrk="1" hangingPunct="1"/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g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emeinsames 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Modul mit Professional Center</a:t>
            </a:r>
          </a:p>
          <a:p>
            <a:pPr marL="457200" lvl="1" indent="0" eaLnBrk="1" hangingPunct="1">
              <a:lnSpc>
                <a:spcPct val="80000"/>
              </a:lnSpc>
              <a:buNone/>
            </a:pPr>
            <a:endParaRPr lang="de-DE" dirty="0" smtClean="0">
              <a:latin typeface="Arial" charset="0"/>
              <a:cs typeface="Arial" charset="0"/>
            </a:endParaRPr>
          </a:p>
          <a:p>
            <a:pPr eaLnBrk="1" hangingPunct="1">
              <a:lnSpc>
                <a:spcPct val="80000"/>
              </a:lnSpc>
            </a:pPr>
            <a:endParaRPr lang="de-DE" dirty="0" smtClean="0">
              <a:latin typeface="Arial" charset="0"/>
              <a:cs typeface="Arial" charset="0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261224" y="538180"/>
            <a:ext cx="1972583" cy="10026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175657"/>
          </a:xfrm>
        </p:spPr>
        <p:txBody>
          <a:bodyPr/>
          <a:lstStyle/>
          <a:p>
            <a:pPr eaLnBrk="1" hangingPunct="1"/>
            <a:r>
              <a:rPr lang="de-DE" dirty="0" smtClean="0"/>
              <a:t>Universität zu Köln</a:t>
            </a:r>
          </a:p>
        </p:txBody>
      </p:sp>
      <p:sp>
        <p:nvSpPr>
          <p:cNvPr id="27650" name="Inhaltsplatzhalter 2"/>
          <p:cNvSpPr>
            <a:spLocks noGrp="1"/>
          </p:cNvSpPr>
          <p:nvPr>
            <p:ph idx="1"/>
          </p:nvPr>
        </p:nvSpPr>
        <p:spPr>
          <a:xfrm>
            <a:off x="661307" y="1779814"/>
            <a:ext cx="10692493" cy="4560435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de-DE" u="sng" dirty="0" smtClean="0">
                <a:latin typeface="Arial" charset="0"/>
                <a:cs typeface="Arial" charset="0"/>
              </a:rPr>
              <a:t>Herausforderungen:</a:t>
            </a:r>
          </a:p>
          <a:p>
            <a:pPr marL="0" indent="0" eaLnBrk="1" hangingPunct="1">
              <a:lnSpc>
                <a:spcPct val="80000"/>
              </a:lnSpc>
              <a:buNone/>
            </a:pPr>
            <a:endParaRPr lang="de-DE" u="sng" dirty="0">
              <a:latin typeface="Arial" charset="0"/>
              <a:cs typeface="Arial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de-DE" dirty="0">
                <a:latin typeface="Arial" charset="0"/>
                <a:cs typeface="Arial" charset="0"/>
              </a:rPr>
              <a:t>s</a:t>
            </a:r>
            <a:r>
              <a:rPr lang="de-DE" dirty="0" smtClean="0">
                <a:latin typeface="Arial" charset="0"/>
                <a:cs typeface="Arial" charset="0"/>
              </a:rPr>
              <a:t>tärkerer „Zwang“ zur Erhebung von belastbaren Zahlen</a:t>
            </a:r>
          </a:p>
          <a:p>
            <a:pPr lvl="1" eaLnBrk="1" hangingPunct="1">
              <a:lnSpc>
                <a:spcPct val="80000"/>
              </a:lnSpc>
            </a:pPr>
            <a:r>
              <a:rPr lang="de-DE" dirty="0" smtClean="0">
                <a:latin typeface="Arial" charset="0"/>
                <a:cs typeface="Arial" charset="0"/>
              </a:rPr>
              <a:t>Wie erheben wir </a:t>
            </a:r>
            <a:r>
              <a:rPr lang="de-DE" smtClean="0">
                <a:latin typeface="Arial" charset="0"/>
                <a:cs typeface="Arial" charset="0"/>
              </a:rPr>
              <a:t>kurze Maßnahmen? </a:t>
            </a:r>
            <a:r>
              <a:rPr lang="de-DE" dirty="0" smtClean="0">
                <a:latin typeface="Arial" charset="0"/>
                <a:cs typeface="Arial" charset="0"/>
              </a:rPr>
              <a:t>Messen Erfolge und Zielvereinbarungen? </a:t>
            </a:r>
          </a:p>
          <a:p>
            <a:pPr eaLnBrk="1" hangingPunct="1"/>
            <a:r>
              <a:rPr lang="de-DE" dirty="0" smtClean="0">
                <a:latin typeface="Arial" charset="0"/>
                <a:cs typeface="Arial" charset="0"/>
              </a:rPr>
              <a:t>Zahlen  vs. Qualitätssicherung</a:t>
            </a:r>
          </a:p>
          <a:p>
            <a:pPr eaLnBrk="1" hangingPunct="1"/>
            <a:r>
              <a:rPr lang="de-DE" dirty="0" smtClean="0">
                <a:latin typeface="Arial" charset="0"/>
                <a:cs typeface="Arial" charset="0"/>
              </a:rPr>
              <a:t>Teilhabe an Mobilität? Welche Faktoren &lt;-&gt; UDE?</a:t>
            </a:r>
          </a:p>
          <a:p>
            <a:pPr lvl="1" eaLnBrk="1" hangingPunct="1"/>
            <a:r>
              <a:rPr lang="de-DE" dirty="0" smtClean="0">
                <a:latin typeface="Arial" charset="0"/>
                <a:cs typeface="Arial" charset="0"/>
              </a:rPr>
              <a:t>Fokus auf Struktur, nicht primär auf finanzieller Förderung</a:t>
            </a:r>
          </a:p>
          <a:p>
            <a:pPr eaLnBrk="1" hangingPunct="1"/>
            <a:r>
              <a:rPr lang="de-DE" dirty="0" smtClean="0">
                <a:latin typeface="Arial" charset="0"/>
                <a:cs typeface="Arial" charset="0"/>
              </a:rPr>
              <a:t>Wie messen wir den Erfolg von Kurzzeitmaßnahmen?</a:t>
            </a:r>
          </a:p>
          <a:p>
            <a:pPr eaLnBrk="1" hangingPunct="1"/>
            <a:r>
              <a:rPr lang="de-DE" dirty="0" smtClean="0">
                <a:latin typeface="Arial" charset="0"/>
                <a:cs typeface="Arial" charset="0"/>
              </a:rPr>
              <a:t>Wie gehen wir Beratung an?</a:t>
            </a: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261224" y="391223"/>
            <a:ext cx="1972583" cy="10026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el 1"/>
          <p:cNvSpPr>
            <a:spLocks noGrp="1"/>
          </p:cNvSpPr>
          <p:nvPr>
            <p:ph type="ctrTitle"/>
          </p:nvPr>
        </p:nvSpPr>
        <p:spPr>
          <a:xfrm>
            <a:off x="1524000" y="1700213"/>
            <a:ext cx="9144000" cy="757237"/>
          </a:xfrm>
        </p:spPr>
        <p:txBody>
          <a:bodyPr>
            <a:spAutoFit/>
          </a:bodyPr>
          <a:lstStyle/>
          <a:p>
            <a:pPr algn="l" eaLnBrk="1" hangingPunct="1"/>
            <a:r>
              <a:rPr lang="de-DE" sz="4800" b="1" smtClean="0">
                <a:latin typeface="Arial" charset="0"/>
                <a:cs typeface="Arial" charset="0"/>
              </a:rPr>
              <a:t>Ausgangspunkt: Unbehagen</a:t>
            </a:r>
          </a:p>
        </p:txBody>
      </p:sp>
      <p:sp>
        <p:nvSpPr>
          <p:cNvPr id="16386" name="Untertitel 2"/>
          <p:cNvSpPr>
            <a:spLocks noGrp="1"/>
          </p:cNvSpPr>
          <p:nvPr>
            <p:ph type="subTitle" idx="1"/>
          </p:nvPr>
        </p:nvSpPr>
        <p:spPr>
          <a:xfrm>
            <a:off x="1524000" y="3089275"/>
            <a:ext cx="9144000" cy="1655763"/>
          </a:xfrm>
        </p:spPr>
        <p:txBody>
          <a:bodyPr/>
          <a:lstStyle/>
          <a:p>
            <a:pPr marL="457200" indent="-457200" algn="l" eaLnBrk="1" hangingPunct="1">
              <a:buFont typeface="Arial" charset="0"/>
              <a:buChar char="•"/>
            </a:pPr>
            <a:r>
              <a:rPr lang="de-DE" sz="3200" dirty="0" smtClean="0">
                <a:latin typeface="Arial" charset="0"/>
                <a:cs typeface="Arial" charset="0"/>
              </a:rPr>
              <a:t>immer kürzere Auslandsaufenthalte ohne interkulturellen Nutzen</a:t>
            </a:r>
          </a:p>
          <a:p>
            <a:pPr marL="457200" indent="-457200" algn="l" eaLnBrk="1" hangingPunct="1">
              <a:buFont typeface="Arial" charset="0"/>
              <a:buChar char="•"/>
            </a:pPr>
            <a:r>
              <a:rPr lang="de-DE" sz="3200" dirty="0" smtClean="0">
                <a:latin typeface="Arial" charset="0"/>
                <a:cs typeface="Arial" charset="0"/>
              </a:rPr>
              <a:t>Kernprodukt</a:t>
            </a:r>
            <a:r>
              <a:rPr lang="de-DE" sz="3200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 </a:t>
            </a:r>
            <a:r>
              <a:rPr lang="de-DE" sz="3200" dirty="0" smtClean="0">
                <a:latin typeface="Arial" charset="0"/>
                <a:cs typeface="Arial" charset="0"/>
              </a:rPr>
              <a:t>der IOs stellenweise Mogelpackung?</a:t>
            </a:r>
          </a:p>
          <a:p>
            <a:pPr marL="457200" indent="-457200" algn="l" eaLnBrk="1" hangingPunct="1">
              <a:buFont typeface="Arial" charset="0"/>
              <a:buChar char="•"/>
            </a:pPr>
            <a:r>
              <a:rPr lang="de-DE" sz="3200" dirty="0" smtClean="0">
                <a:latin typeface="Arial" charset="0"/>
                <a:cs typeface="Arial" charset="0"/>
              </a:rPr>
              <a:t>Wie ist unser Selbstverständnis?</a:t>
            </a:r>
          </a:p>
          <a:p>
            <a:pPr marL="457200" indent="-457200" algn="l" eaLnBrk="1" hangingPunct="1">
              <a:buFont typeface="Arial" charset="0"/>
              <a:buChar char="•"/>
            </a:pPr>
            <a:endParaRPr lang="de-DE" sz="3200" dirty="0" smtClean="0">
              <a:latin typeface="Arial" charset="0"/>
              <a:cs typeface="Arial" charset="0"/>
            </a:endParaRPr>
          </a:p>
        </p:txBody>
      </p:sp>
      <p:cxnSp>
        <p:nvCxnSpPr>
          <p:cNvPr id="6" name="Gerade Verbindung 5"/>
          <p:cNvCxnSpPr/>
          <p:nvPr/>
        </p:nvCxnSpPr>
        <p:spPr>
          <a:xfrm flipV="1">
            <a:off x="0" y="720725"/>
            <a:ext cx="12192000" cy="19050"/>
          </a:xfrm>
          <a:prstGeom prst="line">
            <a:avLst/>
          </a:prstGeom>
          <a:ln w="50800">
            <a:solidFill>
              <a:srgbClr val="DC547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itel 1"/>
          <p:cNvSpPr>
            <a:spLocks noGrp="1"/>
          </p:cNvSpPr>
          <p:nvPr>
            <p:ph type="ctrTitle"/>
          </p:nvPr>
        </p:nvSpPr>
        <p:spPr>
          <a:xfrm>
            <a:off x="1524000" y="1811338"/>
            <a:ext cx="9144000" cy="646112"/>
          </a:xfrm>
        </p:spPr>
        <p:txBody>
          <a:bodyPr>
            <a:spAutoFit/>
          </a:bodyPr>
          <a:lstStyle/>
          <a:p>
            <a:pPr algn="l" eaLnBrk="1" hangingPunct="1"/>
            <a:r>
              <a:rPr lang="de-DE" sz="4000" b="1" smtClean="0">
                <a:latin typeface="Arial" charset="0"/>
                <a:cs typeface="Arial" charset="0"/>
              </a:rPr>
              <a:t>Rahmenbedingungen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2854325"/>
            <a:ext cx="9144000" cy="1655763"/>
          </a:xfrm>
        </p:spPr>
        <p:txBody>
          <a:bodyPr rtlCol="0">
            <a:noAutofit/>
          </a:bodyPr>
          <a:lstStyle/>
          <a:p>
            <a:pPr algn="l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de-DE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diskursiv:</a:t>
            </a:r>
          </a:p>
          <a:p>
            <a:pPr marL="457200" indent="-457200" algn="l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Internationalisierung per se gut</a:t>
            </a:r>
          </a:p>
          <a:p>
            <a:pPr marL="457200" indent="-457200" algn="l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Auslandsmobilität per se gut</a:t>
            </a:r>
          </a:p>
          <a:p>
            <a:pPr marL="457200" indent="-457200" algn="l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Erhöhung der Auslandsmobilität per se gut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4" name="Gerade Verbindung 3"/>
          <p:cNvCxnSpPr/>
          <p:nvPr/>
        </p:nvCxnSpPr>
        <p:spPr>
          <a:xfrm flipV="1">
            <a:off x="0" y="720725"/>
            <a:ext cx="12192000" cy="19050"/>
          </a:xfrm>
          <a:prstGeom prst="line">
            <a:avLst/>
          </a:prstGeom>
          <a:ln w="50800">
            <a:solidFill>
              <a:srgbClr val="DC547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itel 1"/>
          <p:cNvSpPr>
            <a:spLocks noGrp="1"/>
          </p:cNvSpPr>
          <p:nvPr>
            <p:ph type="ctrTitle"/>
          </p:nvPr>
        </p:nvSpPr>
        <p:spPr>
          <a:xfrm>
            <a:off x="1546225" y="1289050"/>
            <a:ext cx="9144000" cy="641350"/>
          </a:xfrm>
        </p:spPr>
        <p:txBody>
          <a:bodyPr>
            <a:spAutoFit/>
          </a:bodyPr>
          <a:lstStyle/>
          <a:p>
            <a:pPr algn="l" eaLnBrk="1" hangingPunct="1"/>
            <a:r>
              <a:rPr lang="de-DE" sz="4000" b="1" smtClean="0">
                <a:latin typeface="Arial" charset="0"/>
                <a:cs typeface="Arial" charset="0"/>
              </a:rPr>
              <a:t>Rahmenbedingungen</a:t>
            </a:r>
          </a:p>
        </p:txBody>
      </p:sp>
      <p:sp>
        <p:nvSpPr>
          <p:cNvPr id="18434" name="Untertitel 2"/>
          <p:cNvSpPr>
            <a:spLocks noGrp="1"/>
          </p:cNvSpPr>
          <p:nvPr>
            <p:ph type="subTitle" idx="1"/>
          </p:nvPr>
        </p:nvSpPr>
        <p:spPr>
          <a:xfrm>
            <a:off x="1524000" y="2138363"/>
            <a:ext cx="9144000" cy="2371725"/>
          </a:xfrm>
        </p:spPr>
        <p:txBody>
          <a:bodyPr/>
          <a:lstStyle/>
          <a:p>
            <a:pPr algn="l" eaLnBrk="1" hangingPunct="1"/>
            <a:r>
              <a:rPr lang="de-DE" sz="3600" b="1" dirty="0" smtClean="0">
                <a:latin typeface="Arial" charset="0"/>
                <a:cs typeface="Arial" charset="0"/>
              </a:rPr>
              <a:t>politisch:</a:t>
            </a:r>
          </a:p>
          <a:p>
            <a:pPr marL="457200" indent="-457200" algn="l" eaLnBrk="1" hangingPunct="1">
              <a:buFont typeface="Arial" panose="020B0604020202020204" pitchFamily="34" charset="0"/>
              <a:buChar char="•"/>
            </a:pPr>
            <a:r>
              <a:rPr lang="de-DE" sz="3200" dirty="0" smtClean="0">
                <a:latin typeface="Arial" charset="0"/>
                <a:cs typeface="Arial" charset="0"/>
              </a:rPr>
              <a:t>Vorgaben der EU</a:t>
            </a:r>
          </a:p>
          <a:p>
            <a:pPr marL="457200" indent="-457200" algn="l" eaLnBrk="1" hangingPunct="1">
              <a:buFont typeface="Arial" panose="020B0604020202020204" pitchFamily="34" charset="0"/>
              <a:buChar char="•"/>
            </a:pPr>
            <a:r>
              <a:rPr lang="de-DE" sz="3200" dirty="0" smtClean="0">
                <a:latin typeface="Arial" charset="0"/>
                <a:cs typeface="Arial" charset="0"/>
              </a:rPr>
              <a:t>Vorgaben von nationalen und Länder-Ministerien/Geldgebern</a:t>
            </a:r>
          </a:p>
          <a:p>
            <a:pPr marL="457200" indent="-457200" algn="l" eaLnBrk="1" hangingPunct="1">
              <a:buFont typeface="Arial" panose="020B0604020202020204" pitchFamily="34" charset="0"/>
              <a:buChar char="•"/>
            </a:pPr>
            <a:r>
              <a:rPr lang="de-DE" sz="3200" dirty="0" smtClean="0">
                <a:latin typeface="Arial" charset="0"/>
                <a:cs typeface="Arial" charset="0"/>
              </a:rPr>
              <a:t>Gesetz NRW zur Lehrerausbildung</a:t>
            </a:r>
          </a:p>
          <a:p>
            <a:pPr marL="457200" indent="-457200" algn="l" eaLnBrk="1" hangingPunct="1">
              <a:buFont typeface="Arial" panose="020B0604020202020204" pitchFamily="34" charset="0"/>
              <a:buChar char="•"/>
            </a:pPr>
            <a:r>
              <a:rPr lang="de-DE" sz="3200" dirty="0" smtClean="0">
                <a:latin typeface="Arial" charset="0"/>
                <a:cs typeface="Arial" charset="0"/>
              </a:rPr>
              <a:t>„Zwang“ zur Strategieentwicklung/ Erfolgsmessung</a:t>
            </a:r>
          </a:p>
          <a:p>
            <a:pPr marL="457200" indent="-457200" algn="l" eaLnBrk="1" hangingPunct="1">
              <a:buFont typeface="Arial" panose="020B0604020202020204" pitchFamily="34" charset="0"/>
              <a:buChar char="•"/>
            </a:pPr>
            <a:r>
              <a:rPr lang="de-DE" sz="3200" dirty="0" err="1" smtClean="0">
                <a:latin typeface="Arial" charset="0"/>
                <a:cs typeface="Arial" charset="0"/>
              </a:rPr>
              <a:t>Agendasetting</a:t>
            </a:r>
            <a:r>
              <a:rPr lang="de-DE" sz="3200" dirty="0" smtClean="0">
                <a:latin typeface="Arial" charset="0"/>
                <a:cs typeface="Arial" charset="0"/>
              </a:rPr>
              <a:t> der Wirtschaft/Arbeitgeber</a:t>
            </a:r>
          </a:p>
        </p:txBody>
      </p:sp>
      <p:cxnSp>
        <p:nvCxnSpPr>
          <p:cNvPr id="4" name="Gerade Verbindung 3"/>
          <p:cNvCxnSpPr/>
          <p:nvPr/>
        </p:nvCxnSpPr>
        <p:spPr>
          <a:xfrm flipV="1">
            <a:off x="0" y="720725"/>
            <a:ext cx="12192000" cy="19050"/>
          </a:xfrm>
          <a:prstGeom prst="line">
            <a:avLst/>
          </a:prstGeom>
          <a:ln w="50800">
            <a:solidFill>
              <a:srgbClr val="DC547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itel 1"/>
          <p:cNvSpPr>
            <a:spLocks noGrp="1"/>
          </p:cNvSpPr>
          <p:nvPr>
            <p:ph type="ctrTitle"/>
          </p:nvPr>
        </p:nvSpPr>
        <p:spPr>
          <a:xfrm>
            <a:off x="1524000" y="1811338"/>
            <a:ext cx="9144000" cy="646112"/>
          </a:xfrm>
        </p:spPr>
        <p:txBody>
          <a:bodyPr>
            <a:spAutoFit/>
          </a:bodyPr>
          <a:lstStyle/>
          <a:p>
            <a:pPr algn="l" eaLnBrk="1" hangingPunct="1"/>
            <a:r>
              <a:rPr lang="de-DE" sz="4000" b="1" smtClean="0">
                <a:latin typeface="Arial" charset="0"/>
                <a:cs typeface="Arial" charset="0"/>
              </a:rPr>
              <a:t>Rahmenbedingungen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2854325"/>
            <a:ext cx="9144000" cy="1655763"/>
          </a:xfrm>
        </p:spPr>
        <p:txBody>
          <a:bodyPr rtlCol="0">
            <a:noAutofit/>
          </a:bodyPr>
          <a:lstStyle/>
          <a:p>
            <a:pPr algn="l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de-DE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lebensweltlich:</a:t>
            </a:r>
          </a:p>
          <a:p>
            <a:pPr marL="457200" indent="-457200" algn="l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Billigflüge</a:t>
            </a:r>
          </a:p>
          <a:p>
            <a:pPr marL="457200" indent="-457200" algn="l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Kommunikationsmedien</a:t>
            </a:r>
          </a:p>
          <a:p>
            <a:pPr marL="457200" indent="-457200" algn="l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Anbieter – Abnehmer</a:t>
            </a:r>
          </a:p>
          <a:p>
            <a:pPr marL="457200" indent="-457200" algn="l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xklusiv – inklusiv</a:t>
            </a:r>
          </a:p>
          <a:p>
            <a:pPr marL="457200" indent="-457200" algn="l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Distinktionsmerkmal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4" name="Gerade Verbindung 3"/>
          <p:cNvCxnSpPr/>
          <p:nvPr/>
        </p:nvCxnSpPr>
        <p:spPr>
          <a:xfrm flipV="1">
            <a:off x="0" y="720725"/>
            <a:ext cx="12192000" cy="19050"/>
          </a:xfrm>
          <a:prstGeom prst="line">
            <a:avLst/>
          </a:prstGeom>
          <a:ln w="50800">
            <a:solidFill>
              <a:srgbClr val="DC547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itel 1"/>
          <p:cNvSpPr>
            <a:spLocks noGrp="1"/>
          </p:cNvSpPr>
          <p:nvPr>
            <p:ph type="ctrTitle"/>
          </p:nvPr>
        </p:nvSpPr>
        <p:spPr>
          <a:xfrm>
            <a:off x="1524000" y="1811338"/>
            <a:ext cx="9144000" cy="646112"/>
          </a:xfrm>
        </p:spPr>
        <p:txBody>
          <a:bodyPr>
            <a:spAutoFit/>
          </a:bodyPr>
          <a:lstStyle/>
          <a:p>
            <a:pPr algn="l" eaLnBrk="1" hangingPunct="1"/>
            <a:r>
              <a:rPr lang="de-DE" sz="4000" b="1" smtClean="0">
                <a:latin typeface="Arial" charset="0"/>
                <a:cs typeface="Arial" charset="0"/>
              </a:rPr>
              <a:t>Rahmenbedingungen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2854325"/>
            <a:ext cx="9144000" cy="1655763"/>
          </a:xfrm>
        </p:spPr>
        <p:txBody>
          <a:bodyPr rtlCol="0">
            <a:noAutofit/>
          </a:bodyPr>
          <a:lstStyle/>
          <a:p>
            <a:pPr algn="l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de-DE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empirisch:</a:t>
            </a:r>
          </a:p>
          <a:p>
            <a:pPr marL="457200" indent="-457200" algn="l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f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ehlender interkultureller Nutzen </a:t>
            </a:r>
          </a:p>
          <a:p>
            <a:pPr marL="457200" indent="-457200" algn="l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f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ragwürdiger Nutzen kürzerer Auslandsaufenthalte</a:t>
            </a:r>
          </a:p>
        </p:txBody>
      </p:sp>
      <p:cxnSp>
        <p:nvCxnSpPr>
          <p:cNvPr id="4" name="Gerade Verbindung 3"/>
          <p:cNvCxnSpPr/>
          <p:nvPr/>
        </p:nvCxnSpPr>
        <p:spPr>
          <a:xfrm flipV="1">
            <a:off x="0" y="720725"/>
            <a:ext cx="12192000" cy="19050"/>
          </a:xfrm>
          <a:prstGeom prst="line">
            <a:avLst/>
          </a:prstGeom>
          <a:ln w="50800">
            <a:solidFill>
              <a:srgbClr val="DC547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hteck 13"/>
          <p:cNvSpPr/>
          <p:nvPr/>
        </p:nvSpPr>
        <p:spPr>
          <a:xfrm>
            <a:off x="1703388" y="1439863"/>
            <a:ext cx="8785225" cy="5219700"/>
          </a:xfrm>
          <a:prstGeom prst="rect">
            <a:avLst/>
          </a:prstGeom>
          <a:solidFill>
            <a:srgbClr val="F5ECD2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DE" dirty="0"/>
          </a:p>
        </p:txBody>
      </p:sp>
      <p:pic>
        <p:nvPicPr>
          <p:cNvPr id="21506" name="Grafik 11" descr="schmuckgrafik3.tif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03388" y="179388"/>
            <a:ext cx="8782050" cy="1076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07" name="Textfeld 7"/>
          <p:cNvSpPr txBox="1">
            <a:spLocks noChangeArrowheads="1"/>
          </p:cNvSpPr>
          <p:nvPr/>
        </p:nvSpPr>
        <p:spPr bwMode="auto">
          <a:xfrm>
            <a:off x="1884363" y="1619250"/>
            <a:ext cx="8516937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de-DE" altLang="de-DE" sz="3000" b="1">
                <a:solidFill>
                  <a:srgbClr val="004C93"/>
                </a:solidFill>
                <a:latin typeface="Arial Bold"/>
                <a:ea typeface="ＭＳ Ｐゴシック"/>
                <a:cs typeface="ＭＳ Ｐゴシック"/>
              </a:rPr>
              <a:t>Die UDE im Schnellzugriff</a:t>
            </a:r>
          </a:p>
        </p:txBody>
      </p:sp>
      <p:sp>
        <p:nvSpPr>
          <p:cNvPr id="21508" name="Textfeld 8"/>
          <p:cNvSpPr txBox="1">
            <a:spLocks noChangeArrowheads="1"/>
          </p:cNvSpPr>
          <p:nvPr/>
        </p:nvSpPr>
        <p:spPr bwMode="auto">
          <a:xfrm>
            <a:off x="1884363" y="2760663"/>
            <a:ext cx="6227762" cy="281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lnSpc>
                <a:spcPct val="150000"/>
              </a:lnSpc>
              <a:spcAft>
                <a:spcPts val="600"/>
              </a:spcAft>
              <a:buFontTx/>
              <a:buAutoNum type="arabicPeriod"/>
            </a:pPr>
            <a:r>
              <a:rPr lang="en-US" altLang="de-DE" b="1">
                <a:ea typeface="ＭＳ Ｐゴシック"/>
                <a:cs typeface="ＭＳ Ｐゴシック"/>
              </a:rPr>
              <a:t>UDE jüngste Volluniversität Deutschlands</a:t>
            </a:r>
          </a:p>
          <a:p>
            <a:pPr marL="342900" indent="-342900">
              <a:lnSpc>
                <a:spcPct val="150000"/>
              </a:lnSpc>
              <a:spcAft>
                <a:spcPts val="600"/>
              </a:spcAft>
              <a:buFontTx/>
              <a:buAutoNum type="arabicPeriod"/>
            </a:pPr>
            <a:r>
              <a:rPr lang="en-US" altLang="de-DE" b="1">
                <a:ea typeface="ＭＳ Ｐゴシック"/>
                <a:cs typeface="ＭＳ Ｐゴシック"/>
              </a:rPr>
              <a:t>UDE unter den zehn größten Hochschulen Deutschlands</a:t>
            </a:r>
          </a:p>
          <a:p>
            <a:pPr marL="342900" indent="-342900">
              <a:lnSpc>
                <a:spcPct val="150000"/>
              </a:lnSpc>
              <a:spcAft>
                <a:spcPts val="600"/>
              </a:spcAft>
              <a:buFontTx/>
              <a:buAutoNum type="arabicPeriod"/>
            </a:pPr>
            <a:r>
              <a:rPr lang="en-US" altLang="de-DE" b="1">
                <a:ea typeface="ＭＳ Ｐゴシック"/>
                <a:cs typeface="ＭＳ Ｐゴシック"/>
              </a:rPr>
              <a:t>UDE mit 1. Prorektorat für Diversity Management in Deutschland</a:t>
            </a:r>
          </a:p>
          <a:p>
            <a:pPr marL="342900" indent="-342900">
              <a:lnSpc>
                <a:spcPct val="150000"/>
              </a:lnSpc>
              <a:spcAft>
                <a:spcPts val="600"/>
              </a:spcAft>
              <a:buFontTx/>
              <a:buAutoNum type="arabicPeriod"/>
            </a:pPr>
            <a:r>
              <a:rPr lang="en-US" altLang="de-DE" b="1">
                <a:ea typeface="ＭＳ Ｐゴシック"/>
                <a:cs typeface="ＭＳ Ｐゴシック"/>
              </a:rPr>
              <a:t>Hauptzielgruppe des DiM: Studierende</a:t>
            </a:r>
          </a:p>
        </p:txBody>
      </p:sp>
      <p:sp>
        <p:nvSpPr>
          <p:cNvPr id="21509" name="Textfeld 14"/>
          <p:cNvSpPr txBox="1">
            <a:spLocks noChangeArrowheads="1"/>
          </p:cNvSpPr>
          <p:nvPr/>
        </p:nvSpPr>
        <p:spPr bwMode="auto">
          <a:xfrm>
            <a:off x="1884363" y="6227763"/>
            <a:ext cx="3079750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de-DE" altLang="de-DE" sz="1600" b="1">
                <a:solidFill>
                  <a:srgbClr val="004C93"/>
                </a:solidFill>
                <a:latin typeface="Arial Bold"/>
                <a:ea typeface="ＭＳ Ｐゴシック"/>
                <a:cs typeface="ＭＳ Ｐゴシック"/>
              </a:rPr>
              <a:t>www.uni-due.de</a:t>
            </a:r>
          </a:p>
        </p:txBody>
      </p:sp>
      <p:pic>
        <p:nvPicPr>
          <p:cNvPr id="21510" name="Grafik 8" descr="logo_powerpoint_en Kopie.g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594725" y="392113"/>
            <a:ext cx="1889125" cy="733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hteck 13"/>
          <p:cNvSpPr/>
          <p:nvPr/>
        </p:nvSpPr>
        <p:spPr>
          <a:xfrm>
            <a:off x="1703388" y="1439863"/>
            <a:ext cx="8785225" cy="5219700"/>
          </a:xfrm>
          <a:prstGeom prst="rect">
            <a:avLst/>
          </a:prstGeom>
          <a:solidFill>
            <a:srgbClr val="F5ECD2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DE" dirty="0"/>
          </a:p>
        </p:txBody>
      </p:sp>
      <p:pic>
        <p:nvPicPr>
          <p:cNvPr id="22530" name="Grafik 11" descr="schmuckgrafik3.tif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03388" y="179388"/>
            <a:ext cx="8782050" cy="1076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31" name="Textfeld 7"/>
          <p:cNvSpPr txBox="1">
            <a:spLocks noChangeArrowheads="1"/>
          </p:cNvSpPr>
          <p:nvPr/>
        </p:nvSpPr>
        <p:spPr bwMode="auto">
          <a:xfrm>
            <a:off x="1884363" y="1619250"/>
            <a:ext cx="8516937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de-DE" altLang="de-DE" sz="3000" b="1">
                <a:solidFill>
                  <a:srgbClr val="004C93"/>
                </a:solidFill>
                <a:latin typeface="Arial Bold"/>
                <a:ea typeface="ＭＳ Ｐゴシック"/>
                <a:cs typeface="ＭＳ Ｐゴシック"/>
              </a:rPr>
              <a:t>Auslandsmobilität an der UDE</a:t>
            </a:r>
          </a:p>
        </p:txBody>
      </p:sp>
      <p:sp>
        <p:nvSpPr>
          <p:cNvPr id="5125" name="Textfeld 8"/>
          <p:cNvSpPr txBox="1">
            <a:spLocks noChangeArrowheads="1"/>
          </p:cNvSpPr>
          <p:nvPr/>
        </p:nvSpPr>
        <p:spPr bwMode="auto">
          <a:xfrm>
            <a:off x="1884363" y="2760663"/>
            <a:ext cx="6227762" cy="2478087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285750" indent="-285750" fontAlgn="auto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altLang="de-DE" b="1" dirty="0" smtClean="0"/>
              <a:t>underachiever</a:t>
            </a:r>
          </a:p>
          <a:p>
            <a:pPr marL="285750" indent="-285750" fontAlgn="auto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altLang="de-DE" b="1" dirty="0" err="1"/>
              <a:t>s</a:t>
            </a:r>
            <a:r>
              <a:rPr lang="en-US" altLang="de-DE" b="1" dirty="0" err="1" smtClean="0"/>
              <a:t>oziale</a:t>
            </a:r>
            <a:r>
              <a:rPr lang="en-US" altLang="de-DE" b="1" dirty="0" smtClean="0"/>
              <a:t> </a:t>
            </a:r>
            <a:r>
              <a:rPr lang="en-US" altLang="de-DE" b="1" dirty="0" err="1" smtClean="0"/>
              <a:t>Selektion</a:t>
            </a:r>
            <a:endParaRPr lang="en-US" altLang="de-DE" b="1" dirty="0" smtClean="0"/>
          </a:p>
          <a:p>
            <a:pPr marL="285750" indent="-285750" fontAlgn="auto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altLang="de-DE" b="1" dirty="0" err="1" smtClean="0"/>
              <a:t>Bildungshintergrund</a:t>
            </a:r>
            <a:endParaRPr lang="en-US" altLang="de-DE" b="1" dirty="0" smtClean="0"/>
          </a:p>
          <a:p>
            <a:pPr marL="285750" indent="-285750" fontAlgn="auto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altLang="de-DE" b="1" dirty="0" err="1"/>
              <a:t>f</a:t>
            </a:r>
            <a:r>
              <a:rPr lang="en-US" altLang="de-DE" b="1" dirty="0" err="1" smtClean="0"/>
              <a:t>ehlende</a:t>
            </a:r>
            <a:r>
              <a:rPr lang="en-US" altLang="de-DE" b="1" dirty="0" smtClean="0"/>
              <a:t> </a:t>
            </a:r>
            <a:r>
              <a:rPr lang="en-US" altLang="de-DE" b="1" dirty="0" err="1" smtClean="0"/>
              <a:t>empirische</a:t>
            </a:r>
            <a:r>
              <a:rPr lang="en-US" altLang="de-DE" b="1" dirty="0" smtClean="0"/>
              <a:t> </a:t>
            </a:r>
            <a:r>
              <a:rPr lang="en-US" altLang="de-DE" b="1" dirty="0" err="1" smtClean="0"/>
              <a:t>Untersuchungen</a:t>
            </a:r>
            <a:endParaRPr lang="en-US" altLang="de-DE" b="1" dirty="0" smtClean="0"/>
          </a:p>
          <a:p>
            <a:pPr marL="0" indent="0" fontAlgn="auto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defRPr/>
            </a:pPr>
            <a:endParaRPr lang="en-US" altLang="de-DE" b="1" dirty="0"/>
          </a:p>
        </p:txBody>
      </p:sp>
      <p:sp>
        <p:nvSpPr>
          <p:cNvPr id="22533" name="Textfeld 14"/>
          <p:cNvSpPr txBox="1">
            <a:spLocks noChangeArrowheads="1"/>
          </p:cNvSpPr>
          <p:nvPr/>
        </p:nvSpPr>
        <p:spPr bwMode="auto">
          <a:xfrm>
            <a:off x="1884363" y="6227763"/>
            <a:ext cx="3079750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de-DE" altLang="de-DE" sz="1600" b="1">
                <a:solidFill>
                  <a:srgbClr val="004C93"/>
                </a:solidFill>
                <a:latin typeface="Arial Bold"/>
                <a:ea typeface="ＭＳ Ｐゴシック"/>
                <a:cs typeface="ＭＳ Ｐゴシック"/>
              </a:rPr>
              <a:t>www.uni-due.de</a:t>
            </a:r>
          </a:p>
        </p:txBody>
      </p:sp>
      <p:pic>
        <p:nvPicPr>
          <p:cNvPr id="22534" name="Grafik 8" descr="logo_powerpoint_en Kopie.g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594725" y="392113"/>
            <a:ext cx="1889125" cy="733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hteck 13"/>
          <p:cNvSpPr/>
          <p:nvPr/>
        </p:nvSpPr>
        <p:spPr>
          <a:xfrm>
            <a:off x="1703388" y="1439863"/>
            <a:ext cx="8785225" cy="5219700"/>
          </a:xfrm>
          <a:prstGeom prst="rect">
            <a:avLst/>
          </a:prstGeom>
          <a:solidFill>
            <a:srgbClr val="F5ECD2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DE" dirty="0"/>
          </a:p>
        </p:txBody>
      </p:sp>
      <p:pic>
        <p:nvPicPr>
          <p:cNvPr id="23554" name="Grafik 11" descr="schmuckgrafik3.tif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03388" y="179388"/>
            <a:ext cx="8782050" cy="1076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555" name="Textfeld 7"/>
          <p:cNvSpPr txBox="1">
            <a:spLocks noChangeArrowheads="1"/>
          </p:cNvSpPr>
          <p:nvPr/>
        </p:nvSpPr>
        <p:spPr bwMode="auto">
          <a:xfrm>
            <a:off x="1884363" y="1619250"/>
            <a:ext cx="8516937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de-DE" altLang="de-DE" sz="3000" b="1">
                <a:solidFill>
                  <a:srgbClr val="004C93"/>
                </a:solidFill>
                <a:latin typeface="Arial Bold"/>
                <a:ea typeface="ＭＳ Ｐゴシック"/>
                <a:cs typeface="ＭＳ Ｐゴシック"/>
              </a:rPr>
              <a:t>strategische Ausrichtung der UDE</a:t>
            </a:r>
          </a:p>
        </p:txBody>
      </p:sp>
      <p:sp>
        <p:nvSpPr>
          <p:cNvPr id="5125" name="Textfeld 8"/>
          <p:cNvSpPr txBox="1">
            <a:spLocks noChangeArrowheads="1"/>
          </p:cNvSpPr>
          <p:nvPr/>
        </p:nvSpPr>
        <p:spPr bwMode="auto">
          <a:xfrm>
            <a:off x="1884363" y="2760663"/>
            <a:ext cx="6227762" cy="1908175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285750" indent="-285750" fontAlgn="auto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altLang="de-DE" b="1" dirty="0" err="1" smtClean="0"/>
              <a:t>Kopplung</a:t>
            </a:r>
            <a:r>
              <a:rPr lang="en-US" altLang="de-DE" b="1" dirty="0" smtClean="0"/>
              <a:t> von Diversity- und </a:t>
            </a:r>
            <a:r>
              <a:rPr lang="en-US" altLang="de-DE" b="1" dirty="0" err="1" smtClean="0"/>
              <a:t>Internationalisierungsstrategie</a:t>
            </a:r>
            <a:endParaRPr lang="en-US" altLang="de-DE" b="1" dirty="0" smtClean="0"/>
          </a:p>
          <a:p>
            <a:pPr marL="285750" indent="-285750" fontAlgn="auto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altLang="de-DE" b="1" dirty="0" err="1" smtClean="0"/>
              <a:t>Teilhabe</a:t>
            </a:r>
            <a:r>
              <a:rPr lang="en-US" altLang="de-DE" b="1" dirty="0" smtClean="0"/>
              <a:t> an </a:t>
            </a:r>
            <a:r>
              <a:rPr lang="en-US" altLang="de-DE" b="1" dirty="0" err="1" smtClean="0"/>
              <a:t>Auslandsmobilität</a:t>
            </a:r>
            <a:endParaRPr lang="en-US" altLang="de-DE" b="1" dirty="0" smtClean="0"/>
          </a:p>
          <a:p>
            <a:pPr marL="0" indent="0" fontAlgn="auto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defRPr/>
            </a:pPr>
            <a:endParaRPr lang="en-US" altLang="de-DE" b="1" dirty="0"/>
          </a:p>
        </p:txBody>
      </p:sp>
      <p:sp>
        <p:nvSpPr>
          <p:cNvPr id="23557" name="Textfeld 14"/>
          <p:cNvSpPr txBox="1">
            <a:spLocks noChangeArrowheads="1"/>
          </p:cNvSpPr>
          <p:nvPr/>
        </p:nvSpPr>
        <p:spPr bwMode="auto">
          <a:xfrm>
            <a:off x="1884363" y="6227763"/>
            <a:ext cx="3079750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de-DE" altLang="de-DE" sz="1600" b="1">
                <a:solidFill>
                  <a:srgbClr val="004C93"/>
                </a:solidFill>
                <a:latin typeface="Arial Bold"/>
                <a:ea typeface="ＭＳ Ｐゴシック"/>
                <a:cs typeface="ＭＳ Ｐゴシック"/>
              </a:rPr>
              <a:t>www.uni-due.de</a:t>
            </a:r>
          </a:p>
        </p:txBody>
      </p:sp>
      <p:pic>
        <p:nvPicPr>
          <p:cNvPr id="23558" name="Grafik 8" descr="logo_powerpoint_en Kopie.g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594725" y="392113"/>
            <a:ext cx="1889125" cy="733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>
        <a:ln w="50800">
          <a:solidFill>
            <a:srgbClr val="DC547E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327</Words>
  <Application>Microsoft Office PowerPoint</Application>
  <PresentationFormat>Benutzerdefiniert</PresentationFormat>
  <Paragraphs>78</Paragraphs>
  <Slides>13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13</vt:i4>
      </vt:variant>
    </vt:vector>
  </HeadingPairs>
  <TitlesOfParts>
    <vt:vector size="14" baseType="lpstr">
      <vt:lpstr>Office Theme</vt:lpstr>
      <vt:lpstr>Formen der Auslandsmobilität: </vt:lpstr>
      <vt:lpstr>Ausgangspunkt: Unbehagen</vt:lpstr>
      <vt:lpstr>Rahmenbedingungen</vt:lpstr>
      <vt:lpstr>Rahmenbedingungen</vt:lpstr>
      <vt:lpstr>Rahmenbedingungen</vt:lpstr>
      <vt:lpstr>Rahmenbedingungen</vt:lpstr>
      <vt:lpstr>Folie 7</vt:lpstr>
      <vt:lpstr>Folie 8</vt:lpstr>
      <vt:lpstr>Folie 9</vt:lpstr>
      <vt:lpstr>Folie 10</vt:lpstr>
      <vt:lpstr>Universität zu Köln</vt:lpstr>
      <vt:lpstr>Universität zu Köln</vt:lpstr>
      <vt:lpstr>Universität zu Köln</vt:lpstr>
    </vt:vector>
  </TitlesOfParts>
  <Company>Universität Duisburg-Essen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Bologna-Prozess: Zwischenbilanz, Perspektiven und konkrete Herausforderungen</dc:title>
  <dc:creator>Guenther, Petra</dc:creator>
  <cp:lastModifiedBy>Alexandra Thielicke</cp:lastModifiedBy>
  <cp:revision>38</cp:revision>
  <dcterms:created xsi:type="dcterms:W3CDTF">2014-08-28T05:15:56Z</dcterms:created>
  <dcterms:modified xsi:type="dcterms:W3CDTF">2015-02-12T06:56:52Z</dcterms:modified>
</cp:coreProperties>
</file>