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Lst>
  <p:notesMasterIdLst>
    <p:notesMasterId r:id="rId25"/>
  </p:notesMasterIdLst>
  <p:handoutMasterIdLst>
    <p:handoutMasterId r:id="rId26"/>
  </p:handoutMasterIdLst>
  <p:sldIdLst>
    <p:sldId id="256" r:id="rId2"/>
    <p:sldId id="267" r:id="rId3"/>
    <p:sldId id="303" r:id="rId4"/>
    <p:sldId id="304" r:id="rId5"/>
    <p:sldId id="305" r:id="rId6"/>
    <p:sldId id="306" r:id="rId7"/>
    <p:sldId id="307" r:id="rId8"/>
    <p:sldId id="310" r:id="rId9"/>
    <p:sldId id="308" r:id="rId10"/>
    <p:sldId id="309" r:id="rId11"/>
    <p:sldId id="312" r:id="rId12"/>
    <p:sldId id="313" r:id="rId13"/>
    <p:sldId id="314" r:id="rId14"/>
    <p:sldId id="294" r:id="rId15"/>
    <p:sldId id="295" r:id="rId16"/>
    <p:sldId id="296" r:id="rId17"/>
    <p:sldId id="297" r:id="rId18"/>
    <p:sldId id="298" r:id="rId19"/>
    <p:sldId id="299" r:id="rId20"/>
    <p:sldId id="315" r:id="rId21"/>
    <p:sldId id="316" r:id="rId22"/>
    <p:sldId id="317" r:id="rId23"/>
    <p:sldId id="311" r:id="rId24"/>
  </p:sldIdLst>
  <p:sldSz cx="9144000" cy="6858000" type="screen4x3"/>
  <p:notesSz cx="6797675" cy="9926638"/>
  <p:embeddedFontLst>
    <p:embeddedFont>
      <p:font typeface="MetaNormal-Roman" pitchFamily="34" charset="0"/>
      <p:regular r:id="rId27"/>
    </p:embeddedFont>
  </p:embeddedFontLst>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CC30"/>
    <a:srgbClr val="3D656F"/>
    <a:srgbClr val="0099CC"/>
    <a:srgbClr val="000000"/>
    <a:srgbClr val="CCB400"/>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74858" autoAdjust="0"/>
  </p:normalViewPr>
  <p:slideViewPr>
    <p:cSldViewPr>
      <p:cViewPr>
        <p:scale>
          <a:sx n="70" d="100"/>
          <a:sy n="70" d="100"/>
        </p:scale>
        <p:origin x="-1080" y="-210"/>
      </p:cViewPr>
      <p:guideLst>
        <p:guide orient="horz" pos="2160"/>
        <p:guide pos="2880"/>
      </p:guideLst>
    </p:cSldViewPr>
  </p:slideViewPr>
  <p:outlineViewPr>
    <p:cViewPr>
      <p:scale>
        <a:sx n="33" d="100"/>
        <a:sy n="33" d="100"/>
      </p:scale>
      <p:origin x="0" y="976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31sakn\Desktop\Zahlen%20Outgoing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de-DE"/>
  <c:style val="5"/>
  <c:chart>
    <c:title>
      <c:layout/>
    </c:title>
    <c:plotArea>
      <c:layout>
        <c:manualLayout>
          <c:layoutTarget val="inner"/>
          <c:xMode val="edge"/>
          <c:yMode val="edge"/>
          <c:x val="3.0555555555555627E-2"/>
          <c:y val="5.4027777777777813E-2"/>
          <c:w val="0.96111111111111114"/>
          <c:h val="0.74767752989209668"/>
        </c:manualLayout>
      </c:layout>
      <c:barChart>
        <c:barDir val="col"/>
        <c:grouping val="clustered"/>
        <c:ser>
          <c:idx val="0"/>
          <c:order val="0"/>
          <c:tx>
            <c:v>Zahl der Outgoings</c:v>
          </c:tx>
          <c:spPr>
            <a:solidFill>
              <a:srgbClr val="73CC30"/>
            </a:solidFill>
          </c:spPr>
          <c:cat>
            <c:strRef>
              <c:f>Tabelle1!$B$5:$E$5</c:f>
              <c:strCache>
                <c:ptCount val="4"/>
                <c:pt idx="0">
                  <c:v>AJ 2008/09</c:v>
                </c:pt>
                <c:pt idx="1">
                  <c:v>AJ 2009/10</c:v>
                </c:pt>
                <c:pt idx="2">
                  <c:v>AJ 2010/11</c:v>
                </c:pt>
                <c:pt idx="3">
                  <c:v>AJ 2011/12 (geplant)</c:v>
                </c:pt>
              </c:strCache>
            </c:strRef>
          </c:cat>
          <c:val>
            <c:numRef>
              <c:f>Tabelle1!$B$6:$E$6</c:f>
              <c:numCache>
                <c:formatCode>General</c:formatCode>
                <c:ptCount val="4"/>
                <c:pt idx="0">
                  <c:v>92</c:v>
                </c:pt>
                <c:pt idx="1">
                  <c:v>110</c:v>
                </c:pt>
                <c:pt idx="2">
                  <c:v>161</c:v>
                </c:pt>
                <c:pt idx="3">
                  <c:v>250</c:v>
                </c:pt>
              </c:numCache>
            </c:numRef>
          </c:val>
        </c:ser>
        <c:dLbls>
          <c:showVal val="1"/>
        </c:dLbls>
        <c:overlap val="-25"/>
        <c:axId val="56305920"/>
        <c:axId val="56328192"/>
      </c:barChart>
      <c:catAx>
        <c:axId val="56305920"/>
        <c:scaling>
          <c:orientation val="minMax"/>
        </c:scaling>
        <c:axPos val="b"/>
        <c:majorTickMark val="none"/>
        <c:tickLblPos val="nextTo"/>
        <c:crossAx val="56328192"/>
        <c:crosses val="autoZero"/>
        <c:auto val="1"/>
        <c:lblAlgn val="ctr"/>
        <c:lblOffset val="100"/>
      </c:catAx>
      <c:valAx>
        <c:axId val="56328192"/>
        <c:scaling>
          <c:orientation val="minMax"/>
        </c:scaling>
        <c:delete val="1"/>
        <c:axPos val="l"/>
        <c:numFmt formatCode="General" sourceLinked="1"/>
        <c:majorTickMark val="none"/>
        <c:tickLblPos val="none"/>
        <c:crossAx val="56305920"/>
        <c:crosses val="autoZero"/>
        <c:crossBetween val="between"/>
      </c:valAx>
      <c:spPr>
        <a:noFill/>
        <a:ln w="25400">
          <a:noFill/>
        </a:ln>
      </c:spPr>
    </c:plotArea>
    <c:plotVisOnly val="1"/>
  </c:chart>
  <c:spPr>
    <a:ln w="9525">
      <a:solidFill>
        <a:schemeClr val="bg2"/>
      </a:solidFill>
    </a:ln>
  </c:spPr>
  <c:txPr>
    <a:bodyPr/>
    <a:lstStyle/>
    <a:p>
      <a:pPr>
        <a:defRPr>
          <a:solidFill>
            <a:schemeClr val="bg2"/>
          </a:solidFill>
        </a:defRPr>
      </a:pPr>
      <a:endParaRPr lang="de-DE"/>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6448" cy="495858"/>
          </a:xfrm>
          <a:prstGeom prst="rect">
            <a:avLst/>
          </a:prstGeom>
        </p:spPr>
        <p:txBody>
          <a:bodyPr vert="horz" lIns="90955" tIns="45478" rIns="90955" bIns="45478" rtlCol="0"/>
          <a:lstStyle>
            <a:lvl1pPr algn="l">
              <a:defRPr sz="1200"/>
            </a:lvl1pPr>
          </a:lstStyle>
          <a:p>
            <a:endParaRPr lang="de-DE"/>
          </a:p>
        </p:txBody>
      </p:sp>
      <p:sp>
        <p:nvSpPr>
          <p:cNvPr id="3" name="Datumsplatzhalter 2"/>
          <p:cNvSpPr>
            <a:spLocks noGrp="1"/>
          </p:cNvSpPr>
          <p:nvPr>
            <p:ph type="dt" sz="quarter" idx="1"/>
          </p:nvPr>
        </p:nvSpPr>
        <p:spPr>
          <a:xfrm>
            <a:off x="3851227" y="1"/>
            <a:ext cx="2944869" cy="495858"/>
          </a:xfrm>
          <a:prstGeom prst="rect">
            <a:avLst/>
          </a:prstGeom>
        </p:spPr>
        <p:txBody>
          <a:bodyPr vert="horz" lIns="90955" tIns="45478" rIns="90955" bIns="45478" rtlCol="0"/>
          <a:lstStyle>
            <a:lvl1pPr algn="r">
              <a:defRPr sz="1200"/>
            </a:lvl1pPr>
          </a:lstStyle>
          <a:p>
            <a:fld id="{FD6E6BDC-2B6A-4D54-8DF9-3B8333BD951F}" type="datetimeFigureOut">
              <a:rPr lang="de-DE" smtClean="0"/>
              <a:pPr/>
              <a:t>23.02.2011</a:t>
            </a:fld>
            <a:endParaRPr lang="de-DE"/>
          </a:p>
        </p:txBody>
      </p:sp>
      <p:sp>
        <p:nvSpPr>
          <p:cNvPr id="4" name="Fußzeilenplatzhalter 3"/>
          <p:cNvSpPr>
            <a:spLocks noGrp="1"/>
          </p:cNvSpPr>
          <p:nvPr>
            <p:ph type="ftr" sz="quarter" idx="2"/>
          </p:nvPr>
        </p:nvSpPr>
        <p:spPr>
          <a:xfrm>
            <a:off x="1" y="9429202"/>
            <a:ext cx="2946448" cy="495858"/>
          </a:xfrm>
          <a:prstGeom prst="rect">
            <a:avLst/>
          </a:prstGeom>
        </p:spPr>
        <p:txBody>
          <a:bodyPr vert="horz" lIns="90955" tIns="45478" rIns="90955" bIns="45478" rtlCol="0" anchor="b"/>
          <a:lstStyle>
            <a:lvl1pPr algn="l">
              <a:defRPr sz="1200"/>
            </a:lvl1pPr>
          </a:lstStyle>
          <a:p>
            <a:endParaRPr lang="de-DE"/>
          </a:p>
        </p:txBody>
      </p:sp>
      <p:sp>
        <p:nvSpPr>
          <p:cNvPr id="5" name="Foliennummernplatzhalter 4"/>
          <p:cNvSpPr>
            <a:spLocks noGrp="1"/>
          </p:cNvSpPr>
          <p:nvPr>
            <p:ph type="sldNum" sz="quarter" idx="3"/>
          </p:nvPr>
        </p:nvSpPr>
        <p:spPr>
          <a:xfrm>
            <a:off x="3851227" y="9429202"/>
            <a:ext cx="2944869" cy="495858"/>
          </a:xfrm>
          <a:prstGeom prst="rect">
            <a:avLst/>
          </a:prstGeom>
        </p:spPr>
        <p:txBody>
          <a:bodyPr vert="horz" lIns="90955" tIns="45478" rIns="90955" bIns="45478" rtlCol="0" anchor="b"/>
          <a:lstStyle>
            <a:lvl1pPr algn="r">
              <a:defRPr sz="1200"/>
            </a:lvl1pPr>
          </a:lstStyle>
          <a:p>
            <a:fld id="{48C47E9E-0407-463E-BC67-36E7A75AED79}"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4" y="0"/>
            <a:ext cx="2945659" cy="496332"/>
          </a:xfrm>
          <a:prstGeom prst="rect">
            <a:avLst/>
          </a:prstGeom>
          <a:noFill/>
          <a:ln w="9525">
            <a:noFill/>
            <a:miter lim="800000"/>
            <a:headEnd/>
            <a:tailEnd/>
          </a:ln>
          <a:effectLst/>
        </p:spPr>
        <p:txBody>
          <a:bodyPr vert="horz" wrap="square" lIns="90943" tIns="45474" rIns="90943" bIns="45474"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de-DE"/>
          </a:p>
        </p:txBody>
      </p:sp>
      <p:sp>
        <p:nvSpPr>
          <p:cNvPr id="8195" name="Rectangle 3"/>
          <p:cNvSpPr>
            <a:spLocks noGrp="1" noChangeArrowheads="1"/>
          </p:cNvSpPr>
          <p:nvPr>
            <p:ph type="dt" idx="1"/>
          </p:nvPr>
        </p:nvSpPr>
        <p:spPr bwMode="auto">
          <a:xfrm>
            <a:off x="3850447" y="0"/>
            <a:ext cx="2945659" cy="496332"/>
          </a:xfrm>
          <a:prstGeom prst="rect">
            <a:avLst/>
          </a:prstGeom>
          <a:noFill/>
          <a:ln w="9525">
            <a:noFill/>
            <a:miter lim="800000"/>
            <a:headEnd/>
            <a:tailEnd/>
          </a:ln>
          <a:effectLst/>
        </p:spPr>
        <p:txBody>
          <a:bodyPr vert="horz" wrap="square" lIns="90943" tIns="45474" rIns="90943" bIns="45474"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de-DE"/>
          </a:p>
        </p:txBody>
      </p:sp>
      <p:sp>
        <p:nvSpPr>
          <p:cNvPr id="512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9768" y="4715158"/>
            <a:ext cx="5438140" cy="4466987"/>
          </a:xfrm>
          <a:prstGeom prst="rect">
            <a:avLst/>
          </a:prstGeom>
          <a:noFill/>
          <a:ln w="9525">
            <a:noFill/>
            <a:miter lim="800000"/>
            <a:headEnd/>
            <a:tailEnd/>
          </a:ln>
          <a:effectLst/>
        </p:spPr>
        <p:txBody>
          <a:bodyPr vert="horz" wrap="square" lIns="90943" tIns="45474" rIns="90943" bIns="4547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8198" name="Rectangle 6"/>
          <p:cNvSpPr>
            <a:spLocks noGrp="1" noChangeArrowheads="1"/>
          </p:cNvSpPr>
          <p:nvPr>
            <p:ph type="ftr" sz="quarter" idx="4"/>
          </p:nvPr>
        </p:nvSpPr>
        <p:spPr bwMode="auto">
          <a:xfrm>
            <a:off x="4" y="9428588"/>
            <a:ext cx="2945659" cy="496332"/>
          </a:xfrm>
          <a:prstGeom prst="rect">
            <a:avLst/>
          </a:prstGeom>
          <a:noFill/>
          <a:ln w="9525">
            <a:noFill/>
            <a:miter lim="800000"/>
            <a:headEnd/>
            <a:tailEnd/>
          </a:ln>
          <a:effectLst/>
        </p:spPr>
        <p:txBody>
          <a:bodyPr vert="horz" wrap="square" lIns="90943" tIns="45474" rIns="90943" bIns="45474"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de-DE"/>
          </a:p>
        </p:txBody>
      </p:sp>
      <p:sp>
        <p:nvSpPr>
          <p:cNvPr id="8199" name="Rectangle 7"/>
          <p:cNvSpPr>
            <a:spLocks noGrp="1" noChangeArrowheads="1"/>
          </p:cNvSpPr>
          <p:nvPr>
            <p:ph type="sldNum" sz="quarter" idx="5"/>
          </p:nvPr>
        </p:nvSpPr>
        <p:spPr bwMode="auto">
          <a:xfrm>
            <a:off x="3850447" y="9428588"/>
            <a:ext cx="2945659" cy="496332"/>
          </a:xfrm>
          <a:prstGeom prst="rect">
            <a:avLst/>
          </a:prstGeom>
          <a:noFill/>
          <a:ln w="9525">
            <a:noFill/>
            <a:miter lim="800000"/>
            <a:headEnd/>
            <a:tailEnd/>
          </a:ln>
          <a:effectLst/>
        </p:spPr>
        <p:txBody>
          <a:bodyPr vert="horz" wrap="square" lIns="90943" tIns="45474" rIns="90943" bIns="45474"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3C419140-BD7D-4AA0-9E9F-78A65BED5CDD}"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1" fontAlgn="ctr">
              <a:buNone/>
            </a:pPr>
            <a:endParaRPr lang="de-DE" sz="1400" dirty="0" smtClean="0"/>
          </a:p>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10</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indent="226800">
              <a:buFont typeface="Arial" pitchFamily="34" charset="0"/>
              <a:buNone/>
              <a:tabLst>
                <a:tab pos="226800" algn="l"/>
              </a:tabLst>
            </a:pPr>
            <a:endParaRPr lang="de-DE" baseline="0" dirty="0" smtClean="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16</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18</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228600" indent="-228600" defTabSz="909554">
              <a:buAutoNum type="arabicPeriod"/>
              <a:defRPr/>
            </a:pPr>
            <a:endParaRPr lang="de-DE" baseline="0" dirty="0" smtClean="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None/>
            </a:pPr>
            <a:r>
              <a:rPr lang="de-DE" dirty="0" smtClean="0"/>
              <a:t>Ist dieses </a:t>
            </a:r>
            <a:r>
              <a:rPr lang="de-DE" dirty="0" err="1" smtClean="0"/>
              <a:t>Anreizsystem</a:t>
            </a:r>
            <a:r>
              <a:rPr lang="de-DE" dirty="0" smtClean="0"/>
              <a:t> erfolgreich?</a:t>
            </a:r>
          </a:p>
          <a:p>
            <a:pPr>
              <a:buFontTx/>
              <a:buNone/>
            </a:pPr>
            <a:r>
              <a:rPr lang="de-DE" dirty="0" smtClean="0"/>
              <a:t>Um diese Frage zu beantworten, </a:t>
            </a:r>
            <a:r>
              <a:rPr lang="de-DE" baseline="0" dirty="0" smtClean="0"/>
              <a:t>haben wir uns einen Bereich näher angeschaut: Zahl der </a:t>
            </a:r>
            <a:r>
              <a:rPr lang="de-DE" baseline="0" dirty="0" err="1" smtClean="0"/>
              <a:t>Outgoings</a:t>
            </a:r>
            <a:r>
              <a:rPr lang="de-DE" baseline="0" dirty="0" smtClean="0"/>
              <a:t> verteilt über unsere Austauschplätze (hinzu kommen noch die Free </a:t>
            </a:r>
            <a:r>
              <a:rPr lang="de-DE" baseline="0" dirty="0" err="1" smtClean="0"/>
              <a:t>Mover</a:t>
            </a:r>
            <a:r>
              <a:rPr lang="de-DE" baseline="0" dirty="0" smtClean="0"/>
              <a:t>, deren Anzahl wir momentan noch nicht erfassen).</a:t>
            </a:r>
          </a:p>
          <a:p>
            <a:pPr>
              <a:buFontTx/>
              <a:buNone/>
            </a:pPr>
            <a:endParaRPr lang="de-DE" baseline="0" dirty="0" smtClean="0"/>
          </a:p>
          <a:p>
            <a:pPr>
              <a:buFontTx/>
              <a:buNone/>
            </a:pPr>
            <a:r>
              <a:rPr lang="de-DE" baseline="0" dirty="0" smtClean="0"/>
              <a:t>Die Zahl der </a:t>
            </a:r>
            <a:r>
              <a:rPr lang="de-DE" baseline="0" dirty="0" err="1" smtClean="0"/>
              <a:t>Outgoings</a:t>
            </a:r>
            <a:r>
              <a:rPr lang="de-DE" baseline="0" dirty="0" smtClean="0"/>
              <a:t> hat sich innerhalb von 3 Jahren verdoppelt (seitdem wir IRC gegründet haben).</a:t>
            </a:r>
          </a:p>
          <a:p>
            <a:pPr>
              <a:buFontTx/>
              <a:buNone/>
            </a:pPr>
            <a:endParaRPr lang="de-DE" baseline="0" dirty="0" smtClean="0"/>
          </a:p>
          <a:p>
            <a:pPr>
              <a:buFontTx/>
              <a:buNone/>
            </a:pPr>
            <a:r>
              <a:rPr lang="de-DE" baseline="0" dirty="0" smtClean="0"/>
              <a:t>Unser </a:t>
            </a:r>
            <a:r>
              <a:rPr lang="de-DE" baseline="0" dirty="0" err="1" smtClean="0"/>
              <a:t>Anreizsystem</a:t>
            </a:r>
            <a:r>
              <a:rPr lang="de-DE" baseline="0" dirty="0" smtClean="0"/>
              <a:t>, welches insb. aus strukturellen Anreizen besteht, war in diesem Bereich erfolgreich. Wir haben bewusst mit einem Reporting System angefangen, Ziele und Anreize gesteckt, Maßnahmen durchgeführt. Das besondere: gutes Zusammenspiel zwischen Professoren, dem IRC und IO (guter Kommunikationsprozess zwischen den einzelnen Instanzen). </a:t>
            </a:r>
            <a:endParaRPr lang="de-DE" dirty="0" smtClean="0"/>
          </a:p>
          <a:p>
            <a:pPr>
              <a:buFontTx/>
              <a:buChar char="-"/>
            </a:pPr>
            <a:endParaRPr lang="de-DE" baseline="0" dirty="0" smtClean="0"/>
          </a:p>
          <a:p>
            <a:pPr>
              <a:buFontTx/>
              <a:buNone/>
            </a:pPr>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22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de-DE" dirty="0" smtClean="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a:buFontTx/>
              <a:buChar char="-"/>
            </a:pPr>
            <a:endParaRPr lang="de-DE" sz="1400" dirty="0" smtClean="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8</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3C419140-BD7D-4AA0-9E9F-78A65BED5CDD}" type="slidenum">
              <a:rPr lang="de-DE" smtClean="0"/>
              <a:pPr>
                <a:defRPr/>
              </a:pPr>
              <a:t>9</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4" name="Picture 2" descr="PP_Hintergrund_01a"/>
          <p:cNvPicPr>
            <a:picLocks noChangeAspect="1" noChangeArrowheads="1"/>
          </p:cNvPicPr>
          <p:nvPr/>
        </p:nvPicPr>
        <p:blipFill>
          <a:blip r:embed="rId2" cstate="print"/>
          <a:srcRect/>
          <a:stretch>
            <a:fillRect/>
          </a:stretch>
        </p:blipFill>
        <p:spPr bwMode="auto">
          <a:xfrm>
            <a:off x="0" y="0"/>
            <a:ext cx="9144000" cy="6854825"/>
          </a:xfrm>
          <a:prstGeom prst="rect">
            <a:avLst/>
          </a:prstGeom>
          <a:noFill/>
          <a:ln w="9525">
            <a:noFill/>
            <a:miter lim="800000"/>
            <a:headEnd/>
            <a:tailEnd/>
          </a:ln>
        </p:spPr>
      </p:pic>
      <p:sp>
        <p:nvSpPr>
          <p:cNvPr id="5" name="Text Box 6"/>
          <p:cNvSpPr txBox="1">
            <a:spLocks noChangeArrowheads="1"/>
          </p:cNvSpPr>
          <p:nvPr/>
        </p:nvSpPr>
        <p:spPr bwMode="auto">
          <a:xfrm>
            <a:off x="4788024" y="6269946"/>
            <a:ext cx="3401889" cy="311130"/>
          </a:xfrm>
          <a:prstGeom prst="rect">
            <a:avLst/>
          </a:prstGeom>
          <a:noFill/>
          <a:ln w="9525">
            <a:noFill/>
            <a:miter lim="800000"/>
            <a:headEnd/>
            <a:tailEnd/>
          </a:ln>
          <a:effectLst/>
        </p:spPr>
        <p:txBody>
          <a:bodyPr/>
          <a:lstStyle/>
          <a:p>
            <a:pPr>
              <a:spcBef>
                <a:spcPct val="50000"/>
              </a:spcBef>
              <a:defRPr/>
            </a:pPr>
            <a:r>
              <a:rPr lang="de-DE" sz="1500" dirty="0" smtClean="0">
                <a:solidFill>
                  <a:srgbClr val="000000"/>
                </a:solidFill>
                <a:latin typeface="MetaNormal-Roman" pitchFamily="18" charset="0"/>
                <a:cs typeface="Arial" pitchFamily="34" charset="0"/>
              </a:rPr>
              <a:t>Dr. Sabine Knothe/Dr. Anke Kohl</a:t>
            </a:r>
            <a:endParaRPr lang="de-DE" sz="1500" dirty="0">
              <a:solidFill>
                <a:srgbClr val="000000"/>
              </a:solidFill>
              <a:latin typeface="MetaNormal-Roman" pitchFamily="18" charset="0"/>
              <a:cs typeface="Arial" pitchFamily="34" charset="0"/>
            </a:endParaRPr>
          </a:p>
        </p:txBody>
      </p:sp>
      <p:sp>
        <p:nvSpPr>
          <p:cNvPr id="5124" name="Rectangle 4"/>
          <p:cNvSpPr>
            <a:spLocks noGrp="1" noChangeArrowheads="1"/>
          </p:cNvSpPr>
          <p:nvPr>
            <p:ph type="ctrTitle"/>
          </p:nvPr>
        </p:nvSpPr>
        <p:spPr>
          <a:xfrm>
            <a:off x="244475" y="1255689"/>
            <a:ext cx="7881938" cy="4030699"/>
          </a:xfrm>
        </p:spPr>
        <p:txBody>
          <a:bodyPr anchor="t" anchorCtr="0"/>
          <a:lstStyle>
            <a:lvl1pPr>
              <a:defRPr sz="3000"/>
            </a:lvl1pPr>
          </a:lstStyle>
          <a:p>
            <a:r>
              <a:rPr lang="de-DE" smtClean="0"/>
              <a:t>Titelmasterformat durch Klicken bearbeiten</a:t>
            </a:r>
            <a:endParaRPr lang="de-DE" dirty="0"/>
          </a:p>
        </p:txBody>
      </p:sp>
      <p:sp>
        <p:nvSpPr>
          <p:cNvPr id="6" name="Text Box 6"/>
          <p:cNvSpPr txBox="1">
            <a:spLocks noChangeArrowheads="1"/>
          </p:cNvSpPr>
          <p:nvPr userDrawn="1"/>
        </p:nvSpPr>
        <p:spPr bwMode="auto">
          <a:xfrm>
            <a:off x="2339752" y="6270564"/>
            <a:ext cx="1944215" cy="311130"/>
          </a:xfrm>
          <a:prstGeom prst="rect">
            <a:avLst/>
          </a:prstGeom>
          <a:noFill/>
          <a:ln w="9525">
            <a:noFill/>
            <a:miter lim="800000"/>
            <a:headEnd/>
            <a:tailEnd/>
          </a:ln>
          <a:effectLst/>
        </p:spPr>
        <p:txBody>
          <a:bodyPr/>
          <a:lstStyle/>
          <a:p>
            <a:pPr>
              <a:spcBef>
                <a:spcPct val="50000"/>
              </a:spcBef>
              <a:defRPr/>
            </a:pPr>
            <a:r>
              <a:rPr lang="de-DE" sz="1500" dirty="0" smtClean="0">
                <a:solidFill>
                  <a:srgbClr val="000000"/>
                </a:solidFill>
                <a:latin typeface="MetaNormal-Roman" pitchFamily="18" charset="0"/>
                <a:cs typeface="Arial" pitchFamily="34" charset="0"/>
              </a:rPr>
              <a:t>18. Februar 2011</a:t>
            </a:r>
            <a:endParaRPr lang="de-DE" sz="1500" dirty="0">
              <a:solidFill>
                <a:srgbClr val="000000"/>
              </a:solidFill>
              <a:latin typeface="MetaNormal-Roman" pitchFamily="18"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sldNum" sz="quarter" idx="10"/>
          </p:nvPr>
        </p:nvSpPr>
        <p:spPr>
          <a:ln/>
        </p:spPr>
        <p:txBody>
          <a:bodyPr/>
          <a:lstStyle>
            <a:lvl1pPr>
              <a:defRPr/>
            </a:lvl1pPr>
          </a:lstStyle>
          <a:p>
            <a:pPr>
              <a:defRPr/>
            </a:pPr>
            <a:fld id="{3F3CD8D5-BA69-4A0C-9E56-F01008F443D1}" type="slidenum">
              <a:rPr lang="de-DE"/>
              <a:pPr>
                <a:defRPr/>
              </a:pPr>
              <a:t>‹Nr.›</a:t>
            </a:fld>
            <a:endParaRPr 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dirty="0" smtClean="0"/>
              <a:t>Knothe/Kohl</a:t>
            </a:r>
            <a:endParaRPr lang="de-DE" dirty="0"/>
          </a:p>
        </p:txBody>
      </p:sp>
      <p:sp>
        <p:nvSpPr>
          <p:cNvPr id="6" name="Rectangle 7"/>
          <p:cNvSpPr>
            <a:spLocks noGrp="1" noChangeArrowheads="1"/>
          </p:cNvSpPr>
          <p:nvPr>
            <p:ph type="dt" sz="half" idx="12"/>
          </p:nvPr>
        </p:nvSpPr>
        <p:spPr>
          <a:ln/>
        </p:spPr>
        <p:txBody>
          <a:bodyPr/>
          <a:lstStyle>
            <a:lvl1pPr>
              <a:defRPr/>
            </a:lvl1pPr>
          </a:lstStyle>
          <a:p>
            <a:pPr>
              <a:defRPr/>
            </a:pP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04788" y="1931988"/>
            <a:ext cx="3921125" cy="378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278313" y="1931988"/>
            <a:ext cx="3922712" cy="3783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sldNum" sz="quarter" idx="10"/>
          </p:nvPr>
        </p:nvSpPr>
        <p:spPr>
          <a:ln/>
        </p:spPr>
        <p:txBody>
          <a:bodyPr/>
          <a:lstStyle>
            <a:lvl1pPr>
              <a:defRPr/>
            </a:lvl1pPr>
          </a:lstStyle>
          <a:p>
            <a:pPr>
              <a:defRPr/>
            </a:pPr>
            <a:fld id="{9DF38C37-F66E-4B9A-84C9-E7F20CD1B154}" type="slidenum">
              <a:rPr lang="de-DE"/>
              <a:pPr>
                <a:defRPr/>
              </a:pPr>
              <a:t>‹Nr.›</a:t>
            </a:fld>
            <a:endParaRPr lang="de-DE"/>
          </a:p>
        </p:txBody>
      </p:sp>
      <p:sp>
        <p:nvSpPr>
          <p:cNvPr id="6" name="Rectangle 6"/>
          <p:cNvSpPr>
            <a:spLocks noGrp="1" noChangeArrowheads="1"/>
          </p:cNvSpPr>
          <p:nvPr>
            <p:ph type="ftr" sz="quarter" idx="11"/>
          </p:nvPr>
        </p:nvSpPr>
        <p:spPr>
          <a:ln/>
        </p:spPr>
        <p:txBody>
          <a:bodyPr/>
          <a:lstStyle>
            <a:lvl1pPr>
              <a:defRPr/>
            </a:lvl1pPr>
          </a:lstStyle>
          <a:p>
            <a:pPr>
              <a:defRPr/>
            </a:pPr>
            <a:r>
              <a:rPr lang="de-DE" dirty="0" smtClean="0"/>
              <a:t>Knothe/Kohl</a:t>
            </a:r>
            <a:endParaRPr lang="de-DE" dirty="0"/>
          </a:p>
        </p:txBody>
      </p:sp>
      <p:sp>
        <p:nvSpPr>
          <p:cNvPr id="7" name="Rectangle 7"/>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sldNum" sz="quarter" idx="10"/>
          </p:nvPr>
        </p:nvSpPr>
        <p:spPr>
          <a:ln/>
        </p:spPr>
        <p:txBody>
          <a:bodyPr/>
          <a:lstStyle>
            <a:lvl1pPr>
              <a:defRPr/>
            </a:lvl1pPr>
          </a:lstStyle>
          <a:p>
            <a:pPr>
              <a:defRPr/>
            </a:pPr>
            <a:fld id="{AF6733A6-CBDD-490D-A13F-EAB38FAC72F0}" type="slidenum">
              <a:rPr lang="de-DE"/>
              <a:pPr>
                <a:defRPr/>
              </a:pPr>
              <a:t>‹Nr.›</a:t>
            </a:fld>
            <a:endParaRPr lang="de-DE"/>
          </a:p>
        </p:txBody>
      </p:sp>
      <p:sp>
        <p:nvSpPr>
          <p:cNvPr id="4" name="Rectangle 6"/>
          <p:cNvSpPr>
            <a:spLocks noGrp="1" noChangeArrowheads="1"/>
          </p:cNvSpPr>
          <p:nvPr>
            <p:ph type="ftr" sz="quarter" idx="11"/>
          </p:nvPr>
        </p:nvSpPr>
        <p:spPr>
          <a:ln/>
        </p:spPr>
        <p:txBody>
          <a:bodyPr/>
          <a:lstStyle>
            <a:lvl1pPr>
              <a:defRPr/>
            </a:lvl1pPr>
          </a:lstStyle>
          <a:p>
            <a:pPr>
              <a:defRPr/>
            </a:pPr>
            <a:r>
              <a:rPr lang="de-DE" dirty="0" smtClean="0"/>
              <a:t>Knothe/Kohl</a:t>
            </a:r>
            <a:endParaRPr lang="de-DE" dirty="0"/>
          </a:p>
        </p:txBody>
      </p:sp>
      <p:sp>
        <p:nvSpPr>
          <p:cNvPr id="5" name="Rectangle 7"/>
          <p:cNvSpPr>
            <a:spLocks noGrp="1" noChangeArrowheads="1"/>
          </p:cNvSpPr>
          <p:nvPr>
            <p:ph type="dt" sz="half" idx="12"/>
          </p:nvPr>
        </p:nvSpPr>
        <p:spPr>
          <a:xfrm>
            <a:off x="2911474" y="6538913"/>
            <a:ext cx="2740645" cy="215900"/>
          </a:xfrm>
          <a:ln/>
        </p:spPr>
        <p:txBody>
          <a:bodyPr/>
          <a:lstStyle>
            <a:lvl1pPr>
              <a:defRPr/>
            </a:lvl1pPr>
          </a:lstStyle>
          <a:p>
            <a:pPr>
              <a:defRPr/>
            </a:pP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E16E1B24-011D-4CA7-B143-C18C3291C11A}" type="slidenum">
              <a:rPr lang="de-DE"/>
              <a:pPr>
                <a:defRPr/>
              </a:pPr>
              <a:t>‹Nr.›</a:t>
            </a:fld>
            <a:endParaRPr lang="de-DE"/>
          </a:p>
        </p:txBody>
      </p:sp>
      <p:sp>
        <p:nvSpPr>
          <p:cNvPr id="3" name="Rectangle 6"/>
          <p:cNvSpPr>
            <a:spLocks noGrp="1" noChangeArrowheads="1"/>
          </p:cNvSpPr>
          <p:nvPr>
            <p:ph type="ftr" sz="quarter" idx="11"/>
          </p:nvPr>
        </p:nvSpPr>
        <p:spPr>
          <a:ln/>
        </p:spPr>
        <p:txBody>
          <a:bodyPr/>
          <a:lstStyle>
            <a:lvl1pPr>
              <a:defRPr/>
            </a:lvl1pPr>
          </a:lstStyle>
          <a:p>
            <a:pPr>
              <a:defRPr/>
            </a:pPr>
            <a:r>
              <a:rPr lang="de-DE" dirty="0" smtClean="0"/>
              <a:t>Knothe/Kohl</a:t>
            </a:r>
            <a:endParaRPr lang="de-DE" dirty="0"/>
          </a:p>
        </p:txBody>
      </p:sp>
      <p:sp>
        <p:nvSpPr>
          <p:cNvPr id="4" name="Rectangle 7"/>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fld id="{5F4FBE55-03E6-4C47-85B7-79FA5299F655}" type="slidenum">
              <a:rPr lang="de-DE"/>
              <a:pPr>
                <a:defRPr/>
              </a:pPr>
              <a:t>‹Nr.›</a:t>
            </a:fld>
            <a:endParaRPr lang="de-DE"/>
          </a:p>
        </p:txBody>
      </p:sp>
      <p:sp>
        <p:nvSpPr>
          <p:cNvPr id="5" name="Rectangle 6"/>
          <p:cNvSpPr>
            <a:spLocks noGrp="1" noChangeArrowheads="1"/>
          </p:cNvSpPr>
          <p:nvPr>
            <p:ph type="ftr" sz="quarter" idx="11"/>
          </p:nvPr>
        </p:nvSpPr>
        <p:spPr>
          <a:ln/>
        </p:spPr>
        <p:txBody>
          <a:bodyPr/>
          <a:lstStyle>
            <a:lvl1pPr>
              <a:defRPr/>
            </a:lvl1pPr>
          </a:lstStyle>
          <a:p>
            <a:pPr>
              <a:defRPr/>
            </a:pPr>
            <a:r>
              <a:rPr lang="de-DE" dirty="0" smtClean="0"/>
              <a:t>Knothe/Kohl</a:t>
            </a:r>
            <a:endParaRPr lang="de-DE" dirty="0"/>
          </a:p>
        </p:txBody>
      </p:sp>
      <p:sp>
        <p:nvSpPr>
          <p:cNvPr id="6" name="Rectangle 7"/>
          <p:cNvSpPr>
            <a:spLocks noGrp="1" noChangeArrowheads="1"/>
          </p:cNvSpPr>
          <p:nvPr>
            <p:ph type="dt" sz="half" idx="12"/>
          </p:nvPr>
        </p:nvSpPr>
        <p:spPr>
          <a:ln/>
        </p:spPr>
        <p:txBody>
          <a:bodyPr/>
          <a:lstStyle>
            <a:lvl1pPr>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_Hintergrund_01b"/>
          <p:cNvPicPr>
            <a:picLocks noChangeAspect="1" noChangeArrowheads="1"/>
          </p:cNvPicPr>
          <p:nvPr/>
        </p:nvPicPr>
        <p:blipFill>
          <a:blip r:embed="rId8" cstate="print"/>
          <a:srcRect/>
          <a:stretch>
            <a:fillRect/>
          </a:stretch>
        </p:blipFill>
        <p:spPr bwMode="auto">
          <a:xfrm>
            <a:off x="0" y="0"/>
            <a:ext cx="9144000" cy="6854825"/>
          </a:xfrm>
          <a:prstGeom prst="rect">
            <a:avLst/>
          </a:prstGeom>
          <a:noFill/>
          <a:ln w="9525">
            <a:noFill/>
            <a:miter lim="800000"/>
            <a:headEnd/>
            <a:tailEnd/>
          </a:ln>
        </p:spPr>
      </p:pic>
      <p:sp>
        <p:nvSpPr>
          <p:cNvPr id="1027" name="Rectangle 3"/>
          <p:cNvSpPr>
            <a:spLocks noGrp="1" noChangeArrowheads="1"/>
          </p:cNvSpPr>
          <p:nvPr>
            <p:ph type="title"/>
          </p:nvPr>
        </p:nvSpPr>
        <p:spPr bwMode="auto">
          <a:xfrm>
            <a:off x="204788" y="857250"/>
            <a:ext cx="7996237" cy="1001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&gt; Überschrift</a:t>
            </a:r>
          </a:p>
        </p:txBody>
      </p:sp>
      <p:sp>
        <p:nvSpPr>
          <p:cNvPr id="1028" name="Rectangle 4"/>
          <p:cNvSpPr>
            <a:spLocks noGrp="1" noChangeArrowheads="1"/>
          </p:cNvSpPr>
          <p:nvPr>
            <p:ph type="body" idx="1"/>
          </p:nvPr>
        </p:nvSpPr>
        <p:spPr bwMode="auto">
          <a:xfrm>
            <a:off x="204788" y="1931988"/>
            <a:ext cx="7996237" cy="3783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01" name="Rectangle 5"/>
          <p:cNvSpPr>
            <a:spLocks noGrp="1" noChangeArrowheads="1"/>
          </p:cNvSpPr>
          <p:nvPr>
            <p:ph type="sldNum" sz="quarter" idx="4"/>
          </p:nvPr>
        </p:nvSpPr>
        <p:spPr bwMode="auto">
          <a:xfrm>
            <a:off x="8377238" y="611188"/>
            <a:ext cx="601662" cy="371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600">
                <a:solidFill>
                  <a:srgbClr val="000000"/>
                </a:solidFill>
                <a:latin typeface="+mn-lt"/>
                <a:cs typeface="Arial" pitchFamily="34" charset="0"/>
              </a:defRPr>
            </a:lvl1pPr>
          </a:lstStyle>
          <a:p>
            <a:pPr>
              <a:defRPr/>
            </a:pPr>
            <a:fld id="{71312BBB-A306-40F5-AB81-7B49EF1C904D}" type="slidenum">
              <a:rPr lang="de-DE"/>
              <a:pPr>
                <a:defRPr/>
              </a:pPr>
              <a:t>‹Nr.›</a:t>
            </a:fld>
            <a:endParaRPr lang="de-DE"/>
          </a:p>
        </p:txBody>
      </p:sp>
      <p:sp>
        <p:nvSpPr>
          <p:cNvPr id="4102" name="Rectangle 6"/>
          <p:cNvSpPr>
            <a:spLocks noGrp="1" noChangeArrowheads="1"/>
          </p:cNvSpPr>
          <p:nvPr>
            <p:ph type="ftr" sz="quarter" idx="3"/>
          </p:nvPr>
        </p:nvSpPr>
        <p:spPr bwMode="auto">
          <a:xfrm>
            <a:off x="4094163" y="654050"/>
            <a:ext cx="4124325" cy="3159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mn-lt"/>
                <a:cs typeface="Arial" pitchFamily="34" charset="0"/>
              </a:defRPr>
            </a:lvl1pPr>
          </a:lstStyle>
          <a:p>
            <a:pPr>
              <a:defRPr/>
            </a:pPr>
            <a:r>
              <a:rPr lang="de-DE" dirty="0" smtClean="0"/>
              <a:t>Knothe/Kohl</a:t>
            </a:r>
            <a:endParaRPr lang="de-DE" dirty="0"/>
          </a:p>
        </p:txBody>
      </p:sp>
      <p:sp>
        <p:nvSpPr>
          <p:cNvPr id="4103" name="Rectangle 7"/>
          <p:cNvSpPr>
            <a:spLocks noGrp="1" noChangeArrowheads="1"/>
          </p:cNvSpPr>
          <p:nvPr>
            <p:ph type="dt" sz="half" idx="2"/>
          </p:nvPr>
        </p:nvSpPr>
        <p:spPr bwMode="auto">
          <a:xfrm>
            <a:off x="2911474" y="6538913"/>
            <a:ext cx="2524621"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00">
                <a:solidFill>
                  <a:schemeClr val="bg2"/>
                </a:solidFill>
                <a:latin typeface="+mn-lt"/>
                <a:cs typeface="Arial" pitchFamily="34" charset="0"/>
              </a:defRPr>
            </a:lvl1pPr>
          </a:lstStyle>
          <a:p>
            <a:pPr>
              <a:defRPr/>
            </a:pPr>
            <a:endParaRPr lang="de-DE" dirty="0"/>
          </a:p>
        </p:txBody>
      </p:sp>
    </p:spTree>
  </p:cSld>
  <p:clrMap bg1="dk2" tx1="lt1" bg2="dk1" tx2="lt2" accent1="accent1" accent2="accent2" accent3="accent3" accent4="accent4" accent5="accent5" accent6="accent6" hlink="hlink" folHlink="folHlink"/>
  <p:sldLayoutIdLst>
    <p:sldLayoutId id="2147483687" r:id="rId1"/>
    <p:sldLayoutId id="2147483682" r:id="rId2"/>
    <p:sldLayoutId id="2147483683" r:id="rId3"/>
    <p:sldLayoutId id="2147483684" r:id="rId4"/>
    <p:sldLayoutId id="2147483685" r:id="rId5"/>
    <p:sldLayoutId id="2147483686" r:id="rId6"/>
  </p:sldLayoutIdLst>
  <p:hf hdr="0" dt="0"/>
  <p:txStyles>
    <p:titleStyle>
      <a:lvl1pPr algn="l" rtl="0" eaLnBrk="1" fontAlgn="base" hangingPunct="1">
        <a:spcBef>
          <a:spcPct val="0"/>
        </a:spcBef>
        <a:spcAft>
          <a:spcPct val="0"/>
        </a:spcAft>
        <a:defRPr sz="2400">
          <a:solidFill>
            <a:srgbClr val="B1CA00"/>
          </a:solidFill>
          <a:latin typeface="+mj-lt"/>
          <a:ea typeface="+mj-ea"/>
          <a:cs typeface="+mj-cs"/>
        </a:defRPr>
      </a:lvl1pPr>
      <a:lvl2pPr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2pPr>
      <a:lvl3pPr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3pPr>
      <a:lvl4pPr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4pPr>
      <a:lvl5pPr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5pPr>
      <a:lvl6pPr marL="4572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6pPr>
      <a:lvl7pPr marL="9144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7pPr>
      <a:lvl8pPr marL="13716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8pPr>
      <a:lvl9pPr marL="1828800" algn="l" rtl="0" eaLnBrk="1" fontAlgn="base" hangingPunct="1">
        <a:spcBef>
          <a:spcPct val="0"/>
        </a:spcBef>
        <a:spcAft>
          <a:spcPct val="0"/>
        </a:spcAft>
        <a:defRPr sz="2400">
          <a:solidFill>
            <a:srgbClr val="B1CA00"/>
          </a:solidFill>
          <a:latin typeface="MetaNormal-Roman" pitchFamily="18" charset="0"/>
          <a:ea typeface="ＭＳ Ｐゴシック" pitchFamily="34" charset="-128"/>
        </a:defRPr>
      </a:lvl9pPr>
    </p:titleStyle>
    <p:bodyStyle>
      <a:lvl1pPr marL="1588" indent="179388" algn="l" rtl="0" eaLnBrk="1" fontAlgn="base" hangingPunct="1">
        <a:spcBef>
          <a:spcPct val="0"/>
        </a:spcBef>
        <a:spcAft>
          <a:spcPct val="0"/>
        </a:spcAft>
        <a:buChar char="•"/>
        <a:defRPr sz="1700">
          <a:solidFill>
            <a:schemeClr val="bg2"/>
          </a:solidFill>
          <a:latin typeface="+mj-lt"/>
          <a:ea typeface="+mn-ea"/>
          <a:cs typeface="+mn-cs"/>
        </a:defRPr>
      </a:lvl1pPr>
      <a:lvl2pPr marL="361950" indent="169863" algn="l" rtl="0" eaLnBrk="1" fontAlgn="base" hangingPunct="1">
        <a:spcBef>
          <a:spcPct val="20000"/>
        </a:spcBef>
        <a:spcAft>
          <a:spcPct val="0"/>
        </a:spcAft>
        <a:buFont typeface="MetaNormal-Roman" pitchFamily="34" charset="0"/>
        <a:buChar char="•"/>
        <a:defRPr sz="1700">
          <a:solidFill>
            <a:schemeClr val="bg2"/>
          </a:solidFill>
          <a:latin typeface="+mj-lt"/>
          <a:ea typeface="+mn-ea"/>
        </a:defRPr>
      </a:lvl2pPr>
      <a:lvl3pPr marL="712788" indent="179388" algn="l" rtl="0" eaLnBrk="1" fontAlgn="base" hangingPunct="1">
        <a:spcBef>
          <a:spcPct val="20000"/>
        </a:spcBef>
        <a:spcAft>
          <a:spcPct val="0"/>
        </a:spcAft>
        <a:buChar char="•"/>
        <a:defRPr sz="1700">
          <a:solidFill>
            <a:schemeClr val="bg2"/>
          </a:solidFill>
          <a:latin typeface="+mj-lt"/>
          <a:ea typeface="+mn-ea"/>
        </a:defRPr>
      </a:lvl3pPr>
      <a:lvl4pPr marL="1073150" indent="180975" algn="l" rtl="0" eaLnBrk="1" fontAlgn="base" hangingPunct="1">
        <a:spcBef>
          <a:spcPct val="20000"/>
        </a:spcBef>
        <a:spcAft>
          <a:spcPct val="0"/>
        </a:spcAft>
        <a:buFont typeface="MetaNormal-Roman" pitchFamily="34" charset="0"/>
        <a:buChar char="•"/>
        <a:defRPr sz="1700">
          <a:solidFill>
            <a:schemeClr val="bg2"/>
          </a:solidFill>
          <a:latin typeface="+mj-lt"/>
          <a:ea typeface="+mn-ea"/>
        </a:defRPr>
      </a:lvl4pPr>
      <a:lvl5pPr marL="1435100" indent="180975" algn="l" rtl="0" eaLnBrk="1" fontAlgn="base" hangingPunct="1">
        <a:spcBef>
          <a:spcPct val="20000"/>
        </a:spcBef>
        <a:spcAft>
          <a:spcPct val="0"/>
        </a:spcAft>
        <a:buFont typeface="MetaNormal-Roman" pitchFamily="34" charset="0"/>
        <a:buChar char="•"/>
        <a:defRPr sz="1700">
          <a:solidFill>
            <a:schemeClr val="bg2"/>
          </a:solidFill>
          <a:latin typeface="+mj-lt"/>
          <a:ea typeface="+mn-ea"/>
        </a:defRPr>
      </a:lvl5pPr>
      <a:lvl6pPr marL="2514600" indent="-228600" algn="l" rtl="0" eaLnBrk="1" fontAlgn="base" hangingPunct="1">
        <a:spcBef>
          <a:spcPct val="20000"/>
        </a:spcBef>
        <a:spcAft>
          <a:spcPct val="0"/>
        </a:spcAft>
        <a:buChar char="»"/>
        <a:defRPr sz="2000">
          <a:solidFill>
            <a:schemeClr val="tx1"/>
          </a:solidFill>
          <a:latin typeface="Arial" pitchFamily="34" charset="0"/>
          <a:ea typeface="+mn-ea"/>
        </a:defRPr>
      </a:lvl6pPr>
      <a:lvl7pPr marL="2971800" indent="-228600" algn="l" rtl="0" eaLnBrk="1" fontAlgn="base" hangingPunct="1">
        <a:spcBef>
          <a:spcPct val="20000"/>
        </a:spcBef>
        <a:spcAft>
          <a:spcPct val="0"/>
        </a:spcAft>
        <a:buChar char="»"/>
        <a:defRPr sz="2000">
          <a:solidFill>
            <a:schemeClr val="tx1"/>
          </a:solidFill>
          <a:latin typeface="Arial" pitchFamily="34" charset="0"/>
          <a:ea typeface="+mn-ea"/>
        </a:defRPr>
      </a:lvl7pPr>
      <a:lvl8pPr marL="3429000" indent="-228600" algn="l" rtl="0" eaLnBrk="1" fontAlgn="base" hangingPunct="1">
        <a:spcBef>
          <a:spcPct val="20000"/>
        </a:spcBef>
        <a:spcAft>
          <a:spcPct val="0"/>
        </a:spcAft>
        <a:buChar char="»"/>
        <a:defRPr sz="2000">
          <a:solidFill>
            <a:schemeClr val="tx1"/>
          </a:solidFill>
          <a:latin typeface="Arial" pitchFamily="34" charset="0"/>
          <a:ea typeface="+mn-ea"/>
        </a:defRPr>
      </a:lvl8pPr>
      <a:lvl9pPr marL="3886200" indent="-228600" algn="l" rtl="0" eaLnBrk="1" fontAlgn="base" hangingPunct="1">
        <a:spcBef>
          <a:spcPct val="20000"/>
        </a:spcBef>
        <a:spcAft>
          <a:spcPct val="0"/>
        </a:spcAft>
        <a:buChar char="»"/>
        <a:defRPr sz="2000">
          <a:solidFill>
            <a:schemeClr val="tx1"/>
          </a:solidFill>
          <a:latin typeface="Arial" pitchFamily="34" charset="0"/>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4475" y="1255705"/>
            <a:ext cx="7880350" cy="4030683"/>
          </a:xfrm>
        </p:spPr>
        <p:txBody>
          <a:bodyPr/>
          <a:lstStyle/>
          <a:p>
            <a:pPr eaLnBrk="1" hangingPunct="1"/>
            <a:r>
              <a:rPr lang="de-DE" b="1" dirty="0" err="1" smtClean="0"/>
              <a:t>Anreizsysteme</a:t>
            </a:r>
            <a:r>
              <a:rPr lang="de-DE" b="1" dirty="0" smtClean="0"/>
              <a:t> zur Förderung der Internationalisierung – </a:t>
            </a:r>
            <a:br>
              <a:rPr lang="de-DE" b="1" dirty="0" smtClean="0"/>
            </a:br>
            <a:r>
              <a:rPr lang="de-DE" b="1" dirty="0" smtClean="0"/>
              <a:t>Zentrale und dezentrale Perspektive</a:t>
            </a:r>
            <a:br>
              <a:rPr lang="de-DE" b="1" dirty="0" smtClean="0"/>
            </a:br>
            <a:r>
              <a:rPr lang="de-DE" dirty="0" smtClean="0"/>
              <a:t/>
            </a:r>
            <a:br>
              <a:rPr lang="de-DE" dirty="0" smtClean="0"/>
            </a:br>
            <a:endParaRPr lang="de-DE" sz="2000" dirty="0" smtClean="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Praxisbeispiel: WWU Münster International</a:t>
            </a: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10</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7" name="Inhaltsplatzhalter 2"/>
          <p:cNvSpPr>
            <a:spLocks noGrp="1"/>
          </p:cNvSpPr>
          <p:nvPr>
            <p:ph idx="1"/>
          </p:nvPr>
        </p:nvSpPr>
        <p:spPr/>
        <p:txBody>
          <a:bodyPr/>
          <a:lstStyle/>
          <a:p>
            <a:pPr fontAlgn="ctr">
              <a:spcAft>
                <a:spcPts val="600"/>
              </a:spcAft>
            </a:pPr>
            <a:r>
              <a:rPr lang="de-DE" dirty="0" smtClean="0"/>
              <a:t>550 Partnerschaftsabkommen weltweit</a:t>
            </a:r>
          </a:p>
          <a:p>
            <a:pPr fontAlgn="ctr">
              <a:spcAft>
                <a:spcPts val="600"/>
              </a:spcAft>
            </a:pPr>
            <a:r>
              <a:rPr lang="de-DE" dirty="0" smtClean="0"/>
              <a:t>3.500 ausländische Studierende</a:t>
            </a:r>
          </a:p>
          <a:p>
            <a:pPr fontAlgn="ctr">
              <a:spcAft>
                <a:spcPts val="600"/>
              </a:spcAft>
            </a:pPr>
            <a:r>
              <a:rPr lang="de-DE" dirty="0" smtClean="0"/>
              <a:t>800 WWU-Studierende im Ausland</a:t>
            </a:r>
          </a:p>
          <a:p>
            <a:pPr fontAlgn="ctr">
              <a:spcAft>
                <a:spcPts val="600"/>
              </a:spcAft>
            </a:pPr>
            <a:r>
              <a:rPr lang="de-DE" dirty="0" smtClean="0"/>
              <a:t>700 Gastwissenschaftler jährlich</a:t>
            </a:r>
          </a:p>
          <a:p>
            <a:pPr fontAlgn="ctr">
              <a:spcAft>
                <a:spcPts val="600"/>
              </a:spcAft>
            </a:pPr>
            <a:r>
              <a:rPr lang="de-DE" dirty="0" smtClean="0"/>
              <a:t>Über 40 internationale, 5 englischsprachige Studiengänge</a:t>
            </a:r>
          </a:p>
          <a:p>
            <a:pPr fontAlgn="ctr">
              <a:spcAft>
                <a:spcPts val="600"/>
              </a:spcAft>
            </a:pPr>
            <a:r>
              <a:rPr lang="de-DE" dirty="0" smtClean="0"/>
              <a:t>4 internationale Graduiertenschulen</a:t>
            </a:r>
          </a:p>
          <a:p>
            <a:pPr fontAlgn="ctr">
              <a:spcAft>
                <a:spcPts val="600"/>
              </a:spcAft>
            </a:pPr>
            <a:r>
              <a:rPr lang="de-DE" dirty="0" smtClean="0"/>
              <a:t>Internationale Forschungskooperation (</a:t>
            </a:r>
            <a:r>
              <a:rPr lang="de-DE" dirty="0" err="1" smtClean="0"/>
              <a:t>Transregio</a:t>
            </a:r>
            <a:r>
              <a:rPr lang="de-DE" dirty="0" smtClean="0"/>
              <a:t> D-China)</a:t>
            </a:r>
          </a:p>
          <a:p>
            <a:pPr fontAlgn="ctr">
              <a:spcAft>
                <a:spcPts val="600"/>
              </a:spcAft>
            </a:pPr>
            <a:r>
              <a:rPr lang="de-DE" dirty="0" smtClean="0"/>
              <a:t>Brasilienzentrum </a:t>
            </a:r>
          </a:p>
          <a:p>
            <a:pPr fontAlgn="ctr">
              <a:spcAft>
                <a:spcPts val="600"/>
              </a:spcAft>
            </a:pPr>
            <a:r>
              <a:rPr lang="de-DE" dirty="0" smtClean="0"/>
              <a:t>Member </a:t>
            </a:r>
            <a:r>
              <a:rPr lang="de-DE" dirty="0" err="1" smtClean="0"/>
              <a:t>of</a:t>
            </a:r>
            <a:r>
              <a:rPr lang="de-DE" dirty="0" smtClean="0"/>
              <a:t> International Research </a:t>
            </a:r>
            <a:r>
              <a:rPr lang="de-DE" dirty="0" err="1" smtClean="0"/>
              <a:t>Universities</a:t>
            </a:r>
            <a:r>
              <a:rPr lang="de-DE" dirty="0" smtClean="0"/>
              <a:t> Network &amp; China-NRW-</a:t>
            </a:r>
            <a:r>
              <a:rPr lang="de-DE" dirty="0" err="1" smtClean="0"/>
              <a:t>Alliance</a:t>
            </a:r>
            <a:endParaRPr lang="de-DE" dirty="0" smtClean="0"/>
          </a:p>
          <a:p>
            <a:pPr fontAlgn="ctr"/>
            <a:endParaRPr lang="de-DE" dirty="0" smtClean="0"/>
          </a:p>
          <a:p>
            <a:pPr fontAlgn="ctr"/>
            <a:endParaRPr lang="de-DE" dirty="0" smtClean="0"/>
          </a:p>
          <a:p>
            <a:pPr fontAlgn="ctr">
              <a:buNone/>
            </a:pPr>
            <a:endParaRPr lang="de-DE" dirty="0" smtClean="0"/>
          </a:p>
          <a:p>
            <a:pPr eaLnBrk="1" hangingPunct="1"/>
            <a:endParaRPr lang="de-DE" dirty="0" smtClean="0"/>
          </a:p>
        </p:txBody>
      </p:sp>
      <p:pic>
        <p:nvPicPr>
          <p:cNvPr id="8" name="Picture 2"/>
          <p:cNvPicPr>
            <a:picLocks noChangeAspect="1" noChangeArrowheads="1"/>
          </p:cNvPicPr>
          <p:nvPr/>
        </p:nvPicPr>
        <p:blipFill>
          <a:blip r:embed="rId3" cstate="print"/>
          <a:srcRect/>
          <a:stretch>
            <a:fillRect/>
          </a:stretch>
        </p:blipFill>
        <p:spPr bwMode="auto">
          <a:xfrm>
            <a:off x="6660232" y="1628800"/>
            <a:ext cx="2152917" cy="21600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linds(horizontal)">
                                      <p:cBhvr>
                                        <p:cTn id="10" dur="500"/>
                                        <p:tgtEl>
                                          <p:spTgt spid="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linds(horizontal)">
                                      <p:cBhvr>
                                        <p:cTn id="13" dur="500"/>
                                        <p:tgtEl>
                                          <p:spTgt spid="7">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linds(horizontal)">
                                      <p:cBhvr>
                                        <p:cTn id="16" dur="500"/>
                                        <p:tgtEl>
                                          <p:spTgt spid="7">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linds(horizontal)">
                                      <p:cBhvr>
                                        <p:cTn id="19" dur="500"/>
                                        <p:tgtEl>
                                          <p:spTgt spid="7">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linds(horizontal)">
                                      <p:cBhvr>
                                        <p:cTn id="22" dur="500"/>
                                        <p:tgtEl>
                                          <p:spTgt spid="7">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blinds(horizontal)">
                                      <p:cBhvr>
                                        <p:cTn id="25" dur="500"/>
                                        <p:tgtEl>
                                          <p:spTgt spid="7">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blinds(horizontal)">
                                      <p:cBhvr>
                                        <p:cTn id="28" dur="500"/>
                                        <p:tgtEl>
                                          <p:spTgt spid="7">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blinds(horizontal)">
                                      <p:cBhvr>
                                        <p:cTn id="3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Wirtschaftswissenschaftliche Fakultät – Strukturen I</a:t>
            </a: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11</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7" name="Text Box 7"/>
          <p:cNvSpPr txBox="1">
            <a:spLocks noChangeArrowheads="1"/>
          </p:cNvSpPr>
          <p:nvPr/>
        </p:nvSpPr>
        <p:spPr bwMode="auto">
          <a:xfrm>
            <a:off x="3570064" y="2135386"/>
            <a:ext cx="3234184" cy="1073150"/>
          </a:xfrm>
          <a:prstGeom prst="rect">
            <a:avLst/>
          </a:prstGeom>
          <a:solidFill>
            <a:srgbClr val="FFFFFF"/>
          </a:solidFill>
          <a:ln w="9525">
            <a:noFill/>
            <a:miter lim="800000"/>
            <a:headEnd/>
            <a:tailEnd/>
          </a:ln>
        </p:spPr>
        <p:txBody>
          <a:bodyPr/>
          <a:lstStyle/>
          <a:p>
            <a:pPr algn="ctr" eaLnBrk="0" hangingPunct="0">
              <a:defRPr/>
            </a:pPr>
            <a:r>
              <a:rPr lang="de-DE" sz="1400" b="1" dirty="0" smtClean="0">
                <a:solidFill>
                  <a:srgbClr val="0F385A"/>
                </a:solidFill>
                <a:latin typeface="+mn-lt"/>
              </a:rPr>
              <a:t>Volkswirtschaftslehre</a:t>
            </a:r>
            <a:endParaRPr lang="de-DE" sz="1400" b="1" dirty="0">
              <a:solidFill>
                <a:srgbClr val="0F385A"/>
              </a:solidFill>
              <a:latin typeface="+mn-lt"/>
            </a:endParaRPr>
          </a:p>
          <a:p>
            <a:pPr algn="ctr" eaLnBrk="0" hangingPunct="0">
              <a:defRPr/>
            </a:pPr>
            <a:endParaRPr lang="de-DE" sz="1400" b="1" dirty="0">
              <a:solidFill>
                <a:srgbClr val="0F385A"/>
              </a:solidFill>
              <a:latin typeface="+mn-lt"/>
            </a:endParaRPr>
          </a:p>
          <a:p>
            <a:pPr algn="ctr">
              <a:defRPr/>
            </a:pPr>
            <a:r>
              <a:rPr lang="de-DE" sz="1400" dirty="0" smtClean="0">
                <a:solidFill>
                  <a:srgbClr val="0F385A"/>
                </a:solidFill>
                <a:latin typeface="+mn-lt"/>
              </a:rPr>
              <a:t>14 Professoren</a:t>
            </a:r>
            <a:endParaRPr lang="de-DE" sz="1400" dirty="0">
              <a:solidFill>
                <a:srgbClr val="0F385A"/>
              </a:solidFill>
              <a:latin typeface="+mn-lt"/>
            </a:endParaRPr>
          </a:p>
          <a:p>
            <a:pPr algn="ctr">
              <a:defRPr/>
            </a:pPr>
            <a:r>
              <a:rPr lang="de-DE" sz="1400" dirty="0">
                <a:solidFill>
                  <a:srgbClr val="0F385A"/>
                </a:solidFill>
                <a:latin typeface="+mn-lt"/>
              </a:rPr>
              <a:t>48 </a:t>
            </a:r>
            <a:r>
              <a:rPr lang="de-DE" sz="1400" dirty="0" smtClean="0">
                <a:solidFill>
                  <a:srgbClr val="0F385A"/>
                </a:solidFill>
                <a:latin typeface="+mn-lt"/>
              </a:rPr>
              <a:t>Wissenschaftliche Mitarbeiter</a:t>
            </a:r>
            <a:endParaRPr lang="de-DE" sz="1400" dirty="0">
              <a:solidFill>
                <a:srgbClr val="0F385A"/>
              </a:solidFill>
              <a:latin typeface="+mn-lt"/>
            </a:endParaRPr>
          </a:p>
          <a:p>
            <a:pPr algn="ctr">
              <a:defRPr/>
            </a:pPr>
            <a:r>
              <a:rPr lang="de-DE" sz="1400" dirty="0">
                <a:solidFill>
                  <a:srgbClr val="0F385A"/>
                </a:solidFill>
                <a:latin typeface="+mn-lt"/>
              </a:rPr>
              <a:t>930 </a:t>
            </a:r>
            <a:r>
              <a:rPr lang="en-US" sz="1400" dirty="0" err="1" smtClean="0">
                <a:solidFill>
                  <a:srgbClr val="0F385A"/>
                </a:solidFill>
                <a:latin typeface="+mn-lt"/>
              </a:rPr>
              <a:t>Studierende</a:t>
            </a:r>
            <a:endParaRPr lang="de-DE" sz="1400" dirty="0">
              <a:solidFill>
                <a:srgbClr val="0F385A"/>
              </a:solidFill>
              <a:latin typeface="+mn-lt"/>
            </a:endParaRPr>
          </a:p>
        </p:txBody>
      </p:sp>
      <p:sp>
        <p:nvSpPr>
          <p:cNvPr id="8" name="Text Box 9"/>
          <p:cNvSpPr txBox="1">
            <a:spLocks noChangeArrowheads="1"/>
          </p:cNvSpPr>
          <p:nvPr/>
        </p:nvSpPr>
        <p:spPr bwMode="auto">
          <a:xfrm>
            <a:off x="5319192" y="3437682"/>
            <a:ext cx="3141240" cy="1287462"/>
          </a:xfrm>
          <a:prstGeom prst="rect">
            <a:avLst/>
          </a:prstGeom>
          <a:solidFill>
            <a:srgbClr val="FFFFFF"/>
          </a:solidFill>
          <a:ln w="9525" algn="ctr">
            <a:noFill/>
            <a:miter lim="800000"/>
            <a:headEnd/>
            <a:tailEnd/>
          </a:ln>
        </p:spPr>
        <p:txBody>
          <a:bodyPr/>
          <a:lstStyle/>
          <a:p>
            <a:pPr algn="ctr" eaLnBrk="0" hangingPunct="0">
              <a:defRPr/>
            </a:pPr>
            <a:r>
              <a:rPr lang="de-DE" sz="1400" b="1" dirty="0" smtClean="0">
                <a:solidFill>
                  <a:srgbClr val="0F385A"/>
                </a:solidFill>
                <a:latin typeface="+mn-lt"/>
              </a:rPr>
              <a:t>Wirtschaftsinformatik</a:t>
            </a:r>
          </a:p>
          <a:p>
            <a:pPr algn="ctr" eaLnBrk="0" hangingPunct="0">
              <a:defRPr/>
            </a:pPr>
            <a:endParaRPr lang="de-DE" sz="1400" b="1" dirty="0" smtClean="0">
              <a:solidFill>
                <a:srgbClr val="0F385A"/>
              </a:solidFill>
              <a:latin typeface="+mn-lt"/>
            </a:endParaRPr>
          </a:p>
          <a:p>
            <a:pPr algn="ctr">
              <a:defRPr/>
            </a:pPr>
            <a:r>
              <a:rPr lang="de-DE" sz="1400" dirty="0" smtClean="0">
                <a:solidFill>
                  <a:srgbClr val="0F385A"/>
                </a:solidFill>
                <a:latin typeface="+mn-lt"/>
              </a:rPr>
              <a:t>8 Professoren</a:t>
            </a:r>
          </a:p>
          <a:p>
            <a:pPr algn="ctr">
              <a:defRPr/>
            </a:pPr>
            <a:r>
              <a:rPr lang="de-DE" sz="1400" dirty="0" smtClean="0">
                <a:solidFill>
                  <a:srgbClr val="0F385A"/>
                </a:solidFill>
                <a:latin typeface="+mn-lt"/>
              </a:rPr>
              <a:t>30 Wissenschaftliche Mitarbeiter</a:t>
            </a:r>
          </a:p>
          <a:p>
            <a:pPr algn="ctr">
              <a:defRPr/>
            </a:pPr>
            <a:r>
              <a:rPr lang="de-DE" sz="1400" dirty="0" smtClean="0">
                <a:solidFill>
                  <a:srgbClr val="0F385A"/>
                </a:solidFill>
                <a:latin typeface="+mn-lt"/>
              </a:rPr>
              <a:t>720 </a:t>
            </a:r>
            <a:r>
              <a:rPr lang="en-US" sz="1400" dirty="0" err="1" smtClean="0">
                <a:solidFill>
                  <a:srgbClr val="0F385A"/>
                </a:solidFill>
                <a:latin typeface="+mn-lt"/>
              </a:rPr>
              <a:t>Studierende</a:t>
            </a:r>
            <a:endParaRPr lang="de-DE" sz="1400" dirty="0">
              <a:solidFill>
                <a:srgbClr val="0F385A"/>
              </a:solidFill>
              <a:latin typeface="+mn-lt"/>
            </a:endParaRPr>
          </a:p>
        </p:txBody>
      </p:sp>
      <p:sp>
        <p:nvSpPr>
          <p:cNvPr id="9" name="Text Box 10"/>
          <p:cNvSpPr txBox="1">
            <a:spLocks noChangeArrowheads="1"/>
          </p:cNvSpPr>
          <p:nvPr/>
        </p:nvSpPr>
        <p:spPr bwMode="auto">
          <a:xfrm>
            <a:off x="251520" y="3221658"/>
            <a:ext cx="3096344" cy="1341438"/>
          </a:xfrm>
          <a:prstGeom prst="rect">
            <a:avLst/>
          </a:prstGeom>
          <a:solidFill>
            <a:srgbClr val="FFFFFF"/>
          </a:solidFill>
          <a:ln w="9525" algn="ctr">
            <a:noFill/>
            <a:miter lim="800000"/>
            <a:headEnd/>
            <a:tailEnd/>
          </a:ln>
        </p:spPr>
        <p:txBody>
          <a:bodyPr/>
          <a:lstStyle/>
          <a:p>
            <a:pPr algn="ctr" eaLnBrk="0" hangingPunct="0">
              <a:defRPr/>
            </a:pPr>
            <a:endParaRPr lang="de-DE" sz="1400" b="1" dirty="0">
              <a:solidFill>
                <a:srgbClr val="0F385A"/>
              </a:solidFill>
              <a:latin typeface="+mn-lt"/>
            </a:endParaRPr>
          </a:p>
          <a:p>
            <a:pPr algn="ctr" eaLnBrk="0" hangingPunct="0">
              <a:defRPr/>
            </a:pPr>
            <a:r>
              <a:rPr lang="de-DE" sz="1400" b="1" dirty="0" smtClean="0">
                <a:solidFill>
                  <a:srgbClr val="0F385A"/>
                </a:solidFill>
                <a:latin typeface="+mn-lt"/>
              </a:rPr>
              <a:t>Betriebswirtschaftslehre</a:t>
            </a:r>
          </a:p>
          <a:p>
            <a:pPr algn="ctr" eaLnBrk="0" hangingPunct="0">
              <a:defRPr/>
            </a:pPr>
            <a:endParaRPr lang="de-DE" sz="1400" b="1" dirty="0">
              <a:solidFill>
                <a:srgbClr val="0F385A"/>
              </a:solidFill>
              <a:latin typeface="+mn-lt"/>
            </a:endParaRPr>
          </a:p>
          <a:p>
            <a:pPr algn="ctr" eaLnBrk="0" hangingPunct="0">
              <a:defRPr/>
            </a:pPr>
            <a:r>
              <a:rPr lang="de-DE" sz="1400" dirty="0" smtClean="0">
                <a:solidFill>
                  <a:srgbClr val="0F385A"/>
                </a:solidFill>
                <a:latin typeface="+mn-lt"/>
              </a:rPr>
              <a:t>20 Professoren</a:t>
            </a:r>
            <a:endParaRPr lang="de-DE" sz="1400" dirty="0">
              <a:solidFill>
                <a:srgbClr val="0F385A"/>
              </a:solidFill>
              <a:latin typeface="+mn-lt"/>
            </a:endParaRPr>
          </a:p>
          <a:p>
            <a:pPr algn="ctr" eaLnBrk="0" hangingPunct="0">
              <a:defRPr/>
            </a:pPr>
            <a:r>
              <a:rPr lang="de-DE" sz="1400" dirty="0">
                <a:solidFill>
                  <a:srgbClr val="0F385A"/>
                </a:solidFill>
                <a:latin typeface="+mn-lt"/>
              </a:rPr>
              <a:t>66 </a:t>
            </a:r>
            <a:r>
              <a:rPr lang="de-DE" sz="1400" dirty="0" smtClean="0">
                <a:solidFill>
                  <a:srgbClr val="0F385A"/>
                </a:solidFill>
                <a:latin typeface="+mn-lt"/>
              </a:rPr>
              <a:t>Wissenschaftliche Mitarbeiter</a:t>
            </a:r>
            <a:endParaRPr lang="de-DE" sz="1400" dirty="0">
              <a:solidFill>
                <a:srgbClr val="0F385A"/>
              </a:solidFill>
              <a:latin typeface="+mn-lt"/>
            </a:endParaRPr>
          </a:p>
          <a:p>
            <a:pPr algn="ctr">
              <a:defRPr/>
            </a:pPr>
            <a:r>
              <a:rPr lang="de-DE" sz="1400" dirty="0" smtClean="0">
                <a:solidFill>
                  <a:srgbClr val="0F385A"/>
                </a:solidFill>
                <a:latin typeface="+mn-lt"/>
              </a:rPr>
              <a:t>2.500 </a:t>
            </a:r>
            <a:r>
              <a:rPr lang="en-US" sz="1400" dirty="0" err="1" smtClean="0">
                <a:solidFill>
                  <a:srgbClr val="0F385A"/>
                </a:solidFill>
                <a:latin typeface="+mn-lt"/>
              </a:rPr>
              <a:t>Studierende</a:t>
            </a:r>
            <a:endParaRPr lang="de-DE" sz="1400" dirty="0">
              <a:solidFill>
                <a:srgbClr val="0F385A"/>
              </a:solidFill>
              <a:latin typeface="+mn-lt"/>
            </a:endParaRPr>
          </a:p>
        </p:txBody>
      </p:sp>
      <p:pic>
        <p:nvPicPr>
          <p:cNvPr id="10" name="Picture 11" descr="wiwiBG"/>
          <p:cNvPicPr>
            <a:picLocks noChangeAspect="1" noChangeArrowheads="1"/>
          </p:cNvPicPr>
          <p:nvPr/>
        </p:nvPicPr>
        <p:blipFill>
          <a:blip r:embed="rId3" cstate="print"/>
          <a:srcRect/>
          <a:stretch>
            <a:fillRect/>
          </a:stretch>
        </p:blipFill>
        <p:spPr bwMode="auto">
          <a:xfrm>
            <a:off x="3223692" y="3297734"/>
            <a:ext cx="1512887" cy="1284287"/>
          </a:xfrm>
          <a:prstGeom prst="rect">
            <a:avLst/>
          </a:prstGeom>
          <a:noFill/>
          <a:ln w="9525">
            <a:noFill/>
            <a:miter lim="800000"/>
            <a:headEnd/>
            <a:tailEnd/>
          </a:ln>
        </p:spPr>
      </p:pic>
      <p:sp>
        <p:nvSpPr>
          <p:cNvPr id="11" name="Line 13"/>
          <p:cNvSpPr>
            <a:spLocks noChangeShapeType="1"/>
          </p:cNvSpPr>
          <p:nvPr/>
        </p:nvSpPr>
        <p:spPr bwMode="auto">
          <a:xfrm>
            <a:off x="899592" y="3834309"/>
            <a:ext cx="2146300" cy="0"/>
          </a:xfrm>
          <a:prstGeom prst="line">
            <a:avLst/>
          </a:prstGeom>
          <a:noFill/>
          <a:ln w="9525">
            <a:solidFill>
              <a:srgbClr val="800000"/>
            </a:solidFill>
            <a:round/>
            <a:headEnd/>
            <a:tailEnd/>
          </a:ln>
        </p:spPr>
        <p:txBody>
          <a:bodyPr wrap="none" anchor="ctr"/>
          <a:lstStyle/>
          <a:p>
            <a:pPr>
              <a:defRPr/>
            </a:pPr>
            <a:endParaRPr lang="de-DE" sz="1100">
              <a:latin typeface="+mn-lt"/>
            </a:endParaRPr>
          </a:p>
        </p:txBody>
      </p:sp>
      <p:sp>
        <p:nvSpPr>
          <p:cNvPr id="12" name="Line 14"/>
          <p:cNvSpPr>
            <a:spLocks noChangeShapeType="1"/>
          </p:cNvSpPr>
          <p:nvPr/>
        </p:nvSpPr>
        <p:spPr bwMode="auto">
          <a:xfrm flipH="1">
            <a:off x="3734867" y="2567434"/>
            <a:ext cx="322" cy="538212"/>
          </a:xfrm>
          <a:prstGeom prst="line">
            <a:avLst/>
          </a:prstGeom>
          <a:noFill/>
          <a:ln w="9525">
            <a:solidFill>
              <a:srgbClr val="800000"/>
            </a:solidFill>
            <a:round/>
            <a:headEnd/>
            <a:tailEnd/>
          </a:ln>
        </p:spPr>
        <p:txBody>
          <a:bodyPr wrap="none" anchor="ctr"/>
          <a:lstStyle/>
          <a:p>
            <a:pPr>
              <a:defRPr/>
            </a:pPr>
            <a:endParaRPr lang="de-DE" sz="1100">
              <a:latin typeface="+mn-lt"/>
            </a:endParaRPr>
          </a:p>
        </p:txBody>
      </p:sp>
      <p:sp>
        <p:nvSpPr>
          <p:cNvPr id="13" name="Line 15"/>
          <p:cNvSpPr>
            <a:spLocks noChangeShapeType="1"/>
          </p:cNvSpPr>
          <p:nvPr/>
        </p:nvSpPr>
        <p:spPr bwMode="auto">
          <a:xfrm>
            <a:off x="4833417" y="3834309"/>
            <a:ext cx="2203450" cy="0"/>
          </a:xfrm>
          <a:prstGeom prst="line">
            <a:avLst/>
          </a:prstGeom>
          <a:noFill/>
          <a:ln w="9525">
            <a:solidFill>
              <a:srgbClr val="800000"/>
            </a:solidFill>
            <a:round/>
            <a:headEnd/>
            <a:tailEnd/>
          </a:ln>
        </p:spPr>
        <p:txBody>
          <a:bodyPr wrap="none" anchor="ctr"/>
          <a:lstStyle/>
          <a:p>
            <a:pPr>
              <a:defRPr/>
            </a:pPr>
            <a:endParaRPr lang="de-DE" sz="1100">
              <a:latin typeface="+mn-lt"/>
            </a:endParaRPr>
          </a:p>
        </p:txBody>
      </p:sp>
      <p:sp>
        <p:nvSpPr>
          <p:cNvPr id="15" name="Rectangle 18"/>
          <p:cNvSpPr>
            <a:spLocks noChangeArrowheads="1"/>
          </p:cNvSpPr>
          <p:nvPr/>
        </p:nvSpPr>
        <p:spPr bwMode="auto">
          <a:xfrm>
            <a:off x="3123530" y="4871690"/>
            <a:ext cx="2555875" cy="717550"/>
          </a:xfrm>
          <a:prstGeom prst="rect">
            <a:avLst/>
          </a:prstGeom>
          <a:solidFill>
            <a:srgbClr val="FFFFFF"/>
          </a:solidFill>
          <a:ln w="9525" algn="ctr">
            <a:noFill/>
            <a:miter lim="800000"/>
            <a:headEnd/>
            <a:tailEnd/>
          </a:ln>
        </p:spPr>
        <p:txBody>
          <a:bodyPr/>
          <a:lstStyle/>
          <a:p>
            <a:pPr algn="ctr" eaLnBrk="0" hangingPunct="0">
              <a:defRPr/>
            </a:pPr>
            <a:r>
              <a:rPr lang="en-US" sz="1400" b="1" dirty="0" err="1" smtClean="0">
                <a:solidFill>
                  <a:srgbClr val="0F385A"/>
                </a:solidFill>
                <a:latin typeface="+mn-lt"/>
              </a:rPr>
              <a:t>Nebenfach</a:t>
            </a:r>
            <a:endParaRPr lang="en-US" sz="1400" b="1" dirty="0">
              <a:solidFill>
                <a:srgbClr val="0F385A"/>
              </a:solidFill>
              <a:latin typeface="+mn-lt"/>
            </a:endParaRPr>
          </a:p>
          <a:p>
            <a:pPr algn="ctr" eaLnBrk="0" hangingPunct="0">
              <a:defRPr/>
            </a:pPr>
            <a:endParaRPr lang="en-US" sz="1400" dirty="0">
              <a:solidFill>
                <a:srgbClr val="0F385A"/>
              </a:solidFill>
              <a:latin typeface="+mn-lt"/>
            </a:endParaRPr>
          </a:p>
          <a:p>
            <a:pPr algn="ctr" eaLnBrk="0" hangingPunct="0">
              <a:defRPr/>
            </a:pPr>
            <a:r>
              <a:rPr lang="en-US" sz="1400" dirty="0" smtClean="0">
                <a:solidFill>
                  <a:srgbClr val="0F385A"/>
                </a:solidFill>
                <a:latin typeface="+mn-lt"/>
              </a:rPr>
              <a:t>1.500 </a:t>
            </a:r>
            <a:r>
              <a:rPr lang="en-US" sz="1400" dirty="0" err="1" smtClean="0">
                <a:solidFill>
                  <a:srgbClr val="0F385A"/>
                </a:solidFill>
                <a:latin typeface="+mn-lt"/>
              </a:rPr>
              <a:t>Studierende</a:t>
            </a:r>
            <a:endParaRPr lang="de-DE" sz="1400" dirty="0">
              <a:solidFill>
                <a:srgbClr val="0F385A"/>
              </a:solidFill>
              <a:latin typeface="+mn-lt"/>
            </a:endParaRPr>
          </a:p>
        </p:txBody>
      </p:sp>
      <p:sp>
        <p:nvSpPr>
          <p:cNvPr id="14" name="Line 16"/>
          <p:cNvSpPr>
            <a:spLocks noChangeShapeType="1"/>
          </p:cNvSpPr>
          <p:nvPr/>
        </p:nvSpPr>
        <p:spPr bwMode="auto">
          <a:xfrm flipH="1">
            <a:off x="3879205" y="4728071"/>
            <a:ext cx="124" cy="575667"/>
          </a:xfrm>
          <a:prstGeom prst="line">
            <a:avLst/>
          </a:prstGeom>
          <a:noFill/>
          <a:ln w="9525">
            <a:solidFill>
              <a:srgbClr val="800000"/>
            </a:solidFill>
            <a:round/>
            <a:headEnd/>
            <a:tailEnd/>
          </a:ln>
        </p:spPr>
        <p:txBody>
          <a:bodyPr wrap="none" anchor="ctr"/>
          <a:lstStyle/>
          <a:p>
            <a:pPr>
              <a:defRPr/>
            </a:pPr>
            <a:endParaRPr lang="de-DE" sz="110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linds(horizontal)">
                                      <p:cBhvr>
                                        <p:cTn id="25" dur="500"/>
                                        <p:tgtEl>
                                          <p:spTgt spid="13"/>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5"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Wirtschaftswissenschaftliche Fakultät – Strukturen II</a:t>
            </a: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12</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16" name="Inhaltsplatzhalter 6"/>
          <p:cNvSpPr>
            <a:spLocks/>
          </p:cNvSpPr>
          <p:nvPr/>
        </p:nvSpPr>
        <p:spPr bwMode="auto">
          <a:xfrm>
            <a:off x="395113" y="2014116"/>
            <a:ext cx="7561263" cy="3935164"/>
          </a:xfrm>
          <a:prstGeom prst="rect">
            <a:avLst/>
          </a:prstGeom>
          <a:noFill/>
          <a:ln w="9525">
            <a:noFill/>
            <a:miter lim="800000"/>
            <a:headEnd/>
            <a:tailEnd/>
          </a:ln>
        </p:spPr>
        <p:txBody>
          <a:bodyPr lIns="0" tIns="0" rIns="0" bIns="0"/>
          <a:lstStyle/>
          <a:p>
            <a:pPr marL="287338" indent="-287338">
              <a:lnSpc>
                <a:spcPts val="1800"/>
              </a:lnSpc>
              <a:buFont typeface="Arial" pitchFamily="34" charset="0"/>
              <a:buChar char="•"/>
            </a:pPr>
            <a:r>
              <a:rPr lang="en-US" sz="1700" dirty="0" err="1" smtClean="0">
                <a:solidFill>
                  <a:schemeClr val="bg2"/>
                </a:solidFill>
                <a:latin typeface="+mn-lt"/>
              </a:rPr>
              <a:t>Bachelorprogramme</a:t>
            </a:r>
            <a:r>
              <a:rPr lang="en-US" sz="1700" dirty="0" smtClean="0">
                <a:solidFill>
                  <a:schemeClr val="bg2"/>
                </a:solidFill>
                <a:latin typeface="+mn-lt"/>
              </a:rPr>
              <a:t>: </a:t>
            </a:r>
          </a:p>
          <a:p>
            <a:pPr marL="744538" lvl="1" indent="-287338">
              <a:lnSpc>
                <a:spcPts val="1800"/>
              </a:lnSpc>
              <a:buFont typeface="Arial" pitchFamily="34" charset="0"/>
              <a:buChar char="•"/>
            </a:pPr>
            <a:r>
              <a:rPr lang="en-US" sz="1700" dirty="0" err="1" smtClean="0">
                <a:solidFill>
                  <a:schemeClr val="bg2"/>
                </a:solidFill>
                <a:latin typeface="+mn-lt"/>
              </a:rPr>
              <a:t>BSc</a:t>
            </a:r>
            <a:r>
              <a:rPr lang="en-US" sz="1700" dirty="0" smtClean="0">
                <a:solidFill>
                  <a:schemeClr val="bg2"/>
                </a:solidFill>
                <a:latin typeface="+mn-lt"/>
              </a:rPr>
              <a:t> BWL, </a:t>
            </a:r>
            <a:r>
              <a:rPr lang="en-US" sz="1700" dirty="0" err="1" smtClean="0">
                <a:solidFill>
                  <a:schemeClr val="bg2"/>
                </a:solidFill>
                <a:latin typeface="+mn-lt"/>
              </a:rPr>
              <a:t>BSc</a:t>
            </a:r>
            <a:r>
              <a:rPr lang="en-US" sz="1700" dirty="0" smtClean="0">
                <a:solidFill>
                  <a:schemeClr val="bg2"/>
                </a:solidFill>
                <a:latin typeface="+mn-lt"/>
              </a:rPr>
              <a:t> VWL, </a:t>
            </a:r>
            <a:r>
              <a:rPr lang="en-US" sz="1700" dirty="0" err="1" smtClean="0">
                <a:solidFill>
                  <a:schemeClr val="bg2"/>
                </a:solidFill>
                <a:latin typeface="+mn-lt"/>
              </a:rPr>
              <a:t>BSc</a:t>
            </a:r>
            <a:r>
              <a:rPr lang="en-US" sz="1700" dirty="0" smtClean="0">
                <a:solidFill>
                  <a:schemeClr val="bg2"/>
                </a:solidFill>
                <a:latin typeface="+mn-lt"/>
              </a:rPr>
              <a:t> WI, </a:t>
            </a:r>
            <a:r>
              <a:rPr lang="en-US" sz="1700" dirty="0">
                <a:solidFill>
                  <a:schemeClr val="bg2"/>
                </a:solidFill>
                <a:latin typeface="+mn-lt"/>
              </a:rPr>
              <a:t>Politics &amp; Economics, </a:t>
            </a:r>
            <a:endParaRPr lang="en-US" sz="1700" dirty="0" smtClean="0">
              <a:solidFill>
                <a:schemeClr val="bg2"/>
              </a:solidFill>
              <a:latin typeface="+mn-lt"/>
            </a:endParaRPr>
          </a:p>
          <a:p>
            <a:pPr marL="744538" lvl="1" indent="-287338">
              <a:lnSpc>
                <a:spcPts val="1800"/>
              </a:lnSpc>
            </a:pPr>
            <a:r>
              <a:rPr lang="en-US" sz="1700" dirty="0" smtClean="0">
                <a:solidFill>
                  <a:schemeClr val="bg2"/>
                </a:solidFill>
                <a:latin typeface="+mn-lt"/>
              </a:rPr>
              <a:t>	Economics </a:t>
            </a:r>
            <a:r>
              <a:rPr lang="en-US" sz="1700" dirty="0">
                <a:solidFill>
                  <a:schemeClr val="bg2"/>
                </a:solidFill>
                <a:latin typeface="+mn-lt"/>
              </a:rPr>
              <a:t>&amp; Law, Economic Education </a:t>
            </a:r>
          </a:p>
          <a:p>
            <a:pPr marL="742950" lvl="1" indent="-287338">
              <a:lnSpc>
                <a:spcPts val="1800"/>
              </a:lnSpc>
            </a:pPr>
            <a:endParaRPr lang="en-US" sz="1700" dirty="0">
              <a:solidFill>
                <a:schemeClr val="bg2"/>
              </a:solidFill>
              <a:latin typeface="+mn-lt"/>
            </a:endParaRPr>
          </a:p>
          <a:p>
            <a:pPr marL="287338" indent="-287338">
              <a:lnSpc>
                <a:spcPts val="1800"/>
              </a:lnSpc>
              <a:buFont typeface="Arial" pitchFamily="34" charset="0"/>
              <a:buChar char="•"/>
            </a:pPr>
            <a:r>
              <a:rPr lang="en-US" sz="1700" dirty="0" err="1" smtClean="0">
                <a:solidFill>
                  <a:schemeClr val="bg2"/>
                </a:solidFill>
                <a:latin typeface="+mn-lt"/>
              </a:rPr>
              <a:t>Masterprogramme</a:t>
            </a:r>
            <a:r>
              <a:rPr lang="en-US" sz="1700" dirty="0" smtClean="0">
                <a:solidFill>
                  <a:schemeClr val="bg2"/>
                </a:solidFill>
                <a:latin typeface="+mn-lt"/>
              </a:rPr>
              <a:t>: </a:t>
            </a:r>
          </a:p>
          <a:p>
            <a:pPr marL="744538" lvl="1" indent="-287338">
              <a:lnSpc>
                <a:spcPts val="1800"/>
              </a:lnSpc>
              <a:buFont typeface="Arial" pitchFamily="34" charset="0"/>
              <a:buChar char="•"/>
            </a:pPr>
            <a:r>
              <a:rPr lang="en-US" sz="1700" dirty="0" err="1" smtClean="0">
                <a:solidFill>
                  <a:schemeClr val="bg2"/>
                </a:solidFill>
                <a:latin typeface="+mn-lt"/>
              </a:rPr>
              <a:t>MSc</a:t>
            </a:r>
            <a:r>
              <a:rPr lang="en-US" sz="1700" dirty="0" smtClean="0">
                <a:solidFill>
                  <a:schemeClr val="bg2"/>
                </a:solidFill>
                <a:latin typeface="+mn-lt"/>
              </a:rPr>
              <a:t> BWL, </a:t>
            </a:r>
            <a:r>
              <a:rPr lang="en-US" sz="1700" dirty="0" err="1" smtClean="0">
                <a:solidFill>
                  <a:schemeClr val="bg2"/>
                </a:solidFill>
                <a:latin typeface="+mn-lt"/>
              </a:rPr>
              <a:t>MSc</a:t>
            </a:r>
            <a:r>
              <a:rPr lang="en-US" sz="1700" dirty="0" smtClean="0">
                <a:solidFill>
                  <a:schemeClr val="bg2"/>
                </a:solidFill>
                <a:latin typeface="+mn-lt"/>
              </a:rPr>
              <a:t> VWL, </a:t>
            </a:r>
            <a:r>
              <a:rPr lang="en-US" sz="1700" dirty="0" err="1" smtClean="0">
                <a:solidFill>
                  <a:schemeClr val="bg2"/>
                </a:solidFill>
                <a:latin typeface="+mn-lt"/>
              </a:rPr>
              <a:t>MSc</a:t>
            </a:r>
            <a:r>
              <a:rPr lang="en-US" sz="1700" dirty="0" smtClean="0">
                <a:solidFill>
                  <a:schemeClr val="bg2"/>
                </a:solidFill>
                <a:latin typeface="+mn-lt"/>
              </a:rPr>
              <a:t> IS</a:t>
            </a:r>
          </a:p>
          <a:p>
            <a:pPr marL="742950" lvl="1" indent="-287338">
              <a:lnSpc>
                <a:spcPts val="1800"/>
              </a:lnSpc>
            </a:pPr>
            <a:endParaRPr lang="en-US" sz="1700" dirty="0">
              <a:solidFill>
                <a:schemeClr val="bg2"/>
              </a:solidFill>
              <a:latin typeface="+mn-lt"/>
            </a:endParaRPr>
          </a:p>
          <a:p>
            <a:pPr marL="287338" indent="-287338">
              <a:lnSpc>
                <a:spcPts val="1800"/>
              </a:lnSpc>
              <a:buFont typeface="Arial" pitchFamily="34" charset="0"/>
              <a:buChar char="•"/>
            </a:pPr>
            <a:r>
              <a:rPr lang="en-US" sz="1700" dirty="0">
                <a:solidFill>
                  <a:schemeClr val="bg2"/>
                </a:solidFill>
                <a:latin typeface="+mn-lt"/>
              </a:rPr>
              <a:t>Executive </a:t>
            </a:r>
            <a:r>
              <a:rPr lang="en-US" sz="1700" dirty="0" err="1" smtClean="0">
                <a:solidFill>
                  <a:schemeClr val="bg2"/>
                </a:solidFill>
                <a:latin typeface="+mn-lt"/>
              </a:rPr>
              <a:t>Programme</a:t>
            </a:r>
            <a:r>
              <a:rPr lang="en-US" sz="1700" dirty="0" smtClean="0">
                <a:solidFill>
                  <a:schemeClr val="bg2"/>
                </a:solidFill>
                <a:latin typeface="+mn-lt"/>
              </a:rPr>
              <a:t>: </a:t>
            </a:r>
          </a:p>
          <a:p>
            <a:pPr marL="744538" lvl="1" indent="-287338">
              <a:lnSpc>
                <a:spcPts val="1800"/>
              </a:lnSpc>
              <a:buFont typeface="Arial" pitchFamily="34" charset="0"/>
              <a:buChar char="•"/>
            </a:pPr>
            <a:r>
              <a:rPr lang="en-US" sz="1700" dirty="0" smtClean="0">
                <a:solidFill>
                  <a:schemeClr val="bg2"/>
                </a:solidFill>
                <a:latin typeface="+mn-lt"/>
              </a:rPr>
              <a:t>MCM-Marketing </a:t>
            </a:r>
            <a:r>
              <a:rPr lang="en-US" sz="1700" dirty="0">
                <a:solidFill>
                  <a:schemeClr val="bg2"/>
                </a:solidFill>
                <a:latin typeface="+mn-lt"/>
              </a:rPr>
              <a:t>Executive </a:t>
            </a:r>
            <a:r>
              <a:rPr lang="en-US" sz="1700" dirty="0" smtClean="0">
                <a:solidFill>
                  <a:schemeClr val="bg2"/>
                </a:solidFill>
                <a:latin typeface="+mn-lt"/>
              </a:rPr>
              <a:t>Program, </a:t>
            </a:r>
          </a:p>
          <a:p>
            <a:pPr marL="744538" lvl="1" indent="-287338">
              <a:lnSpc>
                <a:spcPts val="1800"/>
              </a:lnSpc>
            </a:pPr>
            <a:r>
              <a:rPr lang="en-US" sz="1700" dirty="0" smtClean="0">
                <a:solidFill>
                  <a:schemeClr val="bg2"/>
                </a:solidFill>
                <a:latin typeface="+mn-lt"/>
              </a:rPr>
              <a:t>	WI </a:t>
            </a:r>
            <a:r>
              <a:rPr lang="en-US" sz="1700" dirty="0">
                <a:solidFill>
                  <a:schemeClr val="bg2"/>
                </a:solidFill>
                <a:latin typeface="+mn-lt"/>
              </a:rPr>
              <a:t>Executive Program in Information </a:t>
            </a:r>
            <a:r>
              <a:rPr lang="en-US" sz="1700" dirty="0" smtClean="0">
                <a:solidFill>
                  <a:schemeClr val="bg2"/>
                </a:solidFill>
                <a:latin typeface="+mn-lt"/>
              </a:rPr>
              <a:t>Management, </a:t>
            </a:r>
          </a:p>
          <a:p>
            <a:pPr marL="744538" lvl="1" indent="-287338">
              <a:lnSpc>
                <a:spcPts val="1800"/>
              </a:lnSpc>
            </a:pPr>
            <a:r>
              <a:rPr lang="en-US" sz="1700" dirty="0" smtClean="0">
                <a:solidFill>
                  <a:schemeClr val="bg2"/>
                </a:solidFill>
                <a:latin typeface="+mn-lt"/>
              </a:rPr>
              <a:t>	CUR </a:t>
            </a:r>
            <a:r>
              <a:rPr lang="en-US" sz="1700" dirty="0">
                <a:solidFill>
                  <a:schemeClr val="bg2"/>
                </a:solidFill>
                <a:latin typeface="+mn-lt"/>
              </a:rPr>
              <a:t>Executive Program in Accounting &amp; </a:t>
            </a:r>
            <a:r>
              <a:rPr lang="en-US" sz="1700" dirty="0" smtClean="0">
                <a:solidFill>
                  <a:schemeClr val="bg2"/>
                </a:solidFill>
                <a:latin typeface="+mn-lt"/>
              </a:rPr>
              <a:t>Controlling,</a:t>
            </a:r>
          </a:p>
          <a:p>
            <a:pPr marL="744538" lvl="1" indent="-287338">
              <a:lnSpc>
                <a:spcPts val="1800"/>
              </a:lnSpc>
            </a:pPr>
            <a:r>
              <a:rPr lang="en-US" sz="1700" dirty="0" smtClean="0">
                <a:solidFill>
                  <a:schemeClr val="bg2"/>
                </a:solidFill>
                <a:latin typeface="+mn-lt"/>
              </a:rPr>
              <a:t>	MBA Business Management</a:t>
            </a:r>
            <a:endParaRPr lang="en-US" sz="1700" dirty="0">
              <a:solidFill>
                <a:schemeClr val="bg2"/>
              </a:solidFill>
              <a:latin typeface="+mn-lt"/>
            </a:endParaRPr>
          </a:p>
          <a:p>
            <a:pPr marL="742950" lvl="1" indent="-287338">
              <a:lnSpc>
                <a:spcPts val="1800"/>
              </a:lnSpc>
            </a:pPr>
            <a:endParaRPr lang="en-US" sz="1700" dirty="0">
              <a:solidFill>
                <a:schemeClr val="bg2"/>
              </a:solidFill>
              <a:latin typeface="+mn-lt"/>
            </a:endParaRPr>
          </a:p>
          <a:p>
            <a:pPr marL="287338" indent="-287338">
              <a:lnSpc>
                <a:spcPts val="1800"/>
              </a:lnSpc>
              <a:buFont typeface="Arial" pitchFamily="34" charset="0"/>
              <a:buChar char="•"/>
            </a:pPr>
            <a:r>
              <a:rPr lang="en-US" sz="1700" dirty="0" err="1" smtClean="0">
                <a:solidFill>
                  <a:schemeClr val="bg2"/>
                </a:solidFill>
                <a:latin typeface="+mn-lt"/>
              </a:rPr>
              <a:t>Doktorandenprogramm</a:t>
            </a:r>
            <a:r>
              <a:rPr lang="en-US" sz="1700" dirty="0" smtClean="0">
                <a:solidFill>
                  <a:schemeClr val="bg2"/>
                </a:solidFill>
                <a:latin typeface="+mn-lt"/>
              </a:rPr>
              <a:t>: </a:t>
            </a:r>
          </a:p>
          <a:p>
            <a:pPr marL="744538" lvl="1" indent="-287338">
              <a:lnSpc>
                <a:spcPts val="1800"/>
              </a:lnSpc>
              <a:buFont typeface="Arial" pitchFamily="34" charset="0"/>
              <a:buChar char="•"/>
            </a:pPr>
            <a:r>
              <a:rPr lang="en-US" sz="1700" dirty="0" smtClean="0">
                <a:solidFill>
                  <a:schemeClr val="bg2"/>
                </a:solidFill>
                <a:latin typeface="+mn-lt"/>
              </a:rPr>
              <a:t>BWL, VWL und WI</a:t>
            </a:r>
            <a:endParaRPr lang="de-DE" sz="1700" dirty="0">
              <a:solidFill>
                <a:schemeClr val="bg2"/>
              </a:solidFill>
              <a:latin typeface="+mn-lt"/>
            </a:endParaRPr>
          </a:p>
        </p:txBody>
      </p:sp>
      <p:pic>
        <p:nvPicPr>
          <p:cNvPr id="2050" name="Picture 2" descr="I:\SHK\BILDARCHIV\Imagebilder\2007_und_2008\rgb\rgb_sprungbild-5377.jpg"/>
          <p:cNvPicPr>
            <a:picLocks noChangeAspect="1" noChangeArrowheads="1"/>
          </p:cNvPicPr>
          <p:nvPr/>
        </p:nvPicPr>
        <p:blipFill>
          <a:blip r:embed="rId3" cstate="print"/>
          <a:srcRect/>
          <a:stretch>
            <a:fillRect/>
          </a:stretch>
        </p:blipFill>
        <p:spPr bwMode="auto">
          <a:xfrm>
            <a:off x="5793284" y="2060848"/>
            <a:ext cx="2269346" cy="15121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Wirtschaftswissenschaftliche Fakultät – Leitbild</a:t>
            </a: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13</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16" name="Inhaltsplatzhalter 6"/>
          <p:cNvSpPr>
            <a:spLocks/>
          </p:cNvSpPr>
          <p:nvPr/>
        </p:nvSpPr>
        <p:spPr bwMode="auto">
          <a:xfrm>
            <a:off x="395113" y="2014116"/>
            <a:ext cx="7561263" cy="3935164"/>
          </a:xfrm>
          <a:prstGeom prst="rect">
            <a:avLst/>
          </a:prstGeom>
          <a:noFill/>
          <a:ln w="9525">
            <a:noFill/>
            <a:miter lim="800000"/>
            <a:headEnd/>
            <a:tailEnd/>
          </a:ln>
        </p:spPr>
        <p:txBody>
          <a:bodyPr lIns="0" tIns="0" rIns="0" bIns="0"/>
          <a:lstStyle/>
          <a:p>
            <a:r>
              <a:rPr lang="en-US" sz="800" dirty="0" smtClean="0">
                <a:solidFill>
                  <a:schemeClr val="bg2"/>
                </a:solidFill>
                <a:latin typeface="+mn-lt"/>
              </a:rPr>
              <a:t>The School of Business and Economics at the University of </a:t>
            </a:r>
            <a:r>
              <a:rPr lang="en-US" sz="800" dirty="0" err="1" smtClean="0">
                <a:solidFill>
                  <a:schemeClr val="bg2"/>
                </a:solidFill>
                <a:latin typeface="+mn-lt"/>
              </a:rPr>
              <a:t>Münster</a:t>
            </a:r>
            <a:r>
              <a:rPr lang="en-US" sz="800" dirty="0" smtClean="0">
                <a:solidFill>
                  <a:schemeClr val="bg2"/>
                </a:solidFill>
                <a:latin typeface="+mn-lt"/>
              </a:rPr>
              <a:t> offers a non-dogmatic environment for scholarly research within a wide variety of methodological approaches. Our scale enables us to offer a full line of quality programs for students and professionals alike.</a:t>
            </a:r>
            <a:br>
              <a:rPr lang="en-US" sz="800" dirty="0" smtClean="0">
                <a:solidFill>
                  <a:schemeClr val="bg2"/>
                </a:solidFill>
                <a:latin typeface="+mn-lt"/>
              </a:rPr>
            </a:br>
            <a:endParaRPr lang="en-US" sz="800" dirty="0" smtClean="0">
              <a:solidFill>
                <a:schemeClr val="bg2"/>
              </a:solidFill>
              <a:latin typeface="+mn-lt"/>
            </a:endParaRPr>
          </a:p>
          <a:p>
            <a:r>
              <a:rPr lang="en-US" sz="800" dirty="0" smtClean="0">
                <a:solidFill>
                  <a:schemeClr val="bg2"/>
                </a:solidFill>
                <a:latin typeface="+mn-lt"/>
              </a:rPr>
              <a:t>Our rich university context provides for both paradigmatic and interdisciplinary research opportunities. Overall, we seek a balance between scholarly and applied research to achieve a profound synthesis between theory and practice.</a:t>
            </a:r>
            <a:br>
              <a:rPr lang="en-US" sz="800" dirty="0" smtClean="0">
                <a:solidFill>
                  <a:schemeClr val="bg2"/>
                </a:solidFill>
                <a:latin typeface="+mn-lt"/>
              </a:rPr>
            </a:br>
            <a:r>
              <a:rPr lang="en-US" sz="800" dirty="0" smtClean="0">
                <a:solidFill>
                  <a:schemeClr val="bg2"/>
                </a:solidFill>
                <a:latin typeface="+mn-lt"/>
              </a:rPr>
              <a:t/>
            </a:r>
            <a:br>
              <a:rPr lang="en-US" sz="800" dirty="0" smtClean="0">
                <a:solidFill>
                  <a:schemeClr val="bg2"/>
                </a:solidFill>
                <a:latin typeface="+mn-lt"/>
              </a:rPr>
            </a:br>
            <a:r>
              <a:rPr lang="en-US" sz="800" dirty="0" smtClean="0">
                <a:solidFill>
                  <a:schemeClr val="bg2"/>
                </a:solidFill>
                <a:latin typeface="+mn-lt"/>
              </a:rPr>
              <a:t>We create tomorrow’s thoughtful and responsible leaders in business and government. Our academic rigor furthers conceptual skills, while applied research fosters problem-solving competencies to translate abstract concepts into action. The ethical dimension permeates all teaching contexts.</a:t>
            </a:r>
            <a:br>
              <a:rPr lang="en-US" sz="800" dirty="0" smtClean="0">
                <a:solidFill>
                  <a:schemeClr val="bg2"/>
                </a:solidFill>
                <a:latin typeface="+mn-lt"/>
              </a:rPr>
            </a:br>
            <a:r>
              <a:rPr lang="en-US" sz="800" dirty="0" smtClean="0">
                <a:solidFill>
                  <a:schemeClr val="bg2"/>
                </a:solidFill>
                <a:latin typeface="+mn-lt"/>
              </a:rPr>
              <a:t/>
            </a:r>
            <a:br>
              <a:rPr lang="en-US" sz="800" dirty="0" smtClean="0">
                <a:solidFill>
                  <a:schemeClr val="bg2"/>
                </a:solidFill>
                <a:latin typeface="+mn-lt"/>
              </a:rPr>
            </a:br>
            <a:r>
              <a:rPr lang="en-US" sz="800" dirty="0" smtClean="0">
                <a:solidFill>
                  <a:schemeClr val="bg2"/>
                </a:solidFill>
                <a:latin typeface="+mn-lt"/>
              </a:rPr>
              <a:t>Our educational efforts serve the recruitment needs of our constituency both locally and nationally. Our graduates can effectively function in a variety of international careers in business, economics, and information systems.</a:t>
            </a:r>
            <a:br>
              <a:rPr lang="en-US" sz="800" dirty="0" smtClean="0">
                <a:solidFill>
                  <a:schemeClr val="bg2"/>
                </a:solidFill>
                <a:latin typeface="+mn-lt"/>
              </a:rPr>
            </a:br>
            <a:endParaRPr lang="en-US" sz="800" dirty="0" smtClean="0">
              <a:solidFill>
                <a:schemeClr val="bg2"/>
              </a:solidFill>
              <a:latin typeface="+mn-lt"/>
            </a:endParaRPr>
          </a:p>
          <a:p>
            <a:r>
              <a:rPr lang="en-US" sz="800" b="1" dirty="0" smtClean="0">
                <a:solidFill>
                  <a:schemeClr val="bg2"/>
                </a:solidFill>
                <a:latin typeface="+mn-lt"/>
              </a:rPr>
              <a:t>Our Vision</a:t>
            </a:r>
          </a:p>
          <a:p>
            <a:r>
              <a:rPr lang="en-US" sz="800" dirty="0" smtClean="0">
                <a:solidFill>
                  <a:schemeClr val="bg2"/>
                </a:solidFill>
                <a:latin typeface="+mn-lt"/>
              </a:rPr>
              <a:t>As an intellectual leader in our market, we create the environment to attract and retain outstanding faculty. Our aim is to nurture and develop young talents as tomorrow’s scientific leaders in various academic fields.</a:t>
            </a:r>
            <a:r>
              <a:rPr lang="en-US" sz="1000" dirty="0" smtClean="0">
                <a:solidFill>
                  <a:schemeClr val="bg2"/>
                </a:solidFill>
                <a:latin typeface="+mn-lt"/>
              </a:rPr>
              <a:t/>
            </a:r>
            <a:br>
              <a:rPr lang="en-US" sz="1000" dirty="0" smtClean="0">
                <a:solidFill>
                  <a:schemeClr val="bg2"/>
                </a:solidFill>
                <a:latin typeface="+mn-lt"/>
              </a:rPr>
            </a:br>
            <a:endParaRPr lang="en-US" sz="1000" dirty="0" smtClean="0">
              <a:solidFill>
                <a:schemeClr val="bg2"/>
              </a:solidFill>
              <a:latin typeface="+mn-lt"/>
            </a:endParaRPr>
          </a:p>
          <a:p>
            <a:r>
              <a:rPr lang="en-US" sz="800" dirty="0" smtClean="0">
                <a:solidFill>
                  <a:schemeClr val="bg2"/>
                </a:solidFill>
                <a:latin typeface="+mn-lt"/>
              </a:rPr>
              <a:t>In the near term, our ambition is to solidify our position at the top of institutions of higher research and education in business administration, economics and information systems in Germany.</a:t>
            </a:r>
            <a:r>
              <a:rPr lang="en-US" sz="1500" dirty="0" smtClean="0">
                <a:solidFill>
                  <a:schemeClr val="bg2"/>
                </a:solidFill>
                <a:latin typeface="+mn-lt"/>
              </a:rPr>
              <a:t/>
            </a:r>
            <a:br>
              <a:rPr lang="en-US" sz="1500" dirty="0" smtClean="0">
                <a:solidFill>
                  <a:schemeClr val="bg2"/>
                </a:solidFill>
                <a:latin typeface="+mn-lt"/>
              </a:rPr>
            </a:br>
            <a:r>
              <a:rPr lang="en-US" sz="1500" dirty="0" smtClean="0">
                <a:solidFill>
                  <a:schemeClr val="bg2"/>
                </a:solidFill>
                <a:latin typeface="+mn-lt"/>
              </a:rPr>
              <a:t/>
            </a:r>
            <a:br>
              <a:rPr lang="en-US" sz="1500" dirty="0" smtClean="0">
                <a:solidFill>
                  <a:schemeClr val="bg2"/>
                </a:solidFill>
                <a:latin typeface="+mn-lt"/>
              </a:rPr>
            </a:br>
            <a:r>
              <a:rPr lang="en-US" sz="1500" dirty="0" smtClean="0">
                <a:solidFill>
                  <a:schemeClr val="bg2"/>
                </a:solidFill>
                <a:latin typeface="+mn-lt"/>
              </a:rPr>
              <a:t>In the longer term, we wish to be recognized as a leading academic institution in Europe, and aim to institutionalize contacts with suitable international partners in recognized networks of academic excellence, in which we represent the German and/or Continental European approach to business and economic success.</a:t>
            </a:r>
          </a:p>
          <a:p>
            <a:pPr marL="287338" indent="-287338">
              <a:lnSpc>
                <a:spcPts val="1800"/>
              </a:lnSpc>
            </a:pPr>
            <a:endParaRPr lang="de-DE" sz="1000" dirty="0">
              <a:solidFill>
                <a:schemeClr val="bg2"/>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flipH="1">
            <a:off x="5161810" y="3562325"/>
            <a:ext cx="2794566" cy="2098923"/>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Finanzielle Anreize</a:t>
            </a:r>
            <a:endParaRPr lang="de-DE" dirty="0"/>
          </a:p>
        </p:txBody>
      </p:sp>
      <p:sp>
        <p:nvSpPr>
          <p:cNvPr id="3" name="Inhaltsplatzhalter 2"/>
          <p:cNvSpPr>
            <a:spLocks noGrp="1"/>
          </p:cNvSpPr>
          <p:nvPr>
            <p:ph idx="1"/>
          </p:nvPr>
        </p:nvSpPr>
        <p:spPr/>
        <p:txBody>
          <a:bodyPr/>
          <a:lstStyle/>
          <a:p>
            <a:pPr indent="226800">
              <a:buFont typeface="Arial" pitchFamily="34" charset="0"/>
              <a:buChar char="•"/>
              <a:tabLst>
                <a:tab pos="226800" algn="l"/>
              </a:tabLst>
            </a:pPr>
            <a:r>
              <a:rPr lang="de-DE" dirty="0" smtClean="0"/>
              <a:t> Zentral: </a:t>
            </a:r>
          </a:p>
          <a:p>
            <a:pPr lvl="1" indent="226800">
              <a:buFont typeface="Arial" pitchFamily="34" charset="0"/>
              <a:buChar char="•"/>
              <a:tabLst>
                <a:tab pos="226800" algn="l"/>
              </a:tabLst>
            </a:pPr>
            <a:r>
              <a:rPr lang="de-DE" sz="1500" dirty="0" smtClean="0"/>
              <a:t>Internationalisierungsfonds</a:t>
            </a:r>
          </a:p>
          <a:p>
            <a:pPr lvl="1" indent="226800">
              <a:buFont typeface="Arial" pitchFamily="34" charset="0"/>
              <a:buChar char="•"/>
              <a:tabLst>
                <a:tab pos="226800" algn="l"/>
              </a:tabLst>
            </a:pPr>
            <a:r>
              <a:rPr lang="de-DE" sz="1500" dirty="0" smtClean="0"/>
              <a:t>Gastprofessorenmittel</a:t>
            </a:r>
          </a:p>
          <a:p>
            <a:pPr lvl="1" indent="226800">
              <a:spcAft>
                <a:spcPts val="0"/>
              </a:spcAft>
              <a:buFont typeface="Arial" pitchFamily="34" charset="0"/>
              <a:buChar char="•"/>
              <a:tabLst>
                <a:tab pos="226800" algn="l"/>
              </a:tabLst>
            </a:pPr>
            <a:r>
              <a:rPr lang="de-DE" sz="1500" dirty="0" smtClean="0"/>
              <a:t>Verankerung in der internen LOM? </a:t>
            </a:r>
          </a:p>
          <a:p>
            <a:pPr lvl="1" indent="226800">
              <a:spcAft>
                <a:spcPts val="0"/>
              </a:spcAft>
              <a:buFont typeface="Arial" pitchFamily="34" charset="0"/>
              <a:buChar char="•"/>
              <a:tabLst>
                <a:tab pos="226800" algn="l"/>
              </a:tabLst>
            </a:pPr>
            <a:r>
              <a:rPr lang="de-DE" sz="1500" dirty="0" smtClean="0"/>
              <a:t>Externe Förderprogramme (ERASMUS, PROMOS, …)</a:t>
            </a:r>
          </a:p>
          <a:p>
            <a:pPr indent="-1588">
              <a:buFont typeface="Arial" pitchFamily="34" charset="0"/>
              <a:buChar char="•"/>
              <a:tabLst>
                <a:tab pos="226800" algn="l"/>
              </a:tabLst>
            </a:pPr>
            <a:endParaRPr lang="de-DE" dirty="0" smtClean="0"/>
          </a:p>
          <a:p>
            <a:pPr indent="226800">
              <a:buFont typeface="Arial" pitchFamily="34" charset="0"/>
              <a:buChar char="•"/>
              <a:tabLst>
                <a:tab pos="226800" algn="l"/>
              </a:tabLst>
            </a:pPr>
            <a:r>
              <a:rPr lang="de-DE" dirty="0" smtClean="0"/>
              <a:t>Dezentral: </a:t>
            </a:r>
          </a:p>
          <a:p>
            <a:pPr lvl="1" indent="226800">
              <a:buFont typeface="Arial" pitchFamily="34" charset="0"/>
              <a:buChar char="•"/>
              <a:tabLst>
                <a:tab pos="226800" algn="l"/>
              </a:tabLst>
            </a:pPr>
            <a:r>
              <a:rPr lang="de-DE" sz="1500" dirty="0" smtClean="0"/>
              <a:t>Internationalisierungstopf</a:t>
            </a:r>
          </a:p>
          <a:p>
            <a:pPr lvl="1" indent="226800">
              <a:buFont typeface="Arial" pitchFamily="34" charset="0"/>
              <a:buChar char="•"/>
              <a:tabLst>
                <a:tab pos="226800" algn="l"/>
              </a:tabLst>
            </a:pPr>
            <a:r>
              <a:rPr lang="de-DE" sz="1500" dirty="0" smtClean="0"/>
              <a:t>Gastprofessorenmittel</a:t>
            </a:r>
          </a:p>
          <a:p>
            <a:pPr lvl="1" indent="226800">
              <a:buFont typeface="Arial" pitchFamily="34" charset="0"/>
              <a:buChar char="•"/>
              <a:tabLst>
                <a:tab pos="226800" algn="l"/>
              </a:tabLst>
            </a:pPr>
            <a:r>
              <a:rPr lang="de-DE" sz="1500" dirty="0" smtClean="0"/>
              <a:t>Drittmittelakquise</a:t>
            </a:r>
          </a:p>
          <a:p>
            <a:pPr lvl="1" indent="226800">
              <a:buFont typeface="Arial" pitchFamily="34" charset="0"/>
              <a:buChar char="•"/>
              <a:tabLst>
                <a:tab pos="226800" algn="l"/>
              </a:tabLst>
            </a:pPr>
            <a:r>
              <a:rPr lang="de-DE" sz="1500" dirty="0" smtClean="0"/>
              <a:t>Hochschulinterne Mittelvergabe?</a:t>
            </a:r>
          </a:p>
          <a:p>
            <a:pPr indent="226800">
              <a:buNone/>
              <a:tabLst>
                <a:tab pos="226800" algn="l"/>
              </a:tabLst>
            </a:pPr>
            <a:endParaRPr lang="de-DE" dirty="0" smtClean="0"/>
          </a:p>
          <a:p>
            <a:pPr indent="226800">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14</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Personelle Anreize</a:t>
            </a:r>
            <a:endParaRPr lang="de-DE" dirty="0"/>
          </a:p>
        </p:txBody>
      </p:sp>
      <p:sp>
        <p:nvSpPr>
          <p:cNvPr id="3" name="Inhaltsplatzhalter 2"/>
          <p:cNvSpPr>
            <a:spLocks noGrp="1"/>
          </p:cNvSpPr>
          <p:nvPr>
            <p:ph idx="1"/>
          </p:nvPr>
        </p:nvSpPr>
        <p:spPr/>
        <p:txBody>
          <a:bodyPr/>
          <a:lstStyle/>
          <a:p>
            <a:pPr indent="226800">
              <a:buFont typeface="Arial" pitchFamily="34" charset="0"/>
              <a:buChar char="•"/>
              <a:tabLst>
                <a:tab pos="226800" algn="l"/>
              </a:tabLst>
            </a:pPr>
            <a:r>
              <a:rPr lang="de-DE" dirty="0" smtClean="0"/>
              <a:t>  Zentral: </a:t>
            </a:r>
          </a:p>
          <a:p>
            <a:pPr lvl="1" indent="226800">
              <a:buFont typeface="Arial" pitchFamily="34" charset="0"/>
              <a:buChar char="•"/>
              <a:tabLst>
                <a:tab pos="226800" algn="l"/>
              </a:tabLst>
            </a:pPr>
            <a:r>
              <a:rPr lang="de-DE" sz="1500" dirty="0" smtClean="0"/>
              <a:t>Förderung der internationalen Mobilität</a:t>
            </a:r>
          </a:p>
          <a:p>
            <a:pPr lvl="1" indent="226800">
              <a:buNone/>
              <a:tabLst>
                <a:tab pos="226800" algn="l"/>
              </a:tabLst>
            </a:pPr>
            <a:endParaRPr lang="de-DE" dirty="0" smtClean="0"/>
          </a:p>
          <a:p>
            <a:pPr indent="226800">
              <a:buFont typeface="Arial" pitchFamily="34" charset="0"/>
              <a:buChar char="•"/>
              <a:tabLst>
                <a:tab pos="226800" algn="l"/>
              </a:tabLst>
            </a:pPr>
            <a:r>
              <a:rPr lang="de-DE" dirty="0" smtClean="0"/>
              <a:t>Dezentral: </a:t>
            </a:r>
          </a:p>
          <a:p>
            <a:pPr lvl="1" indent="226800">
              <a:buFont typeface="Arial" pitchFamily="34" charset="0"/>
              <a:buChar char="•"/>
              <a:tabLst>
                <a:tab pos="226800" algn="l"/>
              </a:tabLst>
            </a:pPr>
            <a:r>
              <a:rPr lang="de-DE" sz="1500" dirty="0" smtClean="0"/>
              <a:t>Zusätzliche SHK / Mitarbeiter</a:t>
            </a:r>
          </a:p>
          <a:p>
            <a:pPr lvl="1" indent="226800">
              <a:buFont typeface="Arial" pitchFamily="34" charset="0"/>
              <a:buChar char="•"/>
              <a:tabLst>
                <a:tab pos="226800" algn="l"/>
              </a:tabLst>
            </a:pPr>
            <a:r>
              <a:rPr lang="de-DE" sz="1500" dirty="0" smtClean="0"/>
              <a:t>Anrechnung internationaler Lehre auf das Lehrdeputat (z.B. Summer School)</a:t>
            </a:r>
          </a:p>
          <a:p>
            <a:pPr lvl="1" indent="226800">
              <a:buFont typeface="Arial" pitchFamily="34" charset="0"/>
              <a:buChar char="•"/>
              <a:tabLst>
                <a:tab pos="226800" algn="l"/>
              </a:tabLst>
            </a:pPr>
            <a:r>
              <a:rPr lang="de-DE" sz="1500" dirty="0" smtClean="0"/>
              <a:t>Forschungsfreisemester?</a:t>
            </a:r>
          </a:p>
          <a:p>
            <a:pPr lvl="1" indent="226800">
              <a:buFont typeface="Arial" pitchFamily="34" charset="0"/>
              <a:buChar char="•"/>
              <a:tabLst>
                <a:tab pos="226800" algn="l"/>
              </a:tabLst>
            </a:pPr>
            <a:r>
              <a:rPr lang="de-DE" sz="1500" dirty="0" smtClean="0"/>
              <a:t>Reduktion Lehrdeputat?</a:t>
            </a:r>
          </a:p>
          <a:p>
            <a:pPr indent="226800">
              <a:buNone/>
              <a:tabLst>
                <a:tab pos="226800" algn="l"/>
              </a:tabLst>
            </a:pPr>
            <a:endParaRPr lang="de-DE" dirty="0" smtClean="0"/>
          </a:p>
          <a:p>
            <a:pPr indent="226800">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15</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pic>
        <p:nvPicPr>
          <p:cNvPr id="1027" name="Picture 3"/>
          <p:cNvPicPr>
            <a:picLocks noChangeAspect="1" noChangeArrowheads="1"/>
          </p:cNvPicPr>
          <p:nvPr/>
        </p:nvPicPr>
        <p:blipFill>
          <a:blip r:embed="rId3" cstate="print"/>
          <a:srcRect/>
          <a:stretch>
            <a:fillRect/>
          </a:stretch>
        </p:blipFill>
        <p:spPr bwMode="auto">
          <a:xfrm>
            <a:off x="5214942" y="4000504"/>
            <a:ext cx="2909380" cy="193585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Strukturelle Anreize</a:t>
            </a:r>
            <a:endParaRPr lang="de-DE" dirty="0"/>
          </a:p>
        </p:txBody>
      </p:sp>
      <p:sp>
        <p:nvSpPr>
          <p:cNvPr id="3" name="Inhaltsplatzhalter 2"/>
          <p:cNvSpPr>
            <a:spLocks noGrp="1"/>
          </p:cNvSpPr>
          <p:nvPr>
            <p:ph idx="1"/>
          </p:nvPr>
        </p:nvSpPr>
        <p:spPr/>
        <p:txBody>
          <a:bodyPr/>
          <a:lstStyle/>
          <a:p>
            <a:pPr indent="226800">
              <a:buFont typeface="Arial" pitchFamily="34" charset="0"/>
              <a:buChar char="•"/>
              <a:tabLst>
                <a:tab pos="226800" algn="l"/>
              </a:tabLst>
            </a:pPr>
            <a:r>
              <a:rPr lang="de-DE" dirty="0" smtClean="0"/>
              <a:t> Zentral: </a:t>
            </a:r>
          </a:p>
          <a:p>
            <a:pPr lvl="1" indent="226800">
              <a:buFont typeface="Arial" pitchFamily="34" charset="0"/>
              <a:buChar char="•"/>
              <a:tabLst>
                <a:tab pos="226800" algn="l"/>
              </a:tabLst>
            </a:pPr>
            <a:r>
              <a:rPr lang="de-DE" sz="1500" dirty="0" smtClean="0"/>
              <a:t>Serviceeinrichtungen schaffen/</a:t>
            </a:r>
            <a:r>
              <a:rPr lang="de-DE" sz="1500" dirty="0" err="1" smtClean="0"/>
              <a:t>IntOff</a:t>
            </a:r>
            <a:r>
              <a:rPr lang="de-DE" sz="1500" dirty="0" smtClean="0"/>
              <a:t>:</a:t>
            </a:r>
          </a:p>
          <a:p>
            <a:pPr lvl="2" indent="226800">
              <a:buFont typeface="Arial" pitchFamily="34" charset="0"/>
              <a:buChar char="•"/>
              <a:tabLst>
                <a:tab pos="226800" algn="l"/>
              </a:tabLst>
            </a:pPr>
            <a:r>
              <a:rPr lang="de-DE" sz="1500" dirty="0" smtClean="0"/>
              <a:t>Administration Förderprogramme (ERASMUS, PROMOS)</a:t>
            </a:r>
          </a:p>
          <a:p>
            <a:pPr lvl="2" indent="226800">
              <a:buFont typeface="Arial" pitchFamily="34" charset="0"/>
              <a:buChar char="•"/>
              <a:tabLst>
                <a:tab pos="226800" algn="l"/>
              </a:tabLst>
            </a:pPr>
            <a:r>
              <a:rPr lang="de-DE" sz="1500" dirty="0" smtClean="0"/>
              <a:t>Leitfäden /Modellagreements etc.</a:t>
            </a:r>
          </a:p>
          <a:p>
            <a:pPr lvl="2" indent="226800">
              <a:buFont typeface="Arial" pitchFamily="34" charset="0"/>
              <a:buChar char="•"/>
              <a:tabLst>
                <a:tab pos="226800" algn="l"/>
              </a:tabLst>
            </a:pPr>
            <a:r>
              <a:rPr lang="de-DE" sz="1500" dirty="0" smtClean="0"/>
              <a:t>Beratung der FB: Hilfe zur Selbsthilfe / Train </a:t>
            </a:r>
            <a:r>
              <a:rPr lang="de-DE" sz="1500" dirty="0" err="1" smtClean="0"/>
              <a:t>the</a:t>
            </a:r>
            <a:r>
              <a:rPr lang="de-DE" sz="1500" dirty="0" smtClean="0"/>
              <a:t> </a:t>
            </a:r>
            <a:r>
              <a:rPr lang="de-DE" sz="1500" dirty="0" err="1" smtClean="0"/>
              <a:t>trainer</a:t>
            </a:r>
            <a:endParaRPr lang="de-DE" sz="1500" dirty="0" smtClean="0"/>
          </a:p>
          <a:p>
            <a:pPr lvl="2" indent="226800">
              <a:buFont typeface="Arial" pitchFamily="34" charset="0"/>
              <a:buChar char="•"/>
              <a:tabLst>
                <a:tab pos="226800" algn="l"/>
              </a:tabLst>
            </a:pPr>
            <a:r>
              <a:rPr lang="de-DE" sz="1500" dirty="0" smtClean="0"/>
              <a:t>Information und Kommunikation: Weitergabe von Informationen</a:t>
            </a:r>
          </a:p>
          <a:p>
            <a:pPr lvl="1" indent="226800">
              <a:spcAft>
                <a:spcPts val="0"/>
              </a:spcAft>
              <a:buNone/>
              <a:tabLst>
                <a:tab pos="226800" algn="l"/>
              </a:tabLst>
            </a:pPr>
            <a:endParaRPr lang="de-DE" sz="1500" dirty="0" smtClean="0"/>
          </a:p>
          <a:p>
            <a:pPr indent="226800">
              <a:buFont typeface="Arial" pitchFamily="34" charset="0"/>
              <a:buChar char="•"/>
              <a:tabLst>
                <a:tab pos="226800" algn="l"/>
              </a:tabLst>
            </a:pPr>
            <a:r>
              <a:rPr lang="de-DE" dirty="0" smtClean="0"/>
              <a:t>Dezentral: </a:t>
            </a:r>
          </a:p>
          <a:p>
            <a:pPr lvl="1" indent="226800">
              <a:spcBef>
                <a:spcPts val="360"/>
              </a:spcBef>
              <a:buFont typeface="Arial" pitchFamily="34" charset="0"/>
              <a:buChar char="•"/>
              <a:tabLst>
                <a:tab pos="226800" algn="l"/>
              </a:tabLst>
            </a:pPr>
            <a:r>
              <a:rPr lang="de-DE" sz="1500" dirty="0" smtClean="0"/>
              <a:t>Aufbau International Relations Center (IRC)</a:t>
            </a:r>
          </a:p>
          <a:p>
            <a:pPr lvl="1" indent="226800">
              <a:spcBef>
                <a:spcPts val="360"/>
              </a:spcBef>
              <a:buFont typeface="Arial" pitchFamily="34" charset="0"/>
              <a:buChar char="•"/>
              <a:tabLst>
                <a:tab pos="226800" algn="l"/>
              </a:tabLst>
            </a:pPr>
            <a:r>
              <a:rPr lang="de-DE" sz="1500" dirty="0" smtClean="0"/>
              <a:t>Beratung der Lehrstühle/Institute</a:t>
            </a:r>
          </a:p>
          <a:p>
            <a:pPr lvl="1" indent="226800">
              <a:spcBef>
                <a:spcPts val="360"/>
              </a:spcBef>
              <a:buFont typeface="Arial" pitchFamily="34" charset="0"/>
              <a:buChar char="•"/>
              <a:tabLst>
                <a:tab pos="226800" algn="l"/>
              </a:tabLst>
            </a:pPr>
            <a:r>
              <a:rPr lang="de-DE" sz="1500" dirty="0" smtClean="0"/>
              <a:t>Information und Kommunikation: Weitergabe von Informationen</a:t>
            </a:r>
          </a:p>
          <a:p>
            <a:pPr lvl="1" indent="226800">
              <a:spcBef>
                <a:spcPts val="360"/>
              </a:spcBef>
              <a:buFont typeface="Arial" pitchFamily="34" charset="0"/>
              <a:buChar char="•"/>
              <a:tabLst>
                <a:tab pos="226800" algn="l"/>
              </a:tabLst>
            </a:pPr>
            <a:r>
              <a:rPr lang="de-DE" sz="1500" dirty="0" smtClean="0"/>
              <a:t>Allgemein: Entlastung der Lehrenden/Wissenschaftler</a:t>
            </a:r>
          </a:p>
          <a:p>
            <a:pPr lvl="1" indent="226800">
              <a:buNone/>
              <a:tabLst>
                <a:tab pos="226800" algn="l"/>
              </a:tabLst>
            </a:pPr>
            <a:endParaRPr lang="de-DE" sz="1500" dirty="0" smtClean="0"/>
          </a:p>
          <a:p>
            <a:pPr indent="226800">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a:p>
        </p:txBody>
      </p:sp>
      <p:sp>
        <p:nvSpPr>
          <p:cNvPr id="4" name="Foliennummernplatzhalter 3"/>
          <p:cNvSpPr>
            <a:spLocks noGrp="1"/>
          </p:cNvSpPr>
          <p:nvPr>
            <p:ph type="sldNum" sz="quarter" idx="10"/>
          </p:nvPr>
        </p:nvSpPr>
        <p:spPr/>
        <p:txBody>
          <a:bodyPr/>
          <a:lstStyle/>
          <a:p>
            <a:pPr>
              <a:defRPr/>
            </a:pPr>
            <a:r>
              <a:rPr lang="de-DE" dirty="0" smtClean="0"/>
              <a:t>16</a:t>
            </a:r>
          </a:p>
          <a:p>
            <a:pPr>
              <a:defRPr/>
            </a:pPr>
            <a:endParaRPr lang="de-DE" dirty="0" smtClean="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blinds(horizontal)">
                                      <p:cBhvr>
                                        <p:cTn id="39"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Strukturelle Anreize - IRC</a:t>
            </a:r>
            <a:endParaRPr lang="de-DE" dirty="0"/>
          </a:p>
        </p:txBody>
      </p:sp>
      <p:sp>
        <p:nvSpPr>
          <p:cNvPr id="3" name="Inhaltsplatzhalter 2"/>
          <p:cNvSpPr>
            <a:spLocks noGrp="1"/>
          </p:cNvSpPr>
          <p:nvPr>
            <p:ph idx="1"/>
          </p:nvPr>
        </p:nvSpPr>
        <p:spPr/>
        <p:txBody>
          <a:bodyPr/>
          <a:lstStyle/>
          <a:p>
            <a:pPr indent="-1588">
              <a:buNone/>
              <a:tabLst>
                <a:tab pos="226800" algn="l"/>
              </a:tabLst>
            </a:pPr>
            <a:r>
              <a:rPr lang="de-DE" sz="1400" dirty="0" smtClean="0"/>
              <a:t>Das IRC setzt sich für die fortschreitende Internationalisierung des Fachbereichs ein. Die Leitlinien und strategischen Vorgaben zu den internationalen Aktivitäten und innovativen Kooperationen werden hier entworfen und in Zusammenarbeit mit den Zentren inhaltlich und operativ gestaltet. </a:t>
            </a:r>
          </a:p>
          <a:p>
            <a:pPr indent="-1588">
              <a:buNone/>
              <a:tabLst>
                <a:tab pos="226800" algn="l"/>
              </a:tabLst>
            </a:pPr>
            <a:endParaRPr lang="de-DE" sz="1400" dirty="0" smtClean="0"/>
          </a:p>
          <a:p>
            <a:pPr indent="-1588">
              <a:buNone/>
              <a:tabLst>
                <a:tab pos="226800" algn="l"/>
              </a:tabLst>
            </a:pPr>
            <a:r>
              <a:rPr lang="de-DE" sz="1400" dirty="0" smtClean="0"/>
              <a:t>Aufgaben:</a:t>
            </a:r>
          </a:p>
          <a:p>
            <a:pPr marL="174625" lvl="1" indent="-174625">
              <a:tabLst>
                <a:tab pos="174625" algn="l"/>
              </a:tabLst>
            </a:pPr>
            <a:r>
              <a:rPr lang="de-DE" sz="1400" dirty="0" smtClean="0"/>
              <a:t>Verfolgung der Internationalisierungsstrategie</a:t>
            </a:r>
          </a:p>
          <a:p>
            <a:pPr marL="174625" lvl="1" indent="-174625">
              <a:tabLst>
                <a:tab pos="174625" algn="l"/>
              </a:tabLst>
            </a:pPr>
            <a:r>
              <a:rPr lang="de-DE" sz="1400" dirty="0" smtClean="0"/>
              <a:t>Studierendenmobilität (</a:t>
            </a:r>
            <a:r>
              <a:rPr lang="de-DE" sz="1400" dirty="0" err="1" smtClean="0"/>
              <a:t>Incomings</a:t>
            </a:r>
            <a:r>
              <a:rPr lang="de-DE" sz="1400" dirty="0" smtClean="0"/>
              <a:t> &amp; </a:t>
            </a:r>
            <a:r>
              <a:rPr lang="de-DE" sz="1400" dirty="0" err="1" smtClean="0"/>
              <a:t>Outgoings</a:t>
            </a:r>
            <a:r>
              <a:rPr lang="de-DE" sz="1400" dirty="0" smtClean="0"/>
              <a:t>)</a:t>
            </a:r>
          </a:p>
          <a:p>
            <a:pPr marL="174625" lvl="1" indent="-174625">
              <a:tabLst>
                <a:tab pos="174625" algn="l"/>
              </a:tabLst>
            </a:pPr>
            <a:r>
              <a:rPr lang="de-DE" sz="1400" dirty="0" smtClean="0"/>
              <a:t>Internationalisierung von Lehre und Studium</a:t>
            </a:r>
          </a:p>
          <a:p>
            <a:pPr marL="174625" lvl="1" indent="-174625">
              <a:tabLst>
                <a:tab pos="174625" algn="l"/>
              </a:tabLst>
            </a:pPr>
            <a:r>
              <a:rPr lang="de-DE" sz="1400" dirty="0" err="1" smtClean="0"/>
              <a:t>Dozentenmobilität</a:t>
            </a:r>
            <a:endParaRPr lang="de-DE" sz="1400" dirty="0" smtClean="0"/>
          </a:p>
          <a:p>
            <a:pPr marL="174625" lvl="1" indent="-174625">
              <a:tabLst>
                <a:tab pos="174625" algn="l"/>
              </a:tabLst>
            </a:pPr>
            <a:r>
              <a:rPr lang="de-DE" sz="1400" dirty="0" smtClean="0"/>
              <a:t>Partnerschaften/Netzwerkmitgliedschaften</a:t>
            </a:r>
          </a:p>
          <a:p>
            <a:pPr marL="174625" lvl="1" indent="-174625">
              <a:tabLst>
                <a:tab pos="174625" algn="l"/>
              </a:tabLst>
            </a:pPr>
            <a:r>
              <a:rPr lang="de-DE" sz="1400" dirty="0" smtClean="0"/>
              <a:t>Internationale Akkreditierung</a:t>
            </a:r>
          </a:p>
          <a:p>
            <a:pPr marL="174625" lvl="1" indent="-174625">
              <a:tabLst>
                <a:tab pos="174625" algn="l"/>
              </a:tabLst>
            </a:pPr>
            <a:endParaRPr lang="de-DE" sz="1400" dirty="0" smtClean="0"/>
          </a:p>
          <a:p>
            <a:pPr marL="174625" lvl="1" indent="-174625">
              <a:buNone/>
              <a:tabLst>
                <a:tab pos="174625" algn="l"/>
              </a:tabLst>
            </a:pPr>
            <a:r>
              <a:rPr lang="de-DE" sz="1400" dirty="0" smtClean="0"/>
              <a:t>Team:</a:t>
            </a:r>
          </a:p>
          <a:p>
            <a:pPr marL="174625" lvl="1" indent="-174625">
              <a:tabLst>
                <a:tab pos="174625" algn="l"/>
              </a:tabLst>
            </a:pPr>
            <a:r>
              <a:rPr lang="de-DE" sz="1400" dirty="0" smtClean="0"/>
              <a:t>Prodekan für Strategie und Internationales</a:t>
            </a:r>
          </a:p>
          <a:p>
            <a:pPr marL="174625" lvl="1" indent="-174625">
              <a:tabLst>
                <a:tab pos="174625" algn="l"/>
              </a:tabLst>
            </a:pPr>
            <a:r>
              <a:rPr lang="de-DE" sz="1400" dirty="0" smtClean="0"/>
              <a:t>Task Force Internationales (6 Professoren)</a:t>
            </a:r>
          </a:p>
          <a:p>
            <a:pPr marL="174625" lvl="1" indent="-174625">
              <a:tabLst>
                <a:tab pos="174625" algn="l"/>
              </a:tabLst>
            </a:pPr>
            <a:r>
              <a:rPr lang="de-DE" sz="1400" dirty="0" smtClean="0"/>
              <a:t>3 Mitarbeiter (2,25 VZÄ) und 4 Studentische Hilfskräfte </a:t>
            </a:r>
          </a:p>
          <a:p>
            <a:pPr marL="174625" lvl="1" indent="-174625">
              <a:buNone/>
              <a:tabLst>
                <a:tab pos="174625" algn="l"/>
              </a:tabLst>
            </a:pPr>
            <a:endParaRPr lang="de-DE" sz="1400" dirty="0" smtClean="0"/>
          </a:p>
          <a:p>
            <a:pPr marL="174625" lvl="1" indent="-174625">
              <a:buNone/>
              <a:tabLst>
                <a:tab pos="174625" algn="l"/>
              </a:tabLst>
            </a:pPr>
            <a:endParaRPr lang="de-DE" sz="1400" dirty="0" smtClean="0"/>
          </a:p>
          <a:p>
            <a:pPr indent="226800">
              <a:buNone/>
              <a:tabLst>
                <a:tab pos="226800" algn="l"/>
              </a:tabLst>
            </a:pPr>
            <a:endParaRPr lang="de-DE" dirty="0" smtClean="0"/>
          </a:p>
          <a:p>
            <a:pPr indent="226800">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17</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pic>
        <p:nvPicPr>
          <p:cNvPr id="4099" name="Picture 3"/>
          <p:cNvPicPr>
            <a:picLocks noChangeAspect="1" noChangeArrowheads="1"/>
          </p:cNvPicPr>
          <p:nvPr/>
        </p:nvPicPr>
        <p:blipFill>
          <a:blip r:embed="rId3" cstate="print"/>
          <a:srcRect/>
          <a:stretch>
            <a:fillRect/>
          </a:stretch>
        </p:blipFill>
        <p:spPr bwMode="auto">
          <a:xfrm>
            <a:off x="6372200" y="3747497"/>
            <a:ext cx="1512168" cy="1337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blinds(horizontal)">
                                      <p:cBhvr>
                                        <p:cTn id="35" dur="500"/>
                                        <p:tgtEl>
                                          <p:spTgt spid="3">
                                            <p:txEl>
                                              <p:pRg st="10" end="1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blinds(horizontal)">
                                      <p:cBhvr>
                                        <p:cTn id="38" dur="500"/>
                                        <p:tgtEl>
                                          <p:spTgt spid="3">
                                            <p:txEl>
                                              <p:pRg st="11" end="1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blinds(horizontal)">
                                      <p:cBhvr>
                                        <p:cTn id="41" dur="500"/>
                                        <p:tgtEl>
                                          <p:spTgt spid="3">
                                            <p:txEl>
                                              <p:pRg st="12" end="1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blinds(horizontal)">
                                      <p:cBhvr>
                                        <p:cTn id="44"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Reputation / öffentliche Anerkennung</a:t>
            </a:r>
            <a:endParaRPr lang="de-DE" dirty="0"/>
          </a:p>
        </p:txBody>
      </p:sp>
      <p:sp>
        <p:nvSpPr>
          <p:cNvPr id="3" name="Inhaltsplatzhalter 2"/>
          <p:cNvSpPr>
            <a:spLocks noGrp="1"/>
          </p:cNvSpPr>
          <p:nvPr>
            <p:ph idx="1"/>
          </p:nvPr>
        </p:nvSpPr>
        <p:spPr/>
        <p:txBody>
          <a:bodyPr/>
          <a:lstStyle/>
          <a:p>
            <a:pPr indent="226800">
              <a:buFont typeface="Arial" pitchFamily="34" charset="0"/>
              <a:buChar char="•"/>
              <a:tabLst>
                <a:tab pos="226800" algn="l"/>
              </a:tabLst>
            </a:pPr>
            <a:r>
              <a:rPr lang="de-DE" dirty="0" smtClean="0"/>
              <a:t> Zentral: </a:t>
            </a:r>
          </a:p>
          <a:p>
            <a:pPr lvl="1" indent="226800">
              <a:buFont typeface="Arial" pitchFamily="34" charset="0"/>
              <a:buChar char="•"/>
              <a:tabLst>
                <a:tab pos="226800" algn="l"/>
              </a:tabLst>
            </a:pPr>
            <a:r>
              <a:rPr lang="de-DE" sz="1500" dirty="0" smtClean="0"/>
              <a:t>Website: Rubrik International</a:t>
            </a:r>
          </a:p>
          <a:p>
            <a:pPr lvl="1" indent="226800">
              <a:buFont typeface="Arial" pitchFamily="34" charset="0"/>
              <a:buChar char="•"/>
              <a:tabLst>
                <a:tab pos="226800" algn="l"/>
              </a:tabLst>
            </a:pPr>
            <a:r>
              <a:rPr lang="de-DE" sz="1500" dirty="0" smtClean="0"/>
              <a:t>Hervorhebung einzelner Aktivitäten in Profil WWU </a:t>
            </a:r>
          </a:p>
          <a:p>
            <a:pPr lvl="1" indent="226800">
              <a:buFont typeface="Arial" pitchFamily="34" charset="0"/>
              <a:buChar char="•"/>
              <a:tabLst>
                <a:tab pos="226800" algn="l"/>
              </a:tabLst>
            </a:pPr>
            <a:r>
              <a:rPr lang="de-DE" sz="1500" dirty="0" smtClean="0"/>
              <a:t>Pressemitteilungen</a:t>
            </a:r>
          </a:p>
          <a:p>
            <a:pPr lvl="1" indent="226800">
              <a:buFont typeface="Arial" pitchFamily="34" charset="0"/>
              <a:buChar char="•"/>
              <a:tabLst>
                <a:tab pos="226800" algn="l"/>
              </a:tabLst>
            </a:pPr>
            <a:r>
              <a:rPr lang="de-DE" sz="1500" dirty="0" smtClean="0"/>
              <a:t>Profilierung </a:t>
            </a:r>
            <a:r>
              <a:rPr lang="de-DE" sz="1500" dirty="0" err="1" smtClean="0"/>
              <a:t>Good</a:t>
            </a:r>
            <a:r>
              <a:rPr lang="de-DE" sz="1500" dirty="0" smtClean="0"/>
              <a:t> Practices (intern und extern)</a:t>
            </a:r>
          </a:p>
          <a:p>
            <a:pPr lvl="1" indent="226800">
              <a:buFont typeface="Arial" pitchFamily="34" charset="0"/>
              <a:buChar char="•"/>
              <a:tabLst>
                <a:tab pos="226800" algn="l"/>
              </a:tabLst>
            </a:pPr>
            <a:r>
              <a:rPr lang="de-DE" sz="1500" dirty="0" smtClean="0"/>
              <a:t>In Vorbereitung: Newsletter International </a:t>
            </a:r>
          </a:p>
          <a:p>
            <a:pPr lvl="1" indent="226800">
              <a:buNone/>
              <a:tabLst>
                <a:tab pos="226800" algn="l"/>
              </a:tabLst>
            </a:pPr>
            <a:endParaRPr lang="de-DE" sz="1500" dirty="0" smtClean="0"/>
          </a:p>
          <a:p>
            <a:pPr indent="226800">
              <a:buFont typeface="Arial" pitchFamily="34" charset="0"/>
              <a:buChar char="•"/>
              <a:tabLst>
                <a:tab pos="226800" algn="l"/>
              </a:tabLst>
            </a:pPr>
            <a:r>
              <a:rPr lang="de-DE" dirty="0" smtClean="0"/>
              <a:t>Dezentral: </a:t>
            </a:r>
          </a:p>
          <a:p>
            <a:pPr lvl="1" indent="226800">
              <a:buFont typeface="Arial" pitchFamily="34" charset="0"/>
              <a:buChar char="•"/>
              <a:tabLst>
                <a:tab pos="226800" algn="l"/>
              </a:tabLst>
            </a:pPr>
            <a:r>
              <a:rPr lang="de-DE" sz="1500" dirty="0" smtClean="0"/>
              <a:t>Pressemitteilungen auf Fakultätswebseite</a:t>
            </a:r>
          </a:p>
          <a:p>
            <a:pPr lvl="1" indent="226800">
              <a:buFont typeface="Arial" pitchFamily="34" charset="0"/>
              <a:buChar char="•"/>
              <a:tabLst>
                <a:tab pos="226800" algn="l"/>
              </a:tabLst>
            </a:pPr>
            <a:r>
              <a:rPr lang="de-DE" sz="1500" dirty="0" smtClean="0"/>
              <a:t>Artikel in lokaler und überregionaler Presse</a:t>
            </a:r>
          </a:p>
          <a:p>
            <a:pPr lvl="1" indent="226800">
              <a:buFont typeface="Arial" pitchFamily="34" charset="0"/>
              <a:buChar char="•"/>
              <a:tabLst>
                <a:tab pos="226800" algn="l"/>
              </a:tabLst>
            </a:pPr>
            <a:r>
              <a:rPr lang="de-DE" sz="1500" dirty="0" smtClean="0"/>
              <a:t>Preise und Auszeichnungen?</a:t>
            </a:r>
          </a:p>
          <a:p>
            <a:pPr indent="226800">
              <a:buNone/>
              <a:tabLst>
                <a:tab pos="226800" algn="l"/>
              </a:tabLst>
            </a:pPr>
            <a:endParaRPr lang="de-DE" dirty="0" smtClean="0"/>
          </a:p>
          <a:p>
            <a:pPr indent="226800">
              <a:buNone/>
              <a:tabLst>
                <a:tab pos="226800" algn="l"/>
              </a:tabLst>
            </a:pPr>
            <a:endParaRPr lang="de-DE" dirty="0" smtClean="0"/>
          </a:p>
          <a:p>
            <a:pPr indent="226800">
              <a:buFont typeface="Arial" pitchFamily="34" charset="0"/>
              <a:buChar char="•"/>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18</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pic>
        <p:nvPicPr>
          <p:cNvPr id="5124" name="Picture 4"/>
          <p:cNvPicPr>
            <a:picLocks noChangeAspect="1" noChangeArrowheads="1"/>
          </p:cNvPicPr>
          <p:nvPr/>
        </p:nvPicPr>
        <p:blipFill>
          <a:blip r:embed="rId3" cstate="print"/>
          <a:srcRect/>
          <a:stretch>
            <a:fillRect/>
          </a:stretch>
        </p:blipFill>
        <p:spPr bwMode="auto">
          <a:xfrm>
            <a:off x="5369348" y="4005064"/>
            <a:ext cx="2473522" cy="16561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linds(horizontal)">
                                      <p:cBhvr>
                                        <p:cTn id="27" dur="500"/>
                                        <p:tgtEl>
                                          <p:spTgt spid="3">
                                            <p:txEl>
                                              <p:pRg st="7" end="7"/>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linds(horizontal)">
                                      <p:cBhvr>
                                        <p:cTn id="30" dur="500"/>
                                        <p:tgtEl>
                                          <p:spTgt spid="3">
                                            <p:txEl>
                                              <p:pRg st="8" end="8"/>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linds(horizontal)">
                                      <p:cBhvr>
                                        <p:cTn id="33" dur="500"/>
                                        <p:tgtEl>
                                          <p:spTgt spid="3">
                                            <p:txEl>
                                              <p:pRg st="9" end="9"/>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blinds(horizontal)">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p:txBody>
          <a:bodyPr/>
          <a:lstStyle/>
          <a:p>
            <a:pPr indent="-1588">
              <a:buNone/>
            </a:pPr>
            <a:r>
              <a:rPr lang="de-DE" dirty="0" smtClean="0"/>
              <a:t>I. Mögliche Anreize für Internationalisierung (Theorie)</a:t>
            </a:r>
          </a:p>
          <a:p>
            <a:pPr indent="226800">
              <a:buNone/>
              <a:tabLst>
                <a:tab pos="226800" algn="l"/>
              </a:tabLst>
            </a:pPr>
            <a:endParaRPr lang="de-DE" dirty="0" smtClean="0"/>
          </a:p>
          <a:p>
            <a:pPr indent="-1588">
              <a:buNone/>
              <a:tabLst>
                <a:tab pos="0" algn="l"/>
              </a:tabLst>
            </a:pPr>
            <a:r>
              <a:rPr lang="de-DE" dirty="0" smtClean="0"/>
              <a:t>II. Erfolgsmessung von Internationalisierung (Theorie)</a:t>
            </a:r>
          </a:p>
          <a:p>
            <a:pPr indent="226800">
              <a:buNone/>
              <a:tabLst>
                <a:tab pos="226800" algn="l"/>
              </a:tabLst>
            </a:pPr>
            <a:endParaRPr lang="de-DE" dirty="0" smtClean="0"/>
          </a:p>
          <a:p>
            <a:pPr indent="-1588">
              <a:buNone/>
              <a:tabLst>
                <a:tab pos="0" algn="l"/>
              </a:tabLst>
            </a:pPr>
            <a:r>
              <a:rPr lang="de-DE" dirty="0" smtClean="0"/>
              <a:t>III. Praxisbeispiel WWU Münster – Wirtschaftswissenschaftliche Fakultät</a:t>
            </a:r>
          </a:p>
          <a:p>
            <a:pPr indent="-1588">
              <a:buNone/>
              <a:tabLst>
                <a:tab pos="0" algn="l"/>
              </a:tabLst>
            </a:pPr>
            <a:endParaRPr lang="de-DE" dirty="0" smtClean="0"/>
          </a:p>
          <a:p>
            <a:pPr indent="-1588">
              <a:buNone/>
              <a:tabLst>
                <a:tab pos="0" algn="l"/>
              </a:tabLst>
            </a:pPr>
            <a:r>
              <a:rPr lang="de-DE" dirty="0" smtClean="0"/>
              <a:t>IV. </a:t>
            </a:r>
            <a:r>
              <a:rPr lang="de-DE" dirty="0" err="1" smtClean="0"/>
              <a:t>Anreizsystem</a:t>
            </a:r>
            <a:r>
              <a:rPr lang="de-DE" dirty="0" smtClean="0"/>
              <a:t> - Diskussion/Bewertung</a:t>
            </a:r>
          </a:p>
          <a:p>
            <a:pPr indent="-1588">
              <a:buNone/>
              <a:tabLst>
                <a:tab pos="0" algn="l"/>
              </a:tabLst>
            </a:pPr>
            <a:r>
              <a:rPr lang="de-DE" dirty="0" smtClean="0"/>
              <a:t> </a:t>
            </a:r>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19</a:t>
            </a:fld>
            <a:endParaRPr lang="de-DE"/>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6" name="Inhaltsplatzhalter 2"/>
          <p:cNvSpPr txBox="1">
            <a:spLocks/>
          </p:cNvSpPr>
          <p:nvPr/>
        </p:nvSpPr>
        <p:spPr bwMode="auto">
          <a:xfrm>
            <a:off x="204788" y="1860550"/>
            <a:ext cx="7996237" cy="4211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1950" marR="0" lvl="1" indent="226800" algn="l" defTabSz="914400" rtl="0" eaLnBrk="1" fontAlgn="base" latinLnBrk="0" hangingPunct="1">
              <a:lnSpc>
                <a:spcPct val="100000"/>
              </a:lnSpc>
              <a:spcBef>
                <a:spcPct val="20000"/>
              </a:spcBef>
              <a:spcAft>
                <a:spcPct val="0"/>
              </a:spcAft>
              <a:buClrTx/>
              <a:buSzTx/>
              <a:tabLst>
                <a:tab pos="226800" algn="l"/>
              </a:tabLst>
              <a:defRPr/>
            </a:pPr>
            <a:endParaRPr kumimoji="0" lang="de-DE" sz="1500" b="0" i="0" u="none" strike="noStrike" kern="0" cap="none" spc="0" normalizeH="0" baseline="0" noProof="0" dirty="0" smtClean="0">
              <a:ln>
                <a:noFill/>
              </a:ln>
              <a:solidFill>
                <a:schemeClr val="bg2"/>
              </a:solidFill>
              <a:effectLst/>
              <a:uLnTx/>
              <a:uFillTx/>
              <a:latin typeface="+mj-lt"/>
              <a:ea typeface="+mn-ea"/>
            </a:endParaRPr>
          </a:p>
          <a:p>
            <a:pPr marL="1588" marR="0" lvl="0" indent="226800"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361950" marR="0" lvl="1" indent="226800" algn="l" defTabSz="914400" rtl="0" eaLnBrk="1" fontAlgn="base" latinLnBrk="0" hangingPunct="1">
              <a:lnSpc>
                <a:spcPct val="100000"/>
              </a:lnSpc>
              <a:spcBef>
                <a:spcPct val="20000"/>
              </a:spcBef>
              <a:spcAft>
                <a:spcPct val="0"/>
              </a:spcAft>
              <a:buClrTx/>
              <a:buSzTx/>
              <a:buFont typeface="Arial" pitchFamily="34" charset="0"/>
              <a:buChar char="•"/>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endParaRPr>
          </a:p>
          <a:p>
            <a:pPr marL="1588" marR="0" lvl="0" indent="226800" algn="l" defTabSz="914400" rtl="0" eaLnBrk="1" fontAlgn="base" latinLnBrk="0" hangingPunct="1">
              <a:lnSpc>
                <a:spcPct val="100000"/>
              </a:lnSpc>
              <a:spcBef>
                <a:spcPct val="0"/>
              </a:spcBef>
              <a:spcAft>
                <a:spcPct val="0"/>
              </a:spcAft>
              <a:buClrTx/>
              <a:buSzTx/>
              <a:buFont typeface="+mj-lt"/>
              <a:buAutoNum type="arabicPeriod"/>
              <a:tabLst>
                <a:tab pos="226800" algn="l"/>
              </a:tabLst>
              <a:defRPr/>
            </a:pPr>
            <a:endParaRPr kumimoji="0" lang="de-DE" sz="1700" b="0" i="0" u="none" strike="noStrike" kern="0" cap="none" spc="0" normalizeH="0" baseline="0" noProof="0" dirty="0">
              <a:ln>
                <a:noFill/>
              </a:ln>
              <a:solidFill>
                <a:schemeClr val="bg2"/>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6" end="6"/>
                                            </p:txEl>
                                          </p:spTgt>
                                        </p:tgtEl>
                                        <p:attrNameLst>
                                          <p:attrName>style.fontStyle</p:attrName>
                                        </p:attrNameLst>
                                      </p:cBhvr>
                                      <p:to>
                                        <p:strVal val="normal"/>
                                      </p:to>
                                    </p:set>
                                    <p:set>
                                      <p:cBhvr override="childStyle">
                                        <p:cTn id="7" dur="indefinite"/>
                                        <p:tgtEl>
                                          <p:spTgt spid="3">
                                            <p:txEl>
                                              <p:pRg st="6" end="6"/>
                                            </p:txEl>
                                          </p:spTgt>
                                        </p:tgtEl>
                                        <p:attrNameLst>
                                          <p:attrName>style.fontWeight</p:attrName>
                                        </p:attrNameLst>
                                      </p:cBhvr>
                                      <p:to>
                                        <p:strVal val="bold"/>
                                      </p:to>
                                    </p:set>
                                    <p:set>
                                      <p:cBhvr override="childStyle">
                                        <p:cTn id="8" dur="indefinite"/>
                                        <p:tgtEl>
                                          <p:spTgt spid="3">
                                            <p:txEl>
                                              <p:pRg st="6" end="6"/>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p:txBody>
          <a:bodyPr/>
          <a:lstStyle/>
          <a:p>
            <a:pPr indent="-1588">
              <a:buNone/>
            </a:pPr>
            <a:r>
              <a:rPr lang="de-DE" dirty="0" smtClean="0"/>
              <a:t>I. Mögliche Anreize für Internationalisierung</a:t>
            </a:r>
          </a:p>
          <a:p>
            <a:pPr indent="226800">
              <a:buNone/>
              <a:tabLst>
                <a:tab pos="226800" algn="l"/>
              </a:tabLst>
            </a:pPr>
            <a:endParaRPr lang="de-DE" dirty="0" smtClean="0"/>
          </a:p>
          <a:p>
            <a:pPr indent="-1588">
              <a:buNone/>
              <a:tabLst>
                <a:tab pos="0" algn="l"/>
              </a:tabLst>
            </a:pPr>
            <a:r>
              <a:rPr lang="de-DE" dirty="0" smtClean="0"/>
              <a:t>II. Erfolgsmessung von Internationalisierung</a:t>
            </a:r>
          </a:p>
          <a:p>
            <a:pPr indent="226800">
              <a:buNone/>
              <a:tabLst>
                <a:tab pos="226800" algn="l"/>
              </a:tabLst>
            </a:pPr>
            <a:endParaRPr lang="de-DE" dirty="0" smtClean="0"/>
          </a:p>
          <a:p>
            <a:pPr indent="-1588">
              <a:buNone/>
              <a:tabLst>
                <a:tab pos="0" algn="l"/>
              </a:tabLst>
            </a:pPr>
            <a:r>
              <a:rPr lang="de-DE" dirty="0" smtClean="0"/>
              <a:t>III. Praxisbeispiel WWU Münster – Wirtschaftswissenschaftliche Fakultät</a:t>
            </a:r>
          </a:p>
          <a:p>
            <a:pPr indent="-1588">
              <a:buNone/>
              <a:tabLst>
                <a:tab pos="0" algn="l"/>
              </a:tabLst>
            </a:pPr>
            <a:endParaRPr lang="de-DE" dirty="0" smtClean="0"/>
          </a:p>
          <a:p>
            <a:pPr indent="-1588">
              <a:buNone/>
              <a:tabLst>
                <a:tab pos="0" algn="l"/>
              </a:tabLst>
            </a:pPr>
            <a:r>
              <a:rPr lang="de-DE" dirty="0" smtClean="0"/>
              <a:t>IV. </a:t>
            </a:r>
            <a:r>
              <a:rPr lang="de-DE" dirty="0" err="1" smtClean="0"/>
              <a:t>Anreizsystem</a:t>
            </a:r>
            <a:r>
              <a:rPr lang="de-DE" dirty="0" smtClean="0"/>
              <a:t> - Diskussion/Bewertung</a:t>
            </a:r>
          </a:p>
          <a:p>
            <a:pPr indent="-1588">
              <a:buNone/>
              <a:tabLst>
                <a:tab pos="0" algn="l"/>
              </a:tabLst>
            </a:pPr>
            <a:r>
              <a:rPr lang="de-DE" dirty="0" smtClean="0"/>
              <a:t> </a:t>
            </a:r>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2</a:t>
            </a:fld>
            <a:endParaRPr lang="de-DE"/>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6" name="Inhaltsplatzhalter 2"/>
          <p:cNvSpPr txBox="1">
            <a:spLocks/>
          </p:cNvSpPr>
          <p:nvPr/>
        </p:nvSpPr>
        <p:spPr bwMode="auto">
          <a:xfrm>
            <a:off x="204788" y="1860550"/>
            <a:ext cx="7996237" cy="4211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1950" marR="0" lvl="1" indent="226800" algn="l" defTabSz="914400" rtl="0" eaLnBrk="1" fontAlgn="base" latinLnBrk="0" hangingPunct="1">
              <a:lnSpc>
                <a:spcPct val="100000"/>
              </a:lnSpc>
              <a:spcBef>
                <a:spcPct val="20000"/>
              </a:spcBef>
              <a:spcAft>
                <a:spcPct val="0"/>
              </a:spcAft>
              <a:buClrTx/>
              <a:buSzTx/>
              <a:tabLst>
                <a:tab pos="226800" algn="l"/>
              </a:tabLst>
              <a:defRPr/>
            </a:pPr>
            <a:endParaRPr kumimoji="0" lang="de-DE" sz="1500" b="0" i="0" u="none" strike="noStrike" kern="0" cap="none" spc="0" normalizeH="0" baseline="0" noProof="0" dirty="0" smtClean="0">
              <a:ln>
                <a:noFill/>
              </a:ln>
              <a:solidFill>
                <a:schemeClr val="bg2"/>
              </a:solidFill>
              <a:effectLst/>
              <a:uLnTx/>
              <a:uFillTx/>
              <a:latin typeface="+mj-lt"/>
              <a:ea typeface="+mn-ea"/>
            </a:endParaRPr>
          </a:p>
          <a:p>
            <a:pPr marL="1588" marR="0" lvl="0" indent="226800"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361950" marR="0" lvl="1" indent="226800" algn="l" defTabSz="914400" rtl="0" eaLnBrk="1" fontAlgn="base" latinLnBrk="0" hangingPunct="1">
              <a:lnSpc>
                <a:spcPct val="100000"/>
              </a:lnSpc>
              <a:spcBef>
                <a:spcPct val="20000"/>
              </a:spcBef>
              <a:spcAft>
                <a:spcPct val="0"/>
              </a:spcAft>
              <a:buClrTx/>
              <a:buSzTx/>
              <a:buFont typeface="Arial" pitchFamily="34" charset="0"/>
              <a:buChar char="•"/>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endParaRPr>
          </a:p>
          <a:p>
            <a:pPr marL="1588" marR="0" lvl="0" indent="226800" algn="l" defTabSz="914400" rtl="0" eaLnBrk="1" fontAlgn="base" latinLnBrk="0" hangingPunct="1">
              <a:lnSpc>
                <a:spcPct val="100000"/>
              </a:lnSpc>
              <a:spcBef>
                <a:spcPct val="0"/>
              </a:spcBef>
              <a:spcAft>
                <a:spcPct val="0"/>
              </a:spcAft>
              <a:buClrTx/>
              <a:buSzTx/>
              <a:buFont typeface="+mj-lt"/>
              <a:buAutoNum type="arabicPeriod"/>
              <a:tabLst>
                <a:tab pos="226800" algn="l"/>
              </a:tabLst>
              <a:defRPr/>
            </a:pPr>
            <a:endParaRPr kumimoji="0" lang="de-DE" sz="1700" b="0" i="0" u="none" strike="noStrike" kern="0" cap="none" spc="0" normalizeH="0" baseline="0" noProof="0" dirty="0">
              <a:ln>
                <a:noFill/>
              </a:ln>
              <a:solidFill>
                <a:schemeClr val="bg2"/>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Anreizsystem</a:t>
            </a:r>
            <a:r>
              <a:rPr lang="de-DE" dirty="0" smtClean="0"/>
              <a:t> – Beispiel FB04</a:t>
            </a:r>
            <a:endParaRPr lang="de-DE" dirty="0"/>
          </a:p>
        </p:txBody>
      </p:sp>
      <p:sp>
        <p:nvSpPr>
          <p:cNvPr id="3" name="Inhaltsplatzhalter 2"/>
          <p:cNvSpPr>
            <a:spLocks noGrp="1"/>
          </p:cNvSpPr>
          <p:nvPr>
            <p:ph idx="1"/>
          </p:nvPr>
        </p:nvSpPr>
        <p:spPr/>
        <p:txBody>
          <a:bodyPr/>
          <a:lstStyle/>
          <a:p>
            <a:pPr indent="226800">
              <a:buNone/>
              <a:tabLst>
                <a:tab pos="226800" algn="l"/>
              </a:tabLst>
            </a:pPr>
            <a:endParaRPr lang="de-DE" dirty="0" smtClean="0"/>
          </a:p>
          <a:p>
            <a:pPr indent="-1588">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20</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graphicFrame>
        <p:nvGraphicFramePr>
          <p:cNvPr id="6" name="Tabelle 5"/>
          <p:cNvGraphicFramePr>
            <a:graphicFrameLocks noGrp="1"/>
          </p:cNvGraphicFramePr>
          <p:nvPr/>
        </p:nvGraphicFramePr>
        <p:xfrm>
          <a:off x="251520" y="2036792"/>
          <a:ext cx="8064896" cy="3840480"/>
        </p:xfrm>
        <a:graphic>
          <a:graphicData uri="http://schemas.openxmlformats.org/drawingml/2006/table">
            <a:tbl>
              <a:tblPr firstRow="1" bandRow="1">
                <a:tableStyleId>{073A0DAA-6AF3-43AB-8588-CEC1D06C72B9}</a:tableStyleId>
              </a:tblPr>
              <a:tblGrid>
                <a:gridCol w="2376264"/>
                <a:gridCol w="720080"/>
                <a:gridCol w="1080120"/>
                <a:gridCol w="2016224"/>
                <a:gridCol w="1872208"/>
              </a:tblGrid>
              <a:tr h="370840">
                <a:tc>
                  <a:txBody>
                    <a:bodyPr/>
                    <a:lstStyle/>
                    <a:p>
                      <a:r>
                        <a:rPr lang="de-DE" sz="1200" dirty="0" smtClean="0"/>
                        <a:t>Indikatoren</a:t>
                      </a:r>
                      <a:endParaRPr lang="de-DE" sz="1200" dirty="0"/>
                    </a:p>
                  </a:txBody>
                  <a:tcPr>
                    <a:solidFill>
                      <a:srgbClr val="3D656F"/>
                    </a:solidFill>
                  </a:tcPr>
                </a:tc>
                <a:tc>
                  <a:txBody>
                    <a:bodyPr/>
                    <a:lstStyle/>
                    <a:p>
                      <a:r>
                        <a:rPr lang="de-DE" sz="1200" dirty="0" smtClean="0"/>
                        <a:t>Ist - 2010</a:t>
                      </a:r>
                      <a:endParaRPr lang="de-DE" sz="1200" dirty="0"/>
                    </a:p>
                  </a:txBody>
                  <a:tcPr>
                    <a:solidFill>
                      <a:srgbClr val="3D656F"/>
                    </a:solidFill>
                  </a:tcPr>
                </a:tc>
                <a:tc>
                  <a:txBody>
                    <a:bodyPr/>
                    <a:lstStyle/>
                    <a:p>
                      <a:r>
                        <a:rPr lang="de-DE" sz="1200" dirty="0" smtClean="0"/>
                        <a:t>Soll - 2013</a:t>
                      </a:r>
                      <a:endParaRPr lang="de-DE" sz="1200" dirty="0"/>
                    </a:p>
                  </a:txBody>
                  <a:tcPr>
                    <a:solidFill>
                      <a:srgbClr val="3D656F"/>
                    </a:solidFill>
                  </a:tcPr>
                </a:tc>
                <a:tc>
                  <a:txBody>
                    <a:bodyPr/>
                    <a:lstStyle/>
                    <a:p>
                      <a:r>
                        <a:rPr lang="de-DE" sz="1200" dirty="0" smtClean="0"/>
                        <a:t>Maßnahmen</a:t>
                      </a:r>
                      <a:endParaRPr lang="de-DE" sz="1200" dirty="0"/>
                    </a:p>
                  </a:txBody>
                  <a:tcPr>
                    <a:solidFill>
                      <a:srgbClr val="3D656F"/>
                    </a:solidFill>
                  </a:tcPr>
                </a:tc>
                <a:tc>
                  <a:txBody>
                    <a:bodyPr/>
                    <a:lstStyle/>
                    <a:p>
                      <a:r>
                        <a:rPr lang="de-DE" sz="1200" dirty="0" smtClean="0"/>
                        <a:t>Anreize</a:t>
                      </a:r>
                      <a:endParaRPr lang="de-DE" sz="1200" dirty="0"/>
                    </a:p>
                  </a:txBody>
                  <a:tcPr>
                    <a:solidFill>
                      <a:srgbClr val="3D656F"/>
                    </a:solidFill>
                  </a:tcPr>
                </a:tc>
              </a:tr>
              <a:tr h="370840">
                <a:tc>
                  <a:txBody>
                    <a:bodyPr/>
                    <a:lstStyle/>
                    <a:p>
                      <a:r>
                        <a:rPr lang="de-DE" sz="1200" dirty="0" smtClean="0"/>
                        <a:t>Studierendenmobilität:</a:t>
                      </a:r>
                    </a:p>
                    <a:p>
                      <a:pPr>
                        <a:buFont typeface="Arial" pitchFamily="34" charset="0"/>
                        <a:buChar char="•"/>
                      </a:pPr>
                      <a:r>
                        <a:rPr lang="de-DE" sz="1200" dirty="0" smtClean="0"/>
                        <a:t> Bachelor, </a:t>
                      </a:r>
                      <a:r>
                        <a:rPr lang="de-DE" sz="1200" dirty="0" err="1" smtClean="0"/>
                        <a:t>Outgoings</a:t>
                      </a:r>
                      <a:endParaRPr lang="de-DE" sz="1200" dirty="0" smtClean="0"/>
                    </a:p>
                    <a:p>
                      <a:pPr>
                        <a:buFont typeface="Arial" pitchFamily="34" charset="0"/>
                        <a:buChar char="•"/>
                      </a:pPr>
                      <a:r>
                        <a:rPr lang="de-DE" sz="1200" dirty="0" smtClean="0"/>
                        <a:t> Master, </a:t>
                      </a:r>
                      <a:r>
                        <a:rPr lang="de-DE" sz="1200" dirty="0" err="1" smtClean="0"/>
                        <a:t>Outgoings</a:t>
                      </a:r>
                      <a:endParaRPr lang="de-DE" sz="1200" dirty="0"/>
                    </a:p>
                  </a:txBody>
                  <a:tcPr/>
                </a:tc>
                <a:tc>
                  <a:txBody>
                    <a:bodyPr/>
                    <a:lstStyle/>
                    <a:p>
                      <a:endParaRPr lang="de-DE" sz="1200" dirty="0" smtClean="0"/>
                    </a:p>
                    <a:p>
                      <a:r>
                        <a:rPr lang="de-DE" sz="1200" dirty="0" smtClean="0"/>
                        <a:t>14%</a:t>
                      </a:r>
                      <a:r>
                        <a:rPr lang="de-DE" sz="1200" baseline="0" dirty="0" smtClean="0"/>
                        <a:t> </a:t>
                      </a:r>
                      <a:endParaRPr lang="de-DE" sz="1200" dirty="0" smtClean="0"/>
                    </a:p>
                    <a:p>
                      <a:r>
                        <a:rPr lang="de-DE" sz="1200" dirty="0" smtClean="0"/>
                        <a:t>26%</a:t>
                      </a:r>
                      <a:endParaRPr lang="de-DE" sz="1200" dirty="0"/>
                    </a:p>
                  </a:txBody>
                  <a:tcPr/>
                </a:tc>
                <a:tc>
                  <a:txBody>
                    <a:bodyPr/>
                    <a:lstStyle/>
                    <a:p>
                      <a:endParaRPr lang="de-DE" sz="1200" dirty="0" smtClean="0"/>
                    </a:p>
                    <a:p>
                      <a:r>
                        <a:rPr lang="de-DE" sz="1200" dirty="0" smtClean="0"/>
                        <a:t>30%</a:t>
                      </a:r>
                    </a:p>
                    <a:p>
                      <a:r>
                        <a:rPr lang="de-DE" sz="1200" dirty="0" smtClean="0"/>
                        <a:t>40%</a:t>
                      </a:r>
                      <a:endParaRPr lang="de-DE" sz="1200" dirty="0"/>
                    </a:p>
                  </a:txBody>
                  <a:tcPr/>
                </a:tc>
                <a:tc>
                  <a:txBody>
                    <a:bodyPr/>
                    <a:lstStyle/>
                    <a:p>
                      <a:pPr marL="228600" indent="-228600">
                        <a:buAutoNum type="arabicPeriod"/>
                      </a:pPr>
                      <a:r>
                        <a:rPr lang="de-DE" sz="1200" dirty="0" smtClean="0"/>
                        <a:t>Mobilitätsfenster</a:t>
                      </a:r>
                    </a:p>
                    <a:p>
                      <a:pPr marL="228600" indent="-228600">
                        <a:buAutoNum type="arabicPeriod"/>
                      </a:pPr>
                      <a:r>
                        <a:rPr lang="de-DE" sz="1200" baseline="0" dirty="0" smtClean="0"/>
                        <a:t>Betreuungsstrukturen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de-DE" sz="1200" dirty="0" smtClean="0"/>
                        <a:t>Akquise von</a:t>
                      </a:r>
                      <a:r>
                        <a:rPr lang="de-DE" sz="1200" baseline="0" dirty="0" smtClean="0"/>
                        <a:t> </a:t>
                      </a:r>
                      <a:r>
                        <a:rPr lang="de-DE" sz="1200" baseline="0" dirty="0" err="1" smtClean="0"/>
                        <a:t>Stipendienmittel</a:t>
                      </a:r>
                      <a:endParaRPr lang="de-DE" sz="1200" baseline="0" dirty="0" smtClean="0"/>
                    </a:p>
                  </a:txBody>
                  <a:tcPr/>
                </a:tc>
                <a:tc>
                  <a:txBody>
                    <a:bodyPr/>
                    <a:lstStyle/>
                    <a:p>
                      <a:pPr marL="228600" indent="-228600">
                        <a:buNone/>
                      </a:pPr>
                      <a:r>
                        <a:rPr lang="de-DE" sz="1200" dirty="0" smtClean="0"/>
                        <a:t>Finanziell;</a:t>
                      </a:r>
                      <a:r>
                        <a:rPr lang="de-DE" sz="1200" baseline="0" dirty="0" smtClean="0"/>
                        <a:t> </a:t>
                      </a:r>
                      <a:r>
                        <a:rPr lang="de-DE" sz="1200" dirty="0" smtClean="0"/>
                        <a:t>Strukturell</a:t>
                      </a:r>
                    </a:p>
                    <a:p>
                      <a:pPr marL="228600" indent="-228600">
                        <a:buNone/>
                      </a:pPr>
                      <a:endParaRPr lang="de-DE" sz="1200" dirty="0" smtClean="0"/>
                    </a:p>
                    <a:p>
                      <a:pPr marL="228600" indent="-228600">
                        <a:buNone/>
                      </a:pPr>
                      <a:endParaRPr lang="de-DE" sz="1200" dirty="0"/>
                    </a:p>
                  </a:txBody>
                  <a:tcPr/>
                </a:tc>
              </a:tr>
              <a:tr h="370840">
                <a:tc>
                  <a:txBody>
                    <a:bodyPr/>
                    <a:lstStyle/>
                    <a:p>
                      <a:r>
                        <a:rPr lang="de-DE" sz="1200" dirty="0" smtClean="0"/>
                        <a:t>Austauschprogramme</a:t>
                      </a:r>
                      <a:endParaRPr lang="de-DE" sz="1200" dirty="0"/>
                    </a:p>
                  </a:txBody>
                  <a:tcPr/>
                </a:tc>
                <a:tc>
                  <a:txBody>
                    <a:bodyPr/>
                    <a:lstStyle/>
                    <a:p>
                      <a:r>
                        <a:rPr lang="de-DE" sz="1200" dirty="0" smtClean="0"/>
                        <a:t>81</a:t>
                      </a:r>
                      <a:endParaRPr lang="de-DE" sz="1200" dirty="0"/>
                    </a:p>
                  </a:txBody>
                  <a:tcPr/>
                </a:tc>
                <a:tc>
                  <a:txBody>
                    <a:bodyPr/>
                    <a:lstStyle/>
                    <a:p>
                      <a:r>
                        <a:rPr lang="de-DE" sz="1200" dirty="0" smtClean="0"/>
                        <a:t>100</a:t>
                      </a:r>
                      <a:endParaRPr lang="de-DE" sz="1200" dirty="0"/>
                    </a:p>
                  </a:txBody>
                  <a:tcPr/>
                </a:tc>
                <a:tc>
                  <a:txBody>
                    <a:bodyPr/>
                    <a:lstStyle/>
                    <a:p>
                      <a:r>
                        <a:rPr lang="de-DE" sz="1200" dirty="0" smtClean="0"/>
                        <a:t>Aktive Akquise</a:t>
                      </a:r>
                      <a:r>
                        <a:rPr lang="de-DE" sz="1200" baseline="0" dirty="0" smtClean="0"/>
                        <a:t> nach Selektionskriterien</a:t>
                      </a:r>
                      <a:endParaRPr lang="de-DE" sz="1200" dirty="0"/>
                    </a:p>
                  </a:txBody>
                  <a:tcPr/>
                </a:tc>
                <a:tc>
                  <a:txBody>
                    <a:bodyPr/>
                    <a:lstStyle/>
                    <a:p>
                      <a:r>
                        <a:rPr lang="de-DE" sz="1200" dirty="0" smtClean="0"/>
                        <a:t>Finanziell;</a:t>
                      </a:r>
                      <a:r>
                        <a:rPr lang="de-DE" sz="1200" baseline="0" dirty="0" smtClean="0"/>
                        <a:t> </a:t>
                      </a:r>
                      <a:r>
                        <a:rPr lang="de-DE" sz="1200" dirty="0" smtClean="0"/>
                        <a:t>Personell;</a:t>
                      </a:r>
                    </a:p>
                    <a:p>
                      <a:r>
                        <a:rPr lang="de-DE" sz="1200" dirty="0" smtClean="0"/>
                        <a:t>Strukturell;</a:t>
                      </a:r>
                      <a:r>
                        <a:rPr lang="de-DE" sz="1200" baseline="0" dirty="0" smtClean="0"/>
                        <a:t> </a:t>
                      </a:r>
                      <a:r>
                        <a:rPr lang="de-DE" sz="1200" dirty="0" smtClean="0"/>
                        <a:t>Reputation</a:t>
                      </a:r>
                      <a:endParaRPr lang="de-DE" sz="1200" dirty="0"/>
                    </a:p>
                  </a:txBody>
                  <a:tcPr/>
                </a:tc>
              </a:tr>
              <a:tr h="313536">
                <a:tc>
                  <a:txBody>
                    <a:bodyPr/>
                    <a:lstStyle/>
                    <a:p>
                      <a:r>
                        <a:rPr lang="de-DE" sz="1200" dirty="0" smtClean="0"/>
                        <a:t>Internationale Module:</a:t>
                      </a:r>
                    </a:p>
                    <a:p>
                      <a:pPr>
                        <a:buFont typeface="Arial" pitchFamily="34" charset="0"/>
                        <a:buChar char="•"/>
                      </a:pPr>
                      <a:r>
                        <a:rPr lang="de-DE" sz="1200" baseline="0" dirty="0" smtClean="0"/>
                        <a:t> </a:t>
                      </a:r>
                      <a:r>
                        <a:rPr lang="de-DE" sz="1200" dirty="0" smtClean="0"/>
                        <a:t>Doppelabschlussprogramme</a:t>
                      </a:r>
                    </a:p>
                    <a:p>
                      <a:pPr>
                        <a:buFont typeface="Arial" pitchFamily="34" charset="0"/>
                        <a:buChar char="•"/>
                      </a:pPr>
                      <a:r>
                        <a:rPr lang="de-DE" sz="1200" dirty="0" smtClean="0"/>
                        <a:t> Summer</a:t>
                      </a:r>
                      <a:r>
                        <a:rPr lang="de-DE" sz="1200" baseline="0" dirty="0" smtClean="0"/>
                        <a:t> School</a:t>
                      </a:r>
                    </a:p>
                    <a:p>
                      <a:pPr>
                        <a:buFont typeface="Arial" pitchFamily="34" charset="0"/>
                        <a:buChar char="•"/>
                      </a:pPr>
                      <a:r>
                        <a:rPr lang="de-DE" sz="1200" baseline="0" dirty="0" smtClean="0"/>
                        <a:t> Kurzzeitexkursion</a:t>
                      </a:r>
                    </a:p>
                  </a:txBody>
                  <a:tcPr/>
                </a:tc>
                <a:tc>
                  <a:txBody>
                    <a:bodyPr/>
                    <a:lstStyle/>
                    <a:p>
                      <a:endParaRPr lang="de-DE" sz="1200" dirty="0" smtClean="0"/>
                    </a:p>
                    <a:p>
                      <a:r>
                        <a:rPr lang="de-DE" sz="1200" dirty="0" smtClean="0"/>
                        <a:t>2</a:t>
                      </a:r>
                    </a:p>
                    <a:p>
                      <a:r>
                        <a:rPr lang="de-DE" sz="1200" dirty="0" smtClean="0"/>
                        <a:t>1</a:t>
                      </a:r>
                    </a:p>
                    <a:p>
                      <a:r>
                        <a:rPr lang="de-DE" sz="1200" dirty="0" smtClean="0"/>
                        <a:t>1</a:t>
                      </a:r>
                      <a:r>
                        <a:rPr lang="de-DE" sz="1200" baseline="0" dirty="0" smtClean="0"/>
                        <a:t> </a:t>
                      </a:r>
                    </a:p>
                  </a:txBody>
                  <a:tcPr/>
                </a:tc>
                <a:tc>
                  <a:txBody>
                    <a:bodyPr/>
                    <a:lstStyle/>
                    <a:p>
                      <a:endParaRPr lang="de-DE" sz="1200" dirty="0" smtClean="0"/>
                    </a:p>
                    <a:p>
                      <a:r>
                        <a:rPr lang="de-DE" sz="1200" dirty="0" smtClean="0"/>
                        <a:t>4</a:t>
                      </a:r>
                    </a:p>
                    <a:p>
                      <a:r>
                        <a:rPr lang="de-DE" sz="1200" dirty="0" smtClean="0"/>
                        <a:t>Etablierung</a:t>
                      </a:r>
                    </a:p>
                    <a:p>
                      <a:r>
                        <a:rPr lang="de-DE" sz="1200" dirty="0" smtClean="0"/>
                        <a:t>Etablierung</a:t>
                      </a:r>
                      <a:endParaRPr lang="de-DE" sz="1200" dirty="0"/>
                    </a:p>
                  </a:txBody>
                  <a:tcPr/>
                </a:tc>
                <a:tc>
                  <a:txBody>
                    <a:bodyPr/>
                    <a:lstStyle/>
                    <a:p>
                      <a:endParaRPr lang="de-DE" sz="1200" dirty="0"/>
                    </a:p>
                  </a:txBody>
                  <a:tcPr/>
                </a:tc>
                <a:tc>
                  <a:txBody>
                    <a:bodyPr/>
                    <a:lstStyle/>
                    <a:p>
                      <a:r>
                        <a:rPr lang="de-DE" sz="1200" dirty="0" smtClean="0"/>
                        <a:t>Finanziell;</a:t>
                      </a:r>
                      <a:r>
                        <a:rPr lang="de-DE" sz="1200" baseline="0" dirty="0" smtClean="0"/>
                        <a:t> </a:t>
                      </a:r>
                      <a:r>
                        <a:rPr lang="de-DE" sz="1200" dirty="0" smtClean="0"/>
                        <a:t>Personell;</a:t>
                      </a:r>
                    </a:p>
                    <a:p>
                      <a:r>
                        <a:rPr lang="de-DE" sz="1200" dirty="0" smtClean="0"/>
                        <a:t>Strukturell;</a:t>
                      </a:r>
                      <a:r>
                        <a:rPr lang="de-DE" sz="1200" baseline="0" dirty="0" smtClean="0"/>
                        <a:t> </a:t>
                      </a:r>
                      <a:r>
                        <a:rPr lang="de-DE" sz="1200" dirty="0" smtClean="0"/>
                        <a:t>Reputation</a:t>
                      </a:r>
                      <a:endParaRPr lang="de-DE" sz="1200" dirty="0"/>
                    </a:p>
                  </a:txBody>
                  <a:tcPr/>
                </a:tc>
              </a:tr>
              <a:tr h="313536">
                <a:tc>
                  <a:txBody>
                    <a:bodyPr/>
                    <a:lstStyle/>
                    <a:p>
                      <a:r>
                        <a:rPr lang="de-DE" sz="1200" dirty="0" smtClean="0"/>
                        <a:t>Englischsprachiges Lehrangebot</a:t>
                      </a:r>
                      <a:endParaRPr lang="de-DE" sz="1200" dirty="0"/>
                    </a:p>
                  </a:txBody>
                  <a:tcPr/>
                </a:tc>
                <a:tc>
                  <a:txBody>
                    <a:bodyPr/>
                    <a:lstStyle/>
                    <a:p>
                      <a:r>
                        <a:rPr lang="de-DE" sz="1200" dirty="0" smtClean="0"/>
                        <a:t>0-3 Kurse</a:t>
                      </a:r>
                    </a:p>
                    <a:p>
                      <a:r>
                        <a:rPr lang="de-DE" sz="1200" dirty="0" smtClean="0"/>
                        <a:t>pro Center</a:t>
                      </a:r>
                    </a:p>
                  </a:txBody>
                  <a:tcPr/>
                </a:tc>
                <a:tc>
                  <a:txBody>
                    <a:bodyPr/>
                    <a:lstStyle/>
                    <a:p>
                      <a:r>
                        <a:rPr lang="de-DE" sz="1200" dirty="0" smtClean="0"/>
                        <a:t>3 Kurse pro Center</a:t>
                      </a:r>
                      <a:endParaRPr lang="de-DE" sz="1200" dirty="0"/>
                    </a:p>
                  </a:txBody>
                  <a:tcPr/>
                </a:tc>
                <a:tc>
                  <a:txBody>
                    <a:bodyPr/>
                    <a:lstStyle/>
                    <a:p>
                      <a:pPr marL="228600" indent="-228600">
                        <a:buAutoNum type="arabicPeriod"/>
                      </a:pPr>
                      <a:r>
                        <a:rPr lang="de-DE" sz="1200" dirty="0" smtClean="0"/>
                        <a:t>Angebot durch </a:t>
                      </a:r>
                      <a:r>
                        <a:rPr lang="de-DE" sz="1200" dirty="0" err="1" smtClean="0"/>
                        <a:t>Jprofessoren</a:t>
                      </a:r>
                      <a:endParaRPr lang="de-DE" sz="1200" dirty="0" smtClean="0"/>
                    </a:p>
                    <a:p>
                      <a:pPr marL="228600" indent="-228600">
                        <a:buAutoNum type="arabicPeriod"/>
                      </a:pPr>
                      <a:r>
                        <a:rPr lang="de-DE" sz="1200" dirty="0" smtClean="0"/>
                        <a:t>Rekrutierung Gastprofessoren</a:t>
                      </a:r>
                      <a:endParaRPr lang="de-DE" sz="1200" dirty="0"/>
                    </a:p>
                  </a:txBody>
                  <a:tcPr/>
                </a:tc>
                <a:tc>
                  <a:txBody>
                    <a:bodyPr/>
                    <a:lstStyle/>
                    <a:p>
                      <a:pPr marL="228600" indent="-228600">
                        <a:buNone/>
                      </a:pPr>
                      <a:endParaRPr lang="de-DE" sz="1200" dirty="0"/>
                    </a:p>
                  </a:txBody>
                  <a:tcPr/>
                </a:tc>
              </a:tr>
              <a:tr h="370840">
                <a:tc>
                  <a:txBody>
                    <a:bodyPr/>
                    <a:lstStyle/>
                    <a:p>
                      <a:r>
                        <a:rPr lang="de-DE" sz="1200" dirty="0" err="1" smtClean="0"/>
                        <a:t>Intl</a:t>
                      </a:r>
                      <a:r>
                        <a:rPr lang="de-DE" sz="1200" dirty="0" smtClean="0"/>
                        <a:t>. Gastwissenschaftler</a:t>
                      </a:r>
                      <a:endParaRPr lang="de-DE" sz="1200" dirty="0"/>
                    </a:p>
                  </a:txBody>
                  <a:tcPr/>
                </a:tc>
                <a:tc>
                  <a:txBody>
                    <a:bodyPr/>
                    <a:lstStyle/>
                    <a:p>
                      <a:r>
                        <a:rPr lang="de-DE" sz="1200" dirty="0" smtClean="0"/>
                        <a:t>6</a:t>
                      </a:r>
                      <a:endParaRPr lang="de-DE" sz="1200" dirty="0"/>
                    </a:p>
                  </a:txBody>
                  <a:tcPr/>
                </a:tc>
                <a:tc>
                  <a:txBody>
                    <a:bodyPr/>
                    <a:lstStyle/>
                    <a:p>
                      <a:r>
                        <a:rPr lang="de-DE" sz="1200" dirty="0" smtClean="0"/>
                        <a:t>12</a:t>
                      </a:r>
                      <a:endParaRPr lang="de-DE" sz="1200" dirty="0"/>
                    </a:p>
                  </a:txBody>
                  <a:tcPr/>
                </a:tc>
                <a:tc>
                  <a:txBody>
                    <a:bodyPr/>
                    <a:lstStyle/>
                    <a:p>
                      <a:r>
                        <a:rPr lang="de-DE" sz="1200" dirty="0" smtClean="0"/>
                        <a:t>Aufbau Welcome Center</a:t>
                      </a:r>
                      <a:endParaRPr lang="de-DE" sz="1200" dirty="0"/>
                    </a:p>
                  </a:txBody>
                  <a:tcPr/>
                </a:tc>
                <a:tc>
                  <a:txBody>
                    <a:bodyPr/>
                    <a:lstStyle/>
                    <a:p>
                      <a:r>
                        <a:rPr lang="de-DE" sz="1200" dirty="0" smtClean="0"/>
                        <a:t>Finanziell;</a:t>
                      </a:r>
                      <a:r>
                        <a:rPr lang="de-DE" sz="1200" baseline="0" dirty="0" smtClean="0"/>
                        <a:t> </a:t>
                      </a:r>
                      <a:r>
                        <a:rPr lang="de-DE" sz="1200" dirty="0" smtClean="0"/>
                        <a:t>Strukturell;</a:t>
                      </a:r>
                    </a:p>
                    <a:p>
                      <a:r>
                        <a:rPr lang="de-DE" sz="1200" dirty="0" smtClean="0"/>
                        <a:t>Reputation</a:t>
                      </a:r>
                      <a:endParaRPr lang="de-DE" sz="1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Anreizsystem</a:t>
            </a:r>
            <a:r>
              <a:rPr lang="de-DE" dirty="0" smtClean="0"/>
              <a:t> – Erfolgreich?</a:t>
            </a:r>
            <a:endParaRPr lang="de-DE" dirty="0"/>
          </a:p>
        </p:txBody>
      </p:sp>
      <p:sp>
        <p:nvSpPr>
          <p:cNvPr id="3" name="Inhaltsplatzhalter 2"/>
          <p:cNvSpPr>
            <a:spLocks noGrp="1"/>
          </p:cNvSpPr>
          <p:nvPr>
            <p:ph idx="1"/>
          </p:nvPr>
        </p:nvSpPr>
        <p:spPr/>
        <p:txBody>
          <a:bodyPr/>
          <a:lstStyle/>
          <a:p>
            <a:pPr indent="226800">
              <a:buNone/>
              <a:tabLst>
                <a:tab pos="226800" algn="l"/>
              </a:tabLst>
            </a:pPr>
            <a:endParaRPr lang="de-DE" dirty="0" smtClean="0"/>
          </a:p>
          <a:p>
            <a:pPr indent="-1588">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smtClean="0"/>
          </a:p>
          <a:p>
            <a:pPr indent="226800">
              <a:buNone/>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21</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7" name="Inhaltsplatzhalter 2"/>
          <p:cNvSpPr txBox="1">
            <a:spLocks/>
          </p:cNvSpPr>
          <p:nvPr/>
        </p:nvSpPr>
        <p:spPr bwMode="auto">
          <a:xfrm>
            <a:off x="357188" y="2084388"/>
            <a:ext cx="7996237" cy="3783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588" marR="0" lvl="0" indent="226800" algn="l" defTabSz="914400" rtl="0" eaLnBrk="1" fontAlgn="base" latinLnBrk="0" hangingPunct="1">
              <a:lnSpc>
                <a:spcPct val="100000"/>
              </a:lnSpc>
              <a:spcBef>
                <a:spcPct val="0"/>
              </a:spcBef>
              <a:spcAft>
                <a:spcPct val="0"/>
              </a:spcAft>
              <a:buClrTx/>
              <a:buSzTx/>
              <a:buFontTx/>
              <a:buNone/>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lang="de-DE" sz="1700" kern="0" dirty="0" smtClean="0">
              <a:solidFill>
                <a:schemeClr val="bg2"/>
              </a:solidFill>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lang="de-DE" sz="1700" kern="0" dirty="0" smtClean="0">
              <a:solidFill>
                <a:schemeClr val="bg2"/>
              </a:solidFill>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lang="de-DE" sz="1700" kern="0" dirty="0" smtClean="0">
              <a:solidFill>
                <a:schemeClr val="bg2"/>
              </a:solidFill>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lang="de-DE" sz="1700" kern="0" dirty="0" smtClean="0">
              <a:solidFill>
                <a:schemeClr val="bg2"/>
              </a:solidFill>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lang="de-DE" sz="1700" kern="0" dirty="0" smtClean="0">
              <a:solidFill>
                <a:schemeClr val="bg2"/>
              </a:solidFill>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1588" algn="l" defTabSz="914400" rtl="0" eaLnBrk="1" fontAlgn="base" latinLnBrk="0" hangingPunct="1">
              <a:lnSpc>
                <a:spcPct val="100000"/>
              </a:lnSpc>
              <a:spcBef>
                <a:spcPct val="0"/>
              </a:spcBef>
              <a:spcAft>
                <a:spcPct val="0"/>
              </a:spcAft>
              <a:buClrTx/>
              <a:buSzTx/>
              <a:tabLst>
                <a:tab pos="226800" algn="l"/>
              </a:tabLst>
              <a:defRPr/>
            </a:pPr>
            <a:r>
              <a:rPr kumimoji="0" lang="de-DE" sz="1700" b="0" i="0" u="none" strike="noStrike" kern="0" cap="none" spc="0" normalizeH="0" baseline="0" noProof="0" dirty="0" smtClean="0">
                <a:ln>
                  <a:noFill/>
                </a:ln>
                <a:solidFill>
                  <a:schemeClr val="bg2"/>
                </a:solidFill>
                <a:effectLst/>
                <a:uLnTx/>
                <a:uFillTx/>
                <a:latin typeface="+mj-lt"/>
                <a:ea typeface="+mn-ea"/>
                <a:cs typeface="+mn-cs"/>
              </a:rPr>
              <a:t>Fokus:</a:t>
            </a:r>
          </a:p>
          <a:p>
            <a:pPr marL="1588" marR="0" lvl="0" indent="-1588" algn="l" defTabSz="914400" rtl="0" eaLnBrk="1" fontAlgn="base" latinLnBrk="0" hangingPunct="1">
              <a:lnSpc>
                <a:spcPct val="100000"/>
              </a:lnSpc>
              <a:spcBef>
                <a:spcPct val="0"/>
              </a:spcBef>
              <a:spcAft>
                <a:spcPct val="0"/>
              </a:spcAft>
              <a:buClrTx/>
              <a:buSzTx/>
              <a:buFont typeface="Arial" pitchFamily="34" charset="0"/>
              <a:buChar char="•"/>
              <a:tabLst>
                <a:tab pos="226800" algn="l"/>
              </a:tabLst>
              <a:defRPr/>
            </a:pPr>
            <a:r>
              <a:rPr lang="de-DE" sz="1700" kern="0" dirty="0" smtClean="0">
                <a:solidFill>
                  <a:schemeClr val="bg2"/>
                </a:solidFill>
                <a:latin typeface="+mj-lt"/>
                <a:ea typeface="+mn-ea"/>
                <a:cs typeface="+mn-cs"/>
              </a:rPr>
              <a:t> Struktureller Anreiz – Vorgaben und Unterstützung durch das IRC</a:t>
            </a: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226800" algn="l" defTabSz="914400" rtl="0" eaLnBrk="1" fontAlgn="base" latinLnBrk="0" hangingPunct="1">
              <a:lnSpc>
                <a:spcPct val="100000"/>
              </a:lnSpc>
              <a:spcBef>
                <a:spcPct val="0"/>
              </a:spcBef>
              <a:spcAft>
                <a:spcPct val="0"/>
              </a:spcAft>
              <a:buClrTx/>
              <a:buSzTx/>
              <a:buFont typeface="Arial" pitchFamily="34" charset="0"/>
              <a:buChar char="•"/>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226800" algn="l" defTabSz="914400" rtl="0" eaLnBrk="1" fontAlgn="base" latinLnBrk="0" hangingPunct="1">
              <a:lnSpc>
                <a:spcPct val="100000"/>
              </a:lnSpc>
              <a:spcBef>
                <a:spcPct val="0"/>
              </a:spcBef>
              <a:spcAft>
                <a:spcPct val="0"/>
              </a:spcAft>
              <a:buClrTx/>
              <a:buSzTx/>
              <a:buFont typeface="Arial" pitchFamily="34" charset="0"/>
              <a:buChar char="•"/>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1588" marR="0" lvl="0" indent="226800" algn="l" defTabSz="914400" rtl="0" eaLnBrk="1" fontAlgn="base" latinLnBrk="0" hangingPunct="1">
              <a:lnSpc>
                <a:spcPct val="100000"/>
              </a:lnSpc>
              <a:spcBef>
                <a:spcPct val="0"/>
              </a:spcBef>
              <a:spcAft>
                <a:spcPct val="0"/>
              </a:spcAft>
              <a:buClrTx/>
              <a:buSzTx/>
              <a:buFont typeface="Arial" pitchFamily="34" charset="0"/>
              <a:buChar char="•"/>
              <a:tabLst>
                <a:tab pos="226800" algn="l"/>
              </a:tabLst>
              <a:defRPr/>
            </a:pPr>
            <a:endParaRPr kumimoji="0" lang="de-DE" sz="1700" b="0" i="0" u="none" strike="noStrike" kern="0" cap="none" spc="0" normalizeH="0" baseline="0" noProof="0" dirty="0">
              <a:ln>
                <a:noFill/>
              </a:ln>
              <a:solidFill>
                <a:schemeClr val="bg2"/>
              </a:solidFill>
              <a:effectLst/>
              <a:uLnTx/>
              <a:uFillTx/>
              <a:latin typeface="+mj-lt"/>
              <a:ea typeface="+mn-ea"/>
              <a:cs typeface="+mn-cs"/>
            </a:endParaRPr>
          </a:p>
        </p:txBody>
      </p:sp>
      <p:graphicFrame>
        <p:nvGraphicFramePr>
          <p:cNvPr id="9" name="Diagramm 8"/>
          <p:cNvGraphicFramePr/>
          <p:nvPr/>
        </p:nvGraphicFramePr>
        <p:xfrm>
          <a:off x="1907704" y="2132856"/>
          <a:ext cx="4572000" cy="27432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Gerade Verbindung 10"/>
          <p:cNvCxnSpPr/>
          <p:nvPr/>
        </p:nvCxnSpPr>
        <p:spPr bwMode="auto">
          <a:xfrm>
            <a:off x="2411760" y="4310512"/>
            <a:ext cx="3672408"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2" end="12"/>
                                            </p:txEl>
                                          </p:spTgt>
                                        </p:tgtEl>
                                        <p:attrNameLst>
                                          <p:attrName>style.visibility</p:attrName>
                                        </p:attrNameLst>
                                      </p:cBhvr>
                                      <p:to>
                                        <p:strVal val="visible"/>
                                      </p:to>
                                    </p:set>
                                    <p:animEffect transition="in" filter="blinds(horizontal)">
                                      <p:cBhvr>
                                        <p:cTn id="7" dur="500"/>
                                        <p:tgtEl>
                                          <p:spTgt spid="7">
                                            <p:txEl>
                                              <p:pRg st="12" end="1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13" end="13"/>
                                            </p:txEl>
                                          </p:spTgt>
                                        </p:tgtEl>
                                        <p:attrNameLst>
                                          <p:attrName>style.visibility</p:attrName>
                                        </p:attrNameLst>
                                      </p:cBhvr>
                                      <p:to>
                                        <p:strVal val="visible"/>
                                      </p:to>
                                    </p:set>
                                    <p:animEffect transition="in" filter="blinds(horizontal)">
                                      <p:cBhvr>
                                        <p:cTn id="10"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Anreizsystem</a:t>
            </a:r>
            <a:r>
              <a:rPr lang="de-DE" dirty="0" smtClean="0"/>
              <a:t> - Diskussion /Bewertung</a:t>
            </a:r>
            <a:endParaRPr lang="de-DE" dirty="0"/>
          </a:p>
        </p:txBody>
      </p:sp>
      <p:sp>
        <p:nvSpPr>
          <p:cNvPr id="3" name="Inhaltsplatzhalter 2"/>
          <p:cNvSpPr>
            <a:spLocks noGrp="1"/>
          </p:cNvSpPr>
          <p:nvPr>
            <p:ph idx="1"/>
          </p:nvPr>
        </p:nvSpPr>
        <p:spPr>
          <a:xfrm>
            <a:off x="204788" y="1931988"/>
            <a:ext cx="8399660" cy="3783012"/>
          </a:xfrm>
        </p:spPr>
        <p:txBody>
          <a:bodyPr/>
          <a:lstStyle/>
          <a:p>
            <a:pPr indent="226800">
              <a:buNone/>
              <a:tabLst>
                <a:tab pos="226800" algn="l"/>
              </a:tabLst>
            </a:pPr>
            <a:endParaRPr lang="de-DE" dirty="0" smtClean="0"/>
          </a:p>
          <a:p>
            <a:pPr indent="-1588">
              <a:buNone/>
              <a:tabLst>
                <a:tab pos="226800" algn="l"/>
              </a:tabLst>
            </a:pPr>
            <a:r>
              <a:rPr lang="de-DE" dirty="0" smtClean="0"/>
              <a:t>Kein T</a:t>
            </a:r>
            <a:r>
              <a:rPr lang="de-DE" i="1" dirty="0" smtClean="0"/>
              <a:t>op Down</a:t>
            </a:r>
            <a:r>
              <a:rPr lang="de-DE" dirty="0" smtClean="0"/>
              <a:t>, sondern </a:t>
            </a:r>
            <a:r>
              <a:rPr lang="de-DE" i="1" dirty="0" err="1" smtClean="0"/>
              <a:t>Bottom</a:t>
            </a:r>
            <a:r>
              <a:rPr lang="de-DE" i="1" dirty="0" smtClean="0"/>
              <a:t> </a:t>
            </a:r>
            <a:r>
              <a:rPr lang="de-DE" i="1" dirty="0" err="1" smtClean="0"/>
              <a:t>Up</a:t>
            </a:r>
            <a:r>
              <a:rPr lang="de-DE" i="1" dirty="0" smtClean="0"/>
              <a:t> Approach</a:t>
            </a:r>
            <a:endParaRPr lang="de-DE" dirty="0" smtClean="0"/>
          </a:p>
          <a:p>
            <a:pPr marL="631825" lvl="1" indent="-273050">
              <a:buFont typeface="Arial" pitchFamily="34" charset="0"/>
              <a:buChar char="•"/>
              <a:tabLst>
                <a:tab pos="226800" algn="l"/>
              </a:tabLst>
            </a:pPr>
            <a:r>
              <a:rPr lang="de-DE" dirty="0" smtClean="0"/>
              <a:t>Auf allen Ebenen (zentral: allgemein; FB: detailliert mit Raum für    individuelle Ausgestaltung);</a:t>
            </a:r>
          </a:p>
          <a:p>
            <a:pPr lvl="1" indent="226800">
              <a:buFont typeface="Arial" pitchFamily="34" charset="0"/>
              <a:buChar char="•"/>
              <a:tabLst>
                <a:tab pos="226800" algn="l"/>
              </a:tabLst>
            </a:pPr>
            <a:r>
              <a:rPr lang="de-DE" dirty="0" smtClean="0"/>
              <a:t>Kommunikationsprozess;</a:t>
            </a:r>
          </a:p>
          <a:p>
            <a:pPr lvl="1" indent="226800" defTabSz="628650">
              <a:buFont typeface="Arial" pitchFamily="34" charset="0"/>
              <a:buChar char="•"/>
              <a:tabLst>
                <a:tab pos="226800" algn="l"/>
              </a:tabLst>
            </a:pPr>
            <a:r>
              <a:rPr lang="de-DE" dirty="0" smtClean="0"/>
              <a:t>Umsetzungsstrategie - Definition gemeinsamer Ziele    	(Selbstverpflichtung);</a:t>
            </a:r>
          </a:p>
          <a:p>
            <a:pPr lvl="1" indent="226800">
              <a:buFont typeface="Arial" pitchFamily="34" charset="0"/>
              <a:buChar char="•"/>
              <a:tabLst>
                <a:tab pos="226800" algn="l"/>
              </a:tabLst>
            </a:pPr>
            <a:r>
              <a:rPr lang="de-DE" dirty="0" smtClean="0"/>
              <a:t>Erfolgskontrolle / Evaluation.</a:t>
            </a:r>
          </a:p>
          <a:p>
            <a:pPr lvl="1" indent="226800">
              <a:buFont typeface="Arial" pitchFamily="34" charset="0"/>
              <a:buChar char="•"/>
              <a:tabLst>
                <a:tab pos="226800" algn="l"/>
              </a:tabLst>
            </a:pPr>
            <a:endParaRPr lang="de-DE" dirty="0" smtClean="0"/>
          </a:p>
          <a:p>
            <a:pPr lvl="1" indent="-361950">
              <a:buNone/>
              <a:tabLst>
                <a:tab pos="226800" algn="l"/>
              </a:tabLst>
            </a:pPr>
            <a:r>
              <a:rPr lang="de-DE" dirty="0" smtClean="0"/>
              <a:t>Offene Punkte</a:t>
            </a:r>
          </a:p>
          <a:p>
            <a:pPr lvl="1" indent="226800">
              <a:buFont typeface="Arial" pitchFamily="34" charset="0"/>
              <a:buChar char="•"/>
              <a:tabLst>
                <a:tab pos="226800" algn="l"/>
              </a:tabLst>
            </a:pPr>
            <a:r>
              <a:rPr lang="de-DE" dirty="0" smtClean="0"/>
              <a:t>Freiwilligkeit oder Vorschrift? </a:t>
            </a:r>
          </a:p>
          <a:p>
            <a:pPr lvl="1" indent="226800">
              <a:buFont typeface="Arial" pitchFamily="34" charset="0"/>
              <a:buChar char="•"/>
              <a:tabLst>
                <a:tab pos="226800" algn="l"/>
              </a:tabLst>
            </a:pPr>
            <a:r>
              <a:rPr lang="de-DE" dirty="0" smtClean="0"/>
              <a:t>Sanktionen?</a:t>
            </a:r>
          </a:p>
          <a:p>
            <a:pPr indent="-1588">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smtClean="0"/>
          </a:p>
          <a:p>
            <a:pPr indent="226800">
              <a:buFont typeface="Arial" pitchFamily="34" charset="0"/>
              <a:buChar char="•"/>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22</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6" name="Rechteck 5"/>
          <p:cNvSpPr/>
          <p:nvPr/>
        </p:nvSpPr>
        <p:spPr>
          <a:xfrm>
            <a:off x="3759918" y="3198168"/>
            <a:ext cx="1624163" cy="461665"/>
          </a:xfrm>
          <a:prstGeom prst="rect">
            <a:avLst/>
          </a:prstGeom>
        </p:spPr>
        <p:txBody>
          <a:bodyPr wrap="none">
            <a:spAutoFit/>
          </a:bodyPr>
          <a:lstStyle/>
          <a:p>
            <a:r>
              <a:rPr lang="de-DE" dirty="0" smtClean="0"/>
              <a:t>folgenden </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linds(horizontal)">
                                      <p:cBhvr>
                                        <p:cTn id="16" dur="500"/>
                                        <p:tgtEl>
                                          <p:spTgt spid="3">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linds(horizont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linds(horizontal)">
                                      <p:cBhvr>
                                        <p:cTn id="24" dur="500"/>
                                        <p:tgtEl>
                                          <p:spTgt spid="3">
                                            <p:txEl>
                                              <p:pRg st="7" end="7"/>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algn="ctr">
              <a:buNone/>
            </a:pPr>
            <a:endParaRPr lang="de-DE" dirty="0" smtClean="0"/>
          </a:p>
          <a:p>
            <a:pPr algn="ctr">
              <a:buNone/>
            </a:pPr>
            <a:endParaRPr lang="de-DE" dirty="0" smtClean="0"/>
          </a:p>
          <a:p>
            <a:pPr algn="ctr">
              <a:buNone/>
            </a:pPr>
            <a:endParaRPr lang="de-DE" dirty="0" smtClean="0"/>
          </a:p>
          <a:p>
            <a:pPr algn="ctr">
              <a:buNone/>
            </a:pPr>
            <a:endParaRPr lang="de-DE" dirty="0" smtClean="0"/>
          </a:p>
          <a:p>
            <a:pPr algn="ctr">
              <a:buNone/>
            </a:pPr>
            <a:r>
              <a:rPr lang="de-DE" sz="4000" b="1" smtClean="0"/>
              <a:t>Vielen </a:t>
            </a:r>
            <a:r>
              <a:rPr lang="de-DE" sz="4000" b="1" dirty="0" smtClean="0"/>
              <a:t>Dank!</a:t>
            </a:r>
            <a:endParaRPr lang="de-DE" sz="4000" b="1"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23</a:t>
            </a:fld>
            <a:endParaRPr lang="de-DE"/>
          </a:p>
        </p:txBody>
      </p:sp>
      <p:sp>
        <p:nvSpPr>
          <p:cNvPr id="5" name="Fußzeilenplatzhalter 4"/>
          <p:cNvSpPr>
            <a:spLocks noGrp="1"/>
          </p:cNvSpPr>
          <p:nvPr>
            <p:ph type="ftr" sz="quarter" idx="11"/>
          </p:nvPr>
        </p:nvSpPr>
        <p:spPr/>
        <p:txBody>
          <a:bodyPr/>
          <a:lstStyle/>
          <a:p>
            <a:pPr>
              <a:defRPr/>
            </a:pPr>
            <a:r>
              <a:rPr lang="de-DE" smtClean="0"/>
              <a:t>Knothe/Kohl</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Definitionen I</a:t>
            </a:r>
            <a:endParaRPr lang="de-DE" dirty="0"/>
          </a:p>
        </p:txBody>
      </p:sp>
      <p:sp>
        <p:nvSpPr>
          <p:cNvPr id="3" name="Inhaltsplatzhalter 2"/>
          <p:cNvSpPr>
            <a:spLocks noGrp="1"/>
          </p:cNvSpPr>
          <p:nvPr>
            <p:ph idx="1"/>
          </p:nvPr>
        </p:nvSpPr>
        <p:spPr>
          <a:xfrm>
            <a:off x="204788" y="1860550"/>
            <a:ext cx="7996237" cy="4211656"/>
          </a:xfrm>
        </p:spPr>
        <p:txBody>
          <a:bodyPr/>
          <a:lstStyle/>
          <a:p>
            <a:pPr indent="226800">
              <a:spcAft>
                <a:spcPts val="1200"/>
              </a:spcAft>
              <a:buFont typeface="Arial" pitchFamily="34" charset="0"/>
              <a:buChar char="•"/>
              <a:tabLst>
                <a:tab pos="226800" algn="l"/>
              </a:tabLst>
            </a:pPr>
            <a:r>
              <a:rPr lang="de-DE" dirty="0" smtClean="0"/>
              <a:t>Anreize:  „“verhaltensbeeinflussende Reize, die inner- oder außerhalb einer Person liegen. Sie können diese zu einem bestimmten Verhalten veranlassen, sofern sie den Bedürfnissen des Menschen entsprechen. Anreize aktivieren Bedürfnisse und führen zu motiviertem Verhalten“.</a:t>
            </a:r>
            <a:r>
              <a:rPr lang="de-DE" sz="1400" dirty="0" smtClean="0"/>
              <a:t> (H.-T. Beyer, Personallexikon, 1990)</a:t>
            </a:r>
          </a:p>
          <a:p>
            <a:pPr indent="226800">
              <a:buFont typeface="Arial" pitchFamily="34" charset="0"/>
              <a:buChar char="•"/>
              <a:tabLst>
                <a:tab pos="226800" algn="l"/>
              </a:tabLst>
            </a:pPr>
            <a:r>
              <a:rPr lang="de-DE" dirty="0" smtClean="0"/>
              <a:t>Unterscheidung in:</a:t>
            </a:r>
          </a:p>
          <a:p>
            <a:pPr lvl="1"/>
            <a:r>
              <a:rPr lang="de-DE" sz="1400" dirty="0" smtClean="0"/>
              <a:t>Intrinsische und extrinsische Anreize</a:t>
            </a:r>
          </a:p>
          <a:p>
            <a:pPr lvl="1">
              <a:spcAft>
                <a:spcPts val="1200"/>
              </a:spcAft>
            </a:pPr>
            <a:r>
              <a:rPr lang="de-DE" sz="1400" dirty="0" smtClean="0"/>
              <a:t>Materielle und immaterielle Anreize</a:t>
            </a:r>
          </a:p>
          <a:p>
            <a:pPr indent="226800">
              <a:buFont typeface="Arial" pitchFamily="34" charset="0"/>
              <a:buChar char="•"/>
              <a:tabLst>
                <a:tab pos="226800" algn="l"/>
              </a:tabLst>
            </a:pPr>
            <a:r>
              <a:rPr lang="de-DE" dirty="0" smtClean="0"/>
              <a:t>„Mittels extrinsischer Anreize […] können Personen zu Tätigkeiten motiviert werden, für die sie eigentlich geringes Interesse zeigen. Aufgrund der effizienteren Wirkung ist jedoch die Förderung der intrinsischen Motivation erstrebenswert.“ </a:t>
            </a:r>
            <a:r>
              <a:rPr lang="de-DE" sz="1400" dirty="0" smtClean="0"/>
              <a:t>(http://wiki.infowiss.net/Motivation#Anreize)</a:t>
            </a:r>
          </a:p>
          <a:p>
            <a:pPr lvl="1" indent="226800">
              <a:buNone/>
              <a:tabLst>
                <a:tab pos="226800" algn="l"/>
              </a:tabLst>
            </a:pPr>
            <a:endParaRPr lang="de-DE" sz="1500" dirty="0" smtClean="0"/>
          </a:p>
          <a:p>
            <a:pPr indent="226800">
              <a:buNone/>
              <a:tabLst>
                <a:tab pos="226800" algn="l"/>
              </a:tabLst>
            </a:pPr>
            <a:endParaRPr lang="de-DE" dirty="0" smtClean="0"/>
          </a:p>
          <a:p>
            <a:pPr indent="226800">
              <a:buFont typeface="Arial" pitchFamily="34" charset="0"/>
              <a:buChar char="•"/>
              <a:tabLst>
                <a:tab pos="226800" algn="l"/>
              </a:tabLst>
            </a:pPr>
            <a:endParaRPr lang="de-DE" dirty="0" smtClean="0"/>
          </a:p>
          <a:p>
            <a:pPr lvl="1" indent="226800">
              <a:buFont typeface="Arial" pitchFamily="34" charset="0"/>
              <a:buChar char="•"/>
              <a:tabLst>
                <a:tab pos="226800" algn="l"/>
              </a:tabLst>
            </a:pPr>
            <a:endParaRPr lang="de-DE" dirty="0" smtClean="0"/>
          </a:p>
          <a:p>
            <a:pPr indent="226800">
              <a:buFont typeface="+mj-lt"/>
              <a:buAutoNum type="arabicPeriod"/>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3</a:t>
            </a:fld>
            <a:endParaRPr lang="de-DE"/>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Definitionen II</a:t>
            </a:r>
            <a:endParaRPr lang="de-DE" dirty="0"/>
          </a:p>
        </p:txBody>
      </p:sp>
      <p:sp>
        <p:nvSpPr>
          <p:cNvPr id="3" name="Inhaltsplatzhalter 2"/>
          <p:cNvSpPr>
            <a:spLocks noGrp="1"/>
          </p:cNvSpPr>
          <p:nvPr>
            <p:ph idx="1"/>
          </p:nvPr>
        </p:nvSpPr>
        <p:spPr>
          <a:xfrm>
            <a:off x="142844" y="1928802"/>
            <a:ext cx="7996237" cy="4211656"/>
          </a:xfrm>
        </p:spPr>
        <p:txBody>
          <a:bodyPr/>
          <a:lstStyle/>
          <a:p>
            <a:pPr indent="226800">
              <a:spcAft>
                <a:spcPts val="1200"/>
              </a:spcAft>
              <a:buFont typeface="Arial" pitchFamily="34" charset="0"/>
              <a:buChar char="•"/>
              <a:tabLst>
                <a:tab pos="226800" algn="l"/>
              </a:tabLst>
            </a:pPr>
            <a:r>
              <a:rPr lang="de-DE" dirty="0" err="1" smtClean="0"/>
              <a:t>Anreizsysteme</a:t>
            </a:r>
            <a:r>
              <a:rPr lang="de-DE" dirty="0" smtClean="0"/>
              <a:t>: „… die Summe aller bewusst gestalteten Arbeitsbedingungen, die bestimmte Verhaltensweisen (durch positive Anreize, Belohnungen etc.) verstärken, die Wahrscheinlichkeit des Auftretens anderer dagegen mindern (negative Anreize, Strafen)…“. </a:t>
            </a:r>
            <a:r>
              <a:rPr lang="de-DE" sz="1400" dirty="0" smtClean="0"/>
              <a:t>(J. Wild, Organisation und Hierarchie, 1973)</a:t>
            </a:r>
          </a:p>
          <a:p>
            <a:pPr indent="226800">
              <a:buFont typeface="Arial" pitchFamily="34" charset="0"/>
              <a:buChar char="•"/>
              <a:tabLst>
                <a:tab pos="226800" algn="l"/>
              </a:tabLst>
            </a:pPr>
            <a:r>
              <a:rPr lang="de-DE" dirty="0" smtClean="0"/>
              <a:t>Anforderungen an Anreize:</a:t>
            </a:r>
          </a:p>
          <a:p>
            <a:pPr lvl="1" indent="226800">
              <a:buFont typeface="Arial" pitchFamily="34" charset="0"/>
              <a:buChar char="•"/>
              <a:tabLst>
                <a:tab pos="226800" algn="l"/>
              </a:tabLst>
            </a:pPr>
            <a:r>
              <a:rPr lang="de-DE" sz="1400" dirty="0" smtClean="0"/>
              <a:t>A. wirken nur dann, wenn sie auf Bedürfnisse des Akteurs stoßen</a:t>
            </a:r>
          </a:p>
          <a:p>
            <a:pPr lvl="1" indent="226800">
              <a:buFont typeface="Arial" pitchFamily="34" charset="0"/>
              <a:buChar char="•"/>
              <a:tabLst>
                <a:tab pos="226800" algn="l"/>
              </a:tabLst>
            </a:pPr>
            <a:r>
              <a:rPr lang="de-DE" sz="1400" dirty="0" smtClean="0"/>
              <a:t>A. müssen individuelle Unterschiede berücksichtigen</a:t>
            </a:r>
          </a:p>
          <a:p>
            <a:pPr lvl="1" indent="226800">
              <a:spcAft>
                <a:spcPts val="1200"/>
              </a:spcAft>
              <a:buFont typeface="Arial" pitchFamily="34" charset="0"/>
              <a:buChar char="•"/>
              <a:tabLst>
                <a:tab pos="226800" algn="l"/>
              </a:tabLst>
            </a:pPr>
            <a:r>
              <a:rPr lang="de-DE" sz="1400" dirty="0" smtClean="0"/>
              <a:t>A. müssen den organisatorischen Belangen im Unternehmen/der Organisation Rechnung tragen</a:t>
            </a:r>
          </a:p>
          <a:p>
            <a:pPr indent="226800">
              <a:buFont typeface="Arial" pitchFamily="34" charset="0"/>
              <a:buChar char="•"/>
              <a:tabLst>
                <a:tab pos="226800" algn="l"/>
              </a:tabLst>
            </a:pPr>
            <a:r>
              <a:rPr lang="de-DE" dirty="0" smtClean="0"/>
              <a:t>Anforderungen an ein </a:t>
            </a:r>
            <a:r>
              <a:rPr lang="de-DE" dirty="0" err="1" smtClean="0"/>
              <a:t>Anreizsystem</a:t>
            </a:r>
            <a:r>
              <a:rPr lang="de-DE" dirty="0" smtClean="0"/>
              <a:t>:</a:t>
            </a:r>
          </a:p>
          <a:p>
            <a:pPr lvl="1"/>
            <a:r>
              <a:rPr lang="de-DE" sz="1400" dirty="0" smtClean="0"/>
              <a:t>Kombination aus materiellen und immateriellen, extrinsischen und intrinsischen A.</a:t>
            </a:r>
            <a:endParaRPr lang="de-DE" sz="1400" b="1" dirty="0" smtClean="0"/>
          </a:p>
          <a:p>
            <a:pPr lvl="1"/>
            <a:r>
              <a:rPr lang="de-DE" sz="1400" dirty="0" smtClean="0"/>
              <a:t>Zielsetzung: deutliche Ziele, die akzeptiert sind und individuelle Bedürfnisse der Akteure ansprechen</a:t>
            </a:r>
          </a:p>
          <a:p>
            <a:pPr lvl="1"/>
            <a:r>
              <a:rPr lang="de-DE" sz="1400" dirty="0" smtClean="0"/>
              <a:t>Transparenz: Was wird erwartet, welcher Nutzen ergibt sich für Akteure?</a:t>
            </a:r>
          </a:p>
          <a:p>
            <a:pPr lvl="1"/>
            <a:r>
              <a:rPr lang="de-DE" sz="1400" dirty="0" smtClean="0"/>
              <a:t>Feedback: Zielerreichung muss überprüfbar sein: regelmäßiges Feedback</a:t>
            </a:r>
          </a:p>
          <a:p>
            <a:pPr lvl="1" indent="226800">
              <a:buFont typeface="Arial" pitchFamily="34" charset="0"/>
              <a:buChar char="•"/>
              <a:tabLst>
                <a:tab pos="226800" algn="l"/>
              </a:tabLst>
            </a:pPr>
            <a:endParaRPr lang="de-DE" dirty="0" smtClean="0"/>
          </a:p>
          <a:p>
            <a:pPr indent="226800">
              <a:buFont typeface="+mj-lt"/>
              <a:buAutoNum type="arabicPeriod"/>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4</a:t>
            </a:fld>
            <a:endParaRPr lang="de-DE"/>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linds(horizontal)">
                                      <p:cBhvr>
                                        <p:cTn id="29" dur="500"/>
                                        <p:tgtEl>
                                          <p:spTgt spid="3">
                                            <p:txEl>
                                              <p:pRg st="6" end="6"/>
                                            </p:txEl>
                                          </p:spTgt>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Mögliche Anreize für Internationalisierung</a:t>
            </a:r>
            <a:endParaRPr lang="de-DE" dirty="0"/>
          </a:p>
        </p:txBody>
      </p:sp>
      <p:sp>
        <p:nvSpPr>
          <p:cNvPr id="3" name="Inhaltsplatzhalter 2"/>
          <p:cNvSpPr>
            <a:spLocks noGrp="1"/>
          </p:cNvSpPr>
          <p:nvPr>
            <p:ph idx="1"/>
          </p:nvPr>
        </p:nvSpPr>
        <p:spPr>
          <a:xfrm>
            <a:off x="204788" y="1860550"/>
            <a:ext cx="7996237" cy="4211656"/>
          </a:xfrm>
        </p:spPr>
        <p:txBody>
          <a:bodyPr/>
          <a:lstStyle/>
          <a:p>
            <a:pPr indent="226800">
              <a:buFont typeface="Arial" pitchFamily="34" charset="0"/>
              <a:buChar char="•"/>
              <a:tabLst>
                <a:tab pos="226800" algn="l"/>
              </a:tabLst>
            </a:pPr>
            <a:r>
              <a:rPr lang="de-DE" dirty="0" smtClean="0"/>
              <a:t>Finanzielle Anreize (materielle A.): </a:t>
            </a:r>
          </a:p>
          <a:p>
            <a:pPr lvl="1" indent="226800">
              <a:buFont typeface="Arial" pitchFamily="34" charset="0"/>
              <a:buChar char="•"/>
              <a:tabLst>
                <a:tab pos="226800" algn="l"/>
              </a:tabLst>
            </a:pPr>
            <a:r>
              <a:rPr lang="de-DE" sz="1400" dirty="0" smtClean="0"/>
              <a:t>Ad-hoc / individuelle Förderung</a:t>
            </a:r>
          </a:p>
          <a:p>
            <a:pPr lvl="1" indent="226800">
              <a:spcAft>
                <a:spcPts val="0"/>
              </a:spcAft>
              <a:buFont typeface="Arial" pitchFamily="34" charset="0"/>
              <a:buChar char="•"/>
              <a:tabLst>
                <a:tab pos="226800" algn="l"/>
              </a:tabLst>
            </a:pPr>
            <a:r>
              <a:rPr lang="de-DE" sz="1400" dirty="0" smtClean="0"/>
              <a:t>Strukturelle Verankerung in der hochschulinternen Mittelverteilung </a:t>
            </a:r>
          </a:p>
          <a:p>
            <a:pPr lvl="1" indent="226800">
              <a:spcAft>
                <a:spcPts val="1200"/>
              </a:spcAft>
              <a:buFont typeface="Arial" pitchFamily="34" charset="0"/>
              <a:buChar char="•"/>
              <a:tabLst>
                <a:tab pos="226800" algn="l"/>
              </a:tabLst>
            </a:pPr>
            <a:r>
              <a:rPr lang="de-DE" sz="1400" dirty="0" smtClean="0"/>
              <a:t>(Unterstützung bei der) Drittmittelakquise</a:t>
            </a:r>
          </a:p>
          <a:p>
            <a:pPr indent="226800">
              <a:buFont typeface="Arial" pitchFamily="34" charset="0"/>
              <a:buChar char="•"/>
              <a:tabLst>
                <a:tab pos="226800" algn="l"/>
              </a:tabLst>
            </a:pPr>
            <a:r>
              <a:rPr lang="de-DE" dirty="0" smtClean="0"/>
              <a:t>Personelle Anreize (materielle A.):</a:t>
            </a:r>
          </a:p>
          <a:p>
            <a:pPr lvl="1" indent="226800">
              <a:buFont typeface="Arial" pitchFamily="34" charset="0"/>
              <a:buChar char="•"/>
              <a:tabLst>
                <a:tab pos="226800" algn="l"/>
              </a:tabLst>
            </a:pPr>
            <a:r>
              <a:rPr lang="de-DE" sz="1400" dirty="0" smtClean="0"/>
              <a:t>Zusätzliche Mitarbeiter</a:t>
            </a:r>
          </a:p>
          <a:p>
            <a:pPr lvl="1" indent="226800">
              <a:buFont typeface="Arial" pitchFamily="34" charset="0"/>
              <a:buChar char="•"/>
              <a:tabLst>
                <a:tab pos="226800" algn="l"/>
              </a:tabLst>
            </a:pPr>
            <a:r>
              <a:rPr lang="de-DE" sz="1400" dirty="0" smtClean="0"/>
              <a:t>Lehrentlastung</a:t>
            </a:r>
          </a:p>
          <a:p>
            <a:pPr lvl="1" indent="226800">
              <a:spcAft>
                <a:spcPts val="1200"/>
              </a:spcAft>
              <a:buFont typeface="Arial" pitchFamily="34" charset="0"/>
              <a:buChar char="•"/>
              <a:tabLst>
                <a:tab pos="226800" algn="l"/>
              </a:tabLst>
            </a:pPr>
            <a:r>
              <a:rPr lang="de-DE" sz="1400" dirty="0" smtClean="0"/>
              <a:t>Forschungsfreisemester</a:t>
            </a:r>
          </a:p>
          <a:p>
            <a:pPr indent="226800">
              <a:buFont typeface="Arial" pitchFamily="34" charset="0"/>
              <a:buChar char="•"/>
              <a:tabLst>
                <a:tab pos="226800" algn="l"/>
              </a:tabLst>
            </a:pPr>
            <a:r>
              <a:rPr lang="de-DE" dirty="0" smtClean="0"/>
              <a:t>Strukturen schaffen (immaterielle A.):</a:t>
            </a:r>
          </a:p>
          <a:p>
            <a:pPr lvl="1" indent="226800">
              <a:buFont typeface="Arial" pitchFamily="34" charset="0"/>
              <a:buChar char="•"/>
              <a:tabLst>
                <a:tab pos="226800" algn="l"/>
              </a:tabLst>
            </a:pPr>
            <a:r>
              <a:rPr lang="de-DE" sz="1400" dirty="0" smtClean="0"/>
              <a:t>Serviceeinrichtungen</a:t>
            </a:r>
          </a:p>
          <a:p>
            <a:pPr lvl="1" indent="226800">
              <a:buFont typeface="Arial" pitchFamily="34" charset="0"/>
              <a:buChar char="•"/>
              <a:tabLst>
                <a:tab pos="226800" algn="l"/>
              </a:tabLst>
            </a:pPr>
            <a:r>
              <a:rPr lang="de-DE" sz="1400" dirty="0" smtClean="0"/>
              <a:t>Beratung, Information und Kommunikation</a:t>
            </a:r>
          </a:p>
          <a:p>
            <a:pPr lvl="1" indent="226800">
              <a:spcAft>
                <a:spcPts val="1200"/>
              </a:spcAft>
              <a:buFont typeface="Arial" pitchFamily="34" charset="0"/>
              <a:buChar char="•"/>
              <a:tabLst>
                <a:tab pos="226800" algn="l"/>
              </a:tabLst>
            </a:pPr>
            <a:r>
              <a:rPr lang="de-DE" sz="1400" dirty="0" smtClean="0"/>
              <a:t>Entlastung der Lehrenden / Wissenschaftler</a:t>
            </a:r>
          </a:p>
          <a:p>
            <a:pPr indent="226800">
              <a:buFont typeface="Arial" pitchFamily="34" charset="0"/>
              <a:buChar char="•"/>
              <a:tabLst>
                <a:tab pos="226800" algn="l"/>
              </a:tabLst>
            </a:pPr>
            <a:r>
              <a:rPr lang="de-DE" dirty="0" smtClean="0"/>
              <a:t>Reputation und öffentliche Anerkennung (immaterielle A.):</a:t>
            </a:r>
          </a:p>
          <a:p>
            <a:pPr lvl="1" indent="226800">
              <a:buFont typeface="Arial" pitchFamily="34" charset="0"/>
              <a:buChar char="•"/>
              <a:tabLst>
                <a:tab pos="226800" algn="l"/>
              </a:tabLst>
            </a:pPr>
            <a:r>
              <a:rPr lang="de-DE" sz="1400" dirty="0" smtClean="0"/>
              <a:t>Uni-interne und -externe Kommunikation</a:t>
            </a:r>
          </a:p>
          <a:p>
            <a:pPr lvl="1" indent="226800">
              <a:buFont typeface="Arial" pitchFamily="34" charset="0"/>
              <a:buChar char="•"/>
              <a:tabLst>
                <a:tab pos="226800" algn="l"/>
              </a:tabLst>
            </a:pPr>
            <a:r>
              <a:rPr lang="de-DE" sz="1400" dirty="0" smtClean="0"/>
              <a:t>Preise, Auszeichnungen</a:t>
            </a:r>
          </a:p>
          <a:p>
            <a:pPr lvl="1" indent="226800">
              <a:buFont typeface="Arial" pitchFamily="34" charset="0"/>
              <a:buChar char="•"/>
              <a:tabLst>
                <a:tab pos="226800" algn="l"/>
              </a:tabLst>
            </a:pPr>
            <a:endParaRPr lang="de-DE" sz="1500" dirty="0" smtClean="0"/>
          </a:p>
          <a:p>
            <a:pPr indent="226800">
              <a:buNone/>
              <a:tabLst>
                <a:tab pos="226800" algn="l"/>
              </a:tabLst>
            </a:pPr>
            <a:endParaRPr lang="de-DE" dirty="0" smtClean="0"/>
          </a:p>
          <a:p>
            <a:pPr indent="226800">
              <a:buFont typeface="Arial" pitchFamily="34" charset="0"/>
              <a:buChar char="•"/>
              <a:tabLst>
                <a:tab pos="226800" algn="l"/>
              </a:tabLst>
            </a:pPr>
            <a:endParaRPr lang="de-DE" dirty="0" smtClean="0"/>
          </a:p>
          <a:p>
            <a:pPr lvl="1" indent="226800">
              <a:buFont typeface="Arial" pitchFamily="34" charset="0"/>
              <a:buChar char="•"/>
              <a:tabLst>
                <a:tab pos="226800" algn="l"/>
              </a:tabLst>
            </a:pPr>
            <a:endParaRPr lang="de-DE" dirty="0" smtClean="0"/>
          </a:p>
          <a:p>
            <a:pPr indent="226800">
              <a:buFont typeface="+mj-lt"/>
              <a:buAutoNum type="arabicPeriod"/>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5</a:t>
            </a:fld>
            <a:endParaRPr lang="de-DE"/>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pic>
        <p:nvPicPr>
          <p:cNvPr id="12" name="Grafik 11"/>
          <p:cNvPicPr/>
          <p:nvPr/>
        </p:nvPicPr>
        <p:blipFill>
          <a:blip r:embed="rId3" cstate="print"/>
          <a:srcRect/>
          <a:stretch>
            <a:fillRect/>
          </a:stretch>
        </p:blipFill>
        <p:spPr bwMode="auto">
          <a:xfrm>
            <a:off x="6588224" y="3573016"/>
            <a:ext cx="1354832" cy="174230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linds(horizontal)">
                                      <p:cBhvr>
                                        <p:cTn id="35" dur="500"/>
                                        <p:tgtEl>
                                          <p:spTgt spid="3">
                                            <p:txEl>
                                              <p:pRg st="8" end="8"/>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linds(horizontal)">
                                      <p:cBhvr>
                                        <p:cTn id="38" dur="500"/>
                                        <p:tgtEl>
                                          <p:spTgt spid="3">
                                            <p:txEl>
                                              <p:pRg st="9" end="9"/>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blinds(horizontal)">
                                      <p:cBhvr>
                                        <p:cTn id="41" dur="500"/>
                                        <p:tgtEl>
                                          <p:spTgt spid="3">
                                            <p:txEl>
                                              <p:pRg st="10" end="1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blinds(horizontal)">
                                      <p:cBhvr>
                                        <p:cTn id="44" dur="500"/>
                                        <p:tgtEl>
                                          <p:spTgt spid="3">
                                            <p:txEl>
                                              <p:pRg st="11" end="1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blinds(horizontal)">
                                      <p:cBhvr>
                                        <p:cTn id="49" dur="500"/>
                                        <p:tgtEl>
                                          <p:spTgt spid="3">
                                            <p:txEl>
                                              <p:pRg st="12" end="12"/>
                                            </p:txEl>
                                          </p:spTgt>
                                        </p:tgtEl>
                                      </p:cBhvr>
                                    </p:animEffect>
                                  </p:childTnLst>
                                </p:cTn>
                              </p:par>
                              <p:par>
                                <p:cTn id="50" presetID="3" presetClass="entr" presetSubtype="10" fill="hold"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blinds(horizontal)">
                                      <p:cBhvr>
                                        <p:cTn id="52" dur="500"/>
                                        <p:tgtEl>
                                          <p:spTgt spid="3">
                                            <p:txEl>
                                              <p:pRg st="13" end="13"/>
                                            </p:txEl>
                                          </p:spTgt>
                                        </p:tgtEl>
                                      </p:cBhvr>
                                    </p:animEffect>
                                  </p:childTnLst>
                                </p:cTn>
                              </p:par>
                              <p:par>
                                <p:cTn id="53" presetID="3" presetClass="entr" presetSubtype="10"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blinds(horizontal)">
                                      <p:cBhvr>
                                        <p:cTn id="55" dur="500"/>
                                        <p:tgtEl>
                                          <p:spTgt spid="3">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p:txBody>
          <a:bodyPr/>
          <a:lstStyle/>
          <a:p>
            <a:pPr indent="-1588">
              <a:buNone/>
            </a:pPr>
            <a:r>
              <a:rPr lang="de-DE" dirty="0" smtClean="0"/>
              <a:t>I. Mögliche Anreize für Internationalisierung</a:t>
            </a:r>
          </a:p>
          <a:p>
            <a:pPr indent="226800">
              <a:buNone/>
              <a:tabLst>
                <a:tab pos="226800" algn="l"/>
              </a:tabLst>
            </a:pPr>
            <a:endParaRPr lang="de-DE" dirty="0" smtClean="0"/>
          </a:p>
          <a:p>
            <a:pPr indent="-1588">
              <a:buNone/>
              <a:tabLst>
                <a:tab pos="0" algn="l"/>
              </a:tabLst>
            </a:pPr>
            <a:r>
              <a:rPr lang="de-DE" dirty="0" smtClean="0"/>
              <a:t>II. Erfolgsmessung von Internationalisierung</a:t>
            </a:r>
          </a:p>
          <a:p>
            <a:pPr indent="226800">
              <a:buNone/>
              <a:tabLst>
                <a:tab pos="226800" algn="l"/>
              </a:tabLst>
            </a:pPr>
            <a:endParaRPr lang="de-DE" dirty="0" smtClean="0"/>
          </a:p>
          <a:p>
            <a:pPr indent="-1588">
              <a:buNone/>
              <a:tabLst>
                <a:tab pos="0" algn="l"/>
              </a:tabLst>
            </a:pPr>
            <a:r>
              <a:rPr lang="de-DE" dirty="0" smtClean="0"/>
              <a:t>III. Praxisbeispiel WWU Münster – Wirtschaftswissenschaftliche Fakultät</a:t>
            </a:r>
          </a:p>
          <a:p>
            <a:pPr indent="-1588">
              <a:buNone/>
              <a:tabLst>
                <a:tab pos="0" algn="l"/>
              </a:tabLst>
            </a:pPr>
            <a:endParaRPr lang="de-DE" dirty="0" smtClean="0"/>
          </a:p>
          <a:p>
            <a:pPr indent="-1588">
              <a:buNone/>
              <a:tabLst>
                <a:tab pos="0" algn="l"/>
              </a:tabLst>
            </a:pPr>
            <a:r>
              <a:rPr lang="de-DE" dirty="0" smtClean="0"/>
              <a:t>IV. </a:t>
            </a:r>
            <a:r>
              <a:rPr lang="de-DE" dirty="0" err="1" smtClean="0"/>
              <a:t>Anreizsystem</a:t>
            </a:r>
            <a:r>
              <a:rPr lang="de-DE" dirty="0" smtClean="0"/>
              <a:t> - Diskussion/Bewertung</a:t>
            </a:r>
          </a:p>
          <a:p>
            <a:pPr indent="-1588">
              <a:buNone/>
              <a:tabLst>
                <a:tab pos="0" algn="l"/>
              </a:tabLst>
            </a:pPr>
            <a:r>
              <a:rPr lang="de-DE" dirty="0" smtClean="0"/>
              <a:t> </a:t>
            </a:r>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6</a:t>
            </a:fld>
            <a:endParaRPr lang="de-DE"/>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6" name="Inhaltsplatzhalter 2"/>
          <p:cNvSpPr txBox="1">
            <a:spLocks/>
          </p:cNvSpPr>
          <p:nvPr/>
        </p:nvSpPr>
        <p:spPr bwMode="auto">
          <a:xfrm>
            <a:off x="204788" y="1860550"/>
            <a:ext cx="7996237" cy="4211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1950" marR="0" lvl="1" indent="226800" algn="l" defTabSz="914400" rtl="0" eaLnBrk="1" fontAlgn="base" latinLnBrk="0" hangingPunct="1">
              <a:lnSpc>
                <a:spcPct val="100000"/>
              </a:lnSpc>
              <a:spcBef>
                <a:spcPct val="20000"/>
              </a:spcBef>
              <a:spcAft>
                <a:spcPct val="0"/>
              </a:spcAft>
              <a:buClrTx/>
              <a:buSzTx/>
              <a:tabLst>
                <a:tab pos="226800" algn="l"/>
              </a:tabLst>
              <a:defRPr/>
            </a:pPr>
            <a:endParaRPr kumimoji="0" lang="de-DE" sz="1500" b="0" i="0" u="none" strike="noStrike" kern="0" cap="none" spc="0" normalizeH="0" baseline="0" noProof="0" dirty="0" smtClean="0">
              <a:ln>
                <a:noFill/>
              </a:ln>
              <a:solidFill>
                <a:schemeClr val="bg2"/>
              </a:solidFill>
              <a:effectLst/>
              <a:uLnTx/>
              <a:uFillTx/>
              <a:latin typeface="+mj-lt"/>
              <a:ea typeface="+mn-ea"/>
            </a:endParaRPr>
          </a:p>
          <a:p>
            <a:pPr marL="1588" marR="0" lvl="0" indent="226800"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361950" marR="0" lvl="1" indent="226800" algn="l" defTabSz="914400" rtl="0" eaLnBrk="1" fontAlgn="base" latinLnBrk="0" hangingPunct="1">
              <a:lnSpc>
                <a:spcPct val="100000"/>
              </a:lnSpc>
              <a:spcBef>
                <a:spcPct val="20000"/>
              </a:spcBef>
              <a:spcAft>
                <a:spcPct val="0"/>
              </a:spcAft>
              <a:buClrTx/>
              <a:buSzTx/>
              <a:buFont typeface="Arial" pitchFamily="34" charset="0"/>
              <a:buChar char="•"/>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endParaRPr>
          </a:p>
          <a:p>
            <a:pPr marL="1588" marR="0" lvl="0" indent="226800" algn="l" defTabSz="914400" rtl="0" eaLnBrk="1" fontAlgn="base" latinLnBrk="0" hangingPunct="1">
              <a:lnSpc>
                <a:spcPct val="100000"/>
              </a:lnSpc>
              <a:spcBef>
                <a:spcPct val="0"/>
              </a:spcBef>
              <a:spcAft>
                <a:spcPct val="0"/>
              </a:spcAft>
              <a:buClrTx/>
              <a:buSzTx/>
              <a:buFont typeface="+mj-lt"/>
              <a:buAutoNum type="arabicPeriod"/>
              <a:tabLst>
                <a:tab pos="226800" algn="l"/>
              </a:tabLst>
              <a:defRPr/>
            </a:pPr>
            <a:endParaRPr kumimoji="0" lang="de-DE" sz="1700" b="0" i="0" u="none" strike="noStrike" kern="0" cap="none" spc="0" normalizeH="0" baseline="0" noProof="0" dirty="0">
              <a:ln>
                <a:noFill/>
              </a:ln>
              <a:solidFill>
                <a:schemeClr val="bg2"/>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3">
                                            <p:txEl>
                                              <p:pRg st="2" end="2"/>
                                            </p:txEl>
                                          </p:spTgt>
                                        </p:tgtEl>
                                        <p:attrNameLst>
                                          <p:attrName>style.fontStyle</p:attrName>
                                        </p:attrNameLst>
                                      </p:cBhvr>
                                      <p:to>
                                        <p:strVal val="normal"/>
                                      </p:to>
                                    </p:set>
                                    <p:set>
                                      <p:cBhvr override="childStyle">
                                        <p:cTn id="7" dur="indefinite"/>
                                        <p:tgtEl>
                                          <p:spTgt spid="3">
                                            <p:txEl>
                                              <p:pRg st="2" end="2"/>
                                            </p:txEl>
                                          </p:spTgt>
                                        </p:tgtEl>
                                        <p:attrNameLst>
                                          <p:attrName>style.fontWeight</p:attrName>
                                        </p:attrNameLst>
                                      </p:cBhvr>
                                      <p:to>
                                        <p:strVal val="bold"/>
                                      </p:to>
                                    </p:set>
                                    <p:set>
                                      <p:cBhvr override="childStyle">
                                        <p:cTn id="8" dur="indefinite"/>
                                        <p:tgtEl>
                                          <p:spTgt spid="3">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Erfolgsmessung von Internationalisierung:</a:t>
            </a:r>
            <a:br>
              <a:rPr lang="de-DE" dirty="0" smtClean="0"/>
            </a:br>
            <a:r>
              <a:rPr lang="de-DE" dirty="0" smtClean="0"/>
              <a:t>Mögliche Indikatoren I</a:t>
            </a:r>
            <a:endParaRPr lang="de-DE" dirty="0"/>
          </a:p>
        </p:txBody>
      </p:sp>
      <p:sp>
        <p:nvSpPr>
          <p:cNvPr id="3" name="Inhaltsplatzhalter 2"/>
          <p:cNvSpPr>
            <a:spLocks noGrp="1"/>
          </p:cNvSpPr>
          <p:nvPr>
            <p:ph idx="1"/>
          </p:nvPr>
        </p:nvSpPr>
        <p:spPr/>
        <p:txBody>
          <a:bodyPr/>
          <a:lstStyle/>
          <a:p>
            <a:pPr indent="226800">
              <a:spcAft>
                <a:spcPts val="0"/>
              </a:spcAft>
              <a:buFont typeface="Arial" pitchFamily="34" charset="0"/>
              <a:buChar char="•"/>
              <a:tabLst>
                <a:tab pos="226800" algn="l"/>
              </a:tabLst>
            </a:pPr>
            <a:r>
              <a:rPr lang="de-DE" dirty="0" smtClean="0"/>
              <a:t>In der Lehre:</a:t>
            </a:r>
          </a:p>
          <a:p>
            <a:pPr marL="534987" lvl="1" indent="184150">
              <a:spcBef>
                <a:spcPts val="360"/>
              </a:spcBef>
              <a:buFont typeface="Arial" pitchFamily="34" charset="0"/>
              <a:buChar char="•"/>
              <a:tabLst>
                <a:tab pos="358775" algn="l"/>
              </a:tabLst>
            </a:pPr>
            <a:r>
              <a:rPr lang="de-DE" sz="1400" dirty="0" smtClean="0"/>
              <a:t>Studierendenmobilität (</a:t>
            </a:r>
            <a:r>
              <a:rPr lang="de-DE" sz="1400" dirty="0" err="1" smtClean="0"/>
              <a:t>Incomings</a:t>
            </a:r>
            <a:r>
              <a:rPr lang="de-DE" sz="1400" dirty="0" smtClean="0"/>
              <a:t> und </a:t>
            </a:r>
            <a:r>
              <a:rPr lang="de-DE" sz="1400" dirty="0" err="1" smtClean="0"/>
              <a:t>Outgoings</a:t>
            </a:r>
            <a:r>
              <a:rPr lang="de-DE" sz="1400" dirty="0" smtClean="0"/>
              <a:t>)</a:t>
            </a:r>
          </a:p>
          <a:p>
            <a:pPr marL="534987" lvl="1" indent="184150">
              <a:spcBef>
                <a:spcPts val="360"/>
              </a:spcBef>
              <a:buFont typeface="Arial" pitchFamily="34" charset="0"/>
              <a:buChar char="•"/>
              <a:tabLst>
                <a:tab pos="358775" algn="l"/>
              </a:tabLst>
            </a:pPr>
            <a:r>
              <a:rPr lang="de-DE" sz="1400" dirty="0" smtClean="0"/>
              <a:t>Zahl/Qualität aktiver Partnerschaften</a:t>
            </a:r>
          </a:p>
          <a:p>
            <a:pPr marL="534987" lvl="1" indent="184150">
              <a:spcBef>
                <a:spcPts val="360"/>
              </a:spcBef>
              <a:buFont typeface="Arial" pitchFamily="34" charset="0"/>
              <a:buChar char="•"/>
              <a:tabLst>
                <a:tab pos="358775" algn="l"/>
              </a:tabLst>
            </a:pPr>
            <a:r>
              <a:rPr lang="de-DE" sz="1400" dirty="0" smtClean="0"/>
              <a:t>Zahl und Erfolgsquote internationaler Studierender</a:t>
            </a:r>
          </a:p>
          <a:p>
            <a:pPr marL="534987" lvl="1" indent="184150">
              <a:spcBef>
                <a:spcPts val="360"/>
              </a:spcBef>
              <a:buFont typeface="Arial" pitchFamily="34" charset="0"/>
              <a:buChar char="•"/>
              <a:tabLst>
                <a:tab pos="358775" algn="l"/>
              </a:tabLst>
            </a:pPr>
            <a:r>
              <a:rPr lang="de-DE" sz="1400" dirty="0" smtClean="0"/>
              <a:t>Internationale Programme (Summer Schools, Joint Programmes, …)</a:t>
            </a:r>
          </a:p>
          <a:p>
            <a:pPr marL="534987" lvl="1" indent="184150">
              <a:spcBef>
                <a:spcPts val="360"/>
              </a:spcBef>
              <a:buFont typeface="Arial" pitchFamily="34" charset="0"/>
              <a:buChar char="•"/>
              <a:tabLst>
                <a:tab pos="358775" algn="l"/>
              </a:tabLst>
            </a:pPr>
            <a:r>
              <a:rPr lang="de-DE" sz="1400" dirty="0" smtClean="0"/>
              <a:t>Fremdsprachige Module</a:t>
            </a:r>
          </a:p>
          <a:p>
            <a:pPr marL="534987" lvl="1" indent="184150">
              <a:buFont typeface="Arial" pitchFamily="34" charset="0"/>
              <a:buChar char="•"/>
              <a:tabLst>
                <a:tab pos="358775" algn="l"/>
              </a:tabLst>
            </a:pPr>
            <a:r>
              <a:rPr lang="de-DE" sz="1400" dirty="0" smtClean="0"/>
              <a:t>…</a:t>
            </a:r>
          </a:p>
          <a:p>
            <a:pPr indent="226800">
              <a:spcAft>
                <a:spcPts val="0"/>
              </a:spcAft>
              <a:buFont typeface="Arial" pitchFamily="34" charset="0"/>
              <a:buChar char="•"/>
              <a:tabLst>
                <a:tab pos="226800" algn="l"/>
              </a:tabLst>
            </a:pPr>
            <a:r>
              <a:rPr lang="de-DE" dirty="0" smtClean="0"/>
              <a:t>In Forschung / Wissenstransfer:</a:t>
            </a:r>
          </a:p>
          <a:p>
            <a:pPr marL="534987" lvl="1" indent="184150">
              <a:spcBef>
                <a:spcPts val="360"/>
              </a:spcBef>
              <a:buFont typeface="Arial" pitchFamily="34" charset="0"/>
              <a:buChar char="•"/>
              <a:tabLst>
                <a:tab pos="358775" algn="l"/>
              </a:tabLst>
            </a:pPr>
            <a:r>
              <a:rPr lang="de-DE" sz="1400" dirty="0" smtClean="0"/>
              <a:t>Wissenschaftler- und Mitarbeitermobilität (</a:t>
            </a:r>
            <a:r>
              <a:rPr lang="de-DE" sz="1400" dirty="0" err="1" smtClean="0"/>
              <a:t>Incoming</a:t>
            </a:r>
            <a:r>
              <a:rPr lang="de-DE" sz="1400" dirty="0" smtClean="0"/>
              <a:t> und </a:t>
            </a:r>
            <a:r>
              <a:rPr lang="de-DE" sz="1400" dirty="0" err="1" smtClean="0"/>
              <a:t>Outgoing</a:t>
            </a:r>
            <a:r>
              <a:rPr lang="de-DE" sz="1400" dirty="0" smtClean="0"/>
              <a:t>)</a:t>
            </a:r>
          </a:p>
          <a:p>
            <a:pPr marL="534987" lvl="1" indent="184150">
              <a:spcBef>
                <a:spcPts val="360"/>
              </a:spcBef>
              <a:buFont typeface="Arial" pitchFamily="34" charset="0"/>
              <a:buChar char="•"/>
              <a:tabLst>
                <a:tab pos="358775" algn="l"/>
              </a:tabLst>
            </a:pPr>
            <a:r>
              <a:rPr lang="de-DE" sz="1400" dirty="0" smtClean="0"/>
              <a:t>Zahl internationaler Wissenschaftler, Mitarbeiter, Doktoranden</a:t>
            </a:r>
          </a:p>
          <a:p>
            <a:pPr marL="534987" lvl="1" indent="184150">
              <a:spcBef>
                <a:spcPts val="360"/>
              </a:spcBef>
              <a:buFont typeface="Arial" pitchFamily="34" charset="0"/>
              <a:buChar char="•"/>
              <a:tabLst>
                <a:tab pos="358775" algn="l"/>
              </a:tabLst>
            </a:pPr>
            <a:r>
              <a:rPr lang="de-DE" sz="1400" dirty="0" smtClean="0"/>
              <a:t>Internationale Forschungskooperationen</a:t>
            </a:r>
          </a:p>
          <a:p>
            <a:pPr marL="534987" lvl="1" indent="184150">
              <a:spcBef>
                <a:spcPts val="360"/>
              </a:spcBef>
              <a:buFont typeface="Arial" pitchFamily="34" charset="0"/>
              <a:buChar char="•"/>
              <a:tabLst>
                <a:tab pos="358775" algn="l"/>
              </a:tabLst>
            </a:pPr>
            <a:r>
              <a:rPr lang="de-DE" sz="1400" dirty="0" smtClean="0"/>
              <a:t>Internationale Doktorandenprogramme</a:t>
            </a:r>
          </a:p>
          <a:p>
            <a:pPr marL="534987" lvl="1" indent="184150">
              <a:spcBef>
                <a:spcPts val="360"/>
              </a:spcBef>
              <a:buFont typeface="Arial" pitchFamily="34" charset="0"/>
              <a:buChar char="•"/>
              <a:tabLst>
                <a:tab pos="358775" algn="l"/>
              </a:tabLst>
            </a:pPr>
            <a:r>
              <a:rPr lang="de-DE" sz="1400" dirty="0" smtClean="0"/>
              <a:t>Internationale Konferenzen, Veröffentlichungen, Preise</a:t>
            </a:r>
          </a:p>
          <a:p>
            <a:pPr marL="534987" lvl="1" indent="184150">
              <a:buFont typeface="Arial" pitchFamily="34" charset="0"/>
              <a:buChar char="•"/>
              <a:tabLst>
                <a:tab pos="358775" algn="l"/>
              </a:tabLst>
            </a:pPr>
            <a:r>
              <a:rPr lang="de-DE" sz="1400" dirty="0" smtClean="0"/>
              <a:t>…</a:t>
            </a:r>
          </a:p>
          <a:p>
            <a:pPr indent="226800">
              <a:buNone/>
              <a:tabLst>
                <a:tab pos="226800" algn="l"/>
              </a:tabLst>
            </a:pP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7</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linds(horizontal)">
                                      <p:cBhvr>
                                        <p:cTn id="39" dur="500"/>
                                        <p:tgtEl>
                                          <p:spTgt spid="3">
                                            <p:txEl>
                                              <p:pRg st="10" end="10"/>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blinds(horizontal)">
                                      <p:cBhvr>
                                        <p:cTn id="45" dur="500"/>
                                        <p:tgtEl>
                                          <p:spTgt spid="3">
                                            <p:txEl>
                                              <p:pRg st="12" end="12"/>
                                            </p:txEl>
                                          </p:spTgt>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blinds(horizontal)">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Erfolgsmessung von Internationalisierung:</a:t>
            </a:r>
            <a:br>
              <a:rPr lang="de-DE" dirty="0" smtClean="0"/>
            </a:br>
            <a:r>
              <a:rPr lang="de-DE" dirty="0" smtClean="0"/>
              <a:t>Mögliche Indikatoren II</a:t>
            </a:r>
            <a:endParaRPr lang="de-DE" dirty="0"/>
          </a:p>
        </p:txBody>
      </p:sp>
      <p:sp>
        <p:nvSpPr>
          <p:cNvPr id="3" name="Inhaltsplatzhalter 2"/>
          <p:cNvSpPr>
            <a:spLocks noGrp="1"/>
          </p:cNvSpPr>
          <p:nvPr>
            <p:ph idx="1"/>
          </p:nvPr>
        </p:nvSpPr>
        <p:spPr>
          <a:xfrm>
            <a:off x="204788" y="1986418"/>
            <a:ext cx="7996237" cy="3783012"/>
          </a:xfrm>
        </p:spPr>
        <p:txBody>
          <a:bodyPr/>
          <a:lstStyle/>
          <a:p>
            <a:pPr indent="226800">
              <a:spcAft>
                <a:spcPts val="0"/>
              </a:spcAft>
              <a:buFont typeface="Arial" pitchFamily="34" charset="0"/>
              <a:buChar char="•"/>
              <a:tabLst>
                <a:tab pos="226800" algn="l"/>
              </a:tabLst>
            </a:pPr>
            <a:r>
              <a:rPr lang="de-DE" dirty="0" smtClean="0"/>
              <a:t>Allgemeine Indikatoren:</a:t>
            </a:r>
          </a:p>
          <a:p>
            <a:pPr marL="534987" lvl="1" indent="184150">
              <a:spcBef>
                <a:spcPts val="360"/>
              </a:spcBef>
              <a:buFont typeface="Arial" pitchFamily="34" charset="0"/>
              <a:buChar char="•"/>
              <a:tabLst>
                <a:tab pos="358775" algn="l"/>
              </a:tabLst>
            </a:pPr>
            <a:r>
              <a:rPr lang="de-DE" sz="1400" dirty="0" smtClean="0"/>
              <a:t>‚Internationalisierung‘ der administrativen Abläufe</a:t>
            </a:r>
          </a:p>
          <a:p>
            <a:pPr marL="534987" lvl="1" indent="184150">
              <a:spcBef>
                <a:spcPts val="360"/>
              </a:spcBef>
              <a:buFont typeface="Arial" pitchFamily="34" charset="0"/>
              <a:buChar char="•"/>
              <a:tabLst>
                <a:tab pos="358775" algn="l"/>
              </a:tabLst>
            </a:pPr>
            <a:r>
              <a:rPr lang="de-DE" sz="1400" dirty="0" smtClean="0"/>
              <a:t>Unterstützungs- und Betreuungsstrukturen für internationale Klientel</a:t>
            </a:r>
          </a:p>
          <a:p>
            <a:pPr marL="534987" lvl="1" indent="184150">
              <a:buFont typeface="Arial" pitchFamily="34" charset="0"/>
              <a:buChar char="•"/>
              <a:tabLst>
                <a:tab pos="358775" algn="l"/>
              </a:tabLst>
            </a:pPr>
            <a:r>
              <a:rPr lang="de-DE" sz="1400" dirty="0" smtClean="0"/>
              <a:t>Integration ausländischer Studierender / Wissenschaftler</a:t>
            </a:r>
          </a:p>
          <a:p>
            <a:pPr marL="534987" lvl="1" indent="184150">
              <a:buFont typeface="Arial" pitchFamily="34" charset="0"/>
              <a:buChar char="•"/>
              <a:tabLst>
                <a:tab pos="358775" algn="l"/>
              </a:tabLst>
            </a:pPr>
            <a:r>
              <a:rPr lang="de-DE" sz="1400" dirty="0" smtClean="0"/>
              <a:t>Interkulturelle Kompetenz</a:t>
            </a:r>
          </a:p>
          <a:p>
            <a:pPr marL="534987" lvl="1" indent="184150">
              <a:buFont typeface="Arial" pitchFamily="34" charset="0"/>
              <a:buChar char="•"/>
              <a:tabLst>
                <a:tab pos="358775" algn="l"/>
              </a:tabLst>
            </a:pPr>
            <a:r>
              <a:rPr lang="de-DE" sz="1400" dirty="0" smtClean="0"/>
              <a:t>Platz in internationalen Rankings</a:t>
            </a:r>
          </a:p>
          <a:p>
            <a:pPr marL="534987" lvl="1" indent="184150">
              <a:buFont typeface="Arial" pitchFamily="34" charset="0"/>
              <a:buChar char="•"/>
              <a:tabLst>
                <a:tab pos="358775" algn="l"/>
              </a:tabLst>
            </a:pPr>
            <a:r>
              <a:rPr lang="de-DE" sz="1400" dirty="0" smtClean="0"/>
              <a:t>…</a:t>
            </a:r>
          </a:p>
          <a:p>
            <a:pPr indent="226800">
              <a:spcAft>
                <a:spcPts val="0"/>
              </a:spcAft>
              <a:buFont typeface="Wingdings" pitchFamily="2" charset="2"/>
              <a:buChar char="Ø"/>
              <a:tabLst>
                <a:tab pos="226800" algn="l"/>
              </a:tabLst>
            </a:pPr>
            <a:endParaRPr lang="de-DE" dirty="0" smtClean="0"/>
          </a:p>
          <a:p>
            <a:pPr indent="226800">
              <a:spcAft>
                <a:spcPts val="0"/>
              </a:spcAft>
              <a:buNone/>
              <a:tabLst>
                <a:tab pos="226800" algn="l"/>
              </a:tabLst>
            </a:pPr>
            <a:endParaRPr lang="de-DE" dirty="0" smtClean="0"/>
          </a:p>
          <a:p>
            <a:pPr indent="226800" algn="ctr">
              <a:spcAft>
                <a:spcPts val="0"/>
              </a:spcAft>
              <a:buFont typeface="Wingdings" pitchFamily="2" charset="2"/>
              <a:buChar char="Ø"/>
              <a:tabLst>
                <a:tab pos="226800" algn="l"/>
              </a:tabLst>
            </a:pPr>
            <a:r>
              <a:rPr lang="de-DE" dirty="0" smtClean="0"/>
              <a:t>Die Schaffung eines </a:t>
            </a:r>
            <a:r>
              <a:rPr lang="de-DE" dirty="0" err="1" smtClean="0"/>
              <a:t>Anreizsystems</a:t>
            </a:r>
            <a:r>
              <a:rPr lang="de-DE" dirty="0" smtClean="0"/>
              <a:t> setzt voraus, dass klare Ziele für die Internationalisierung gesetzt und Indikatoren / Kennzahlen definiert werden, mit denen die Zielerreichung gemessen werden kann</a:t>
            </a:r>
            <a:endParaRPr lang="de-DE" dirty="0"/>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8</a:t>
            </a:fld>
            <a:endParaRPr lang="de-DE" dirty="0"/>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blinds(horizontal)">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3" name="Inhaltsplatzhalter 2"/>
          <p:cNvSpPr>
            <a:spLocks noGrp="1"/>
          </p:cNvSpPr>
          <p:nvPr>
            <p:ph idx="1"/>
          </p:nvPr>
        </p:nvSpPr>
        <p:spPr/>
        <p:txBody>
          <a:bodyPr/>
          <a:lstStyle/>
          <a:p>
            <a:pPr indent="-1588">
              <a:buNone/>
            </a:pPr>
            <a:r>
              <a:rPr lang="de-DE" dirty="0" smtClean="0"/>
              <a:t>I. Mögliche Anreize für Internationalisierung</a:t>
            </a:r>
          </a:p>
          <a:p>
            <a:pPr indent="226800">
              <a:buNone/>
              <a:tabLst>
                <a:tab pos="226800" algn="l"/>
              </a:tabLst>
            </a:pPr>
            <a:endParaRPr lang="de-DE" dirty="0" smtClean="0"/>
          </a:p>
          <a:p>
            <a:pPr indent="-1588">
              <a:buNone/>
              <a:tabLst>
                <a:tab pos="0" algn="l"/>
              </a:tabLst>
            </a:pPr>
            <a:r>
              <a:rPr lang="de-DE" dirty="0" smtClean="0"/>
              <a:t>II. Erfolgsmessung von Internationalisierung</a:t>
            </a:r>
          </a:p>
          <a:p>
            <a:pPr indent="226800">
              <a:buNone/>
              <a:tabLst>
                <a:tab pos="226800" algn="l"/>
              </a:tabLst>
            </a:pPr>
            <a:endParaRPr lang="de-DE" dirty="0" smtClean="0"/>
          </a:p>
          <a:p>
            <a:pPr indent="-1588">
              <a:buNone/>
              <a:tabLst>
                <a:tab pos="0" algn="l"/>
              </a:tabLst>
            </a:pPr>
            <a:r>
              <a:rPr lang="de-DE" dirty="0" smtClean="0"/>
              <a:t>III. Praxisbeispiel WWU Münster – Wirtschaftswissenschaftliche Fakultät</a:t>
            </a:r>
          </a:p>
          <a:p>
            <a:pPr indent="-1588">
              <a:buNone/>
              <a:tabLst>
                <a:tab pos="0" algn="l"/>
              </a:tabLst>
            </a:pPr>
            <a:endParaRPr lang="de-DE" dirty="0" smtClean="0"/>
          </a:p>
          <a:p>
            <a:pPr indent="-1588">
              <a:buNone/>
              <a:tabLst>
                <a:tab pos="0" algn="l"/>
              </a:tabLst>
            </a:pPr>
            <a:r>
              <a:rPr lang="de-DE" dirty="0" smtClean="0"/>
              <a:t>IV. </a:t>
            </a:r>
            <a:r>
              <a:rPr lang="de-DE" dirty="0" err="1" smtClean="0"/>
              <a:t>Anreizsystem</a:t>
            </a:r>
            <a:r>
              <a:rPr lang="de-DE" dirty="0" smtClean="0"/>
              <a:t> - Diskussion/Bewertung</a:t>
            </a:r>
          </a:p>
          <a:p>
            <a:pPr indent="-1588">
              <a:buNone/>
              <a:tabLst>
                <a:tab pos="0" algn="l"/>
              </a:tabLst>
            </a:pPr>
            <a:r>
              <a:rPr lang="de-DE" dirty="0" smtClean="0"/>
              <a:t> </a:t>
            </a:r>
          </a:p>
        </p:txBody>
      </p:sp>
      <p:sp>
        <p:nvSpPr>
          <p:cNvPr id="4" name="Foliennummernplatzhalter 3"/>
          <p:cNvSpPr>
            <a:spLocks noGrp="1"/>
          </p:cNvSpPr>
          <p:nvPr>
            <p:ph type="sldNum" sz="quarter" idx="10"/>
          </p:nvPr>
        </p:nvSpPr>
        <p:spPr/>
        <p:txBody>
          <a:bodyPr/>
          <a:lstStyle/>
          <a:p>
            <a:pPr>
              <a:defRPr/>
            </a:pPr>
            <a:fld id="{3F3CD8D5-BA69-4A0C-9E56-F01008F443D1}" type="slidenum">
              <a:rPr lang="de-DE" smtClean="0"/>
              <a:pPr>
                <a:defRPr/>
              </a:pPr>
              <a:t>9</a:t>
            </a:fld>
            <a:endParaRPr lang="de-DE"/>
          </a:p>
        </p:txBody>
      </p:sp>
      <p:sp>
        <p:nvSpPr>
          <p:cNvPr id="5" name="Fußzeilenplatzhalter 4"/>
          <p:cNvSpPr>
            <a:spLocks noGrp="1"/>
          </p:cNvSpPr>
          <p:nvPr>
            <p:ph type="ftr" sz="quarter" idx="11"/>
          </p:nvPr>
        </p:nvSpPr>
        <p:spPr/>
        <p:txBody>
          <a:bodyPr/>
          <a:lstStyle/>
          <a:p>
            <a:pPr>
              <a:defRPr/>
            </a:pPr>
            <a:r>
              <a:rPr lang="de-DE" dirty="0" smtClean="0"/>
              <a:t>Knothe/Kohl</a:t>
            </a:r>
            <a:endParaRPr lang="de-DE" dirty="0"/>
          </a:p>
        </p:txBody>
      </p:sp>
      <p:sp>
        <p:nvSpPr>
          <p:cNvPr id="6" name="Inhaltsplatzhalter 2"/>
          <p:cNvSpPr txBox="1">
            <a:spLocks/>
          </p:cNvSpPr>
          <p:nvPr/>
        </p:nvSpPr>
        <p:spPr bwMode="auto">
          <a:xfrm>
            <a:off x="204788" y="1860550"/>
            <a:ext cx="7996237" cy="42116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1950" marR="0" lvl="1" indent="226800" algn="l" defTabSz="914400" rtl="0" eaLnBrk="1" fontAlgn="base" latinLnBrk="0" hangingPunct="1">
              <a:lnSpc>
                <a:spcPct val="100000"/>
              </a:lnSpc>
              <a:spcBef>
                <a:spcPct val="20000"/>
              </a:spcBef>
              <a:spcAft>
                <a:spcPct val="0"/>
              </a:spcAft>
              <a:buClrTx/>
              <a:buSzTx/>
              <a:tabLst>
                <a:tab pos="226800" algn="l"/>
              </a:tabLst>
              <a:defRPr/>
            </a:pPr>
            <a:endParaRPr kumimoji="0" lang="de-DE" sz="1500" b="0" i="0" u="none" strike="noStrike" kern="0" cap="none" spc="0" normalizeH="0" baseline="0" noProof="0" dirty="0" smtClean="0">
              <a:ln>
                <a:noFill/>
              </a:ln>
              <a:solidFill>
                <a:schemeClr val="bg2"/>
              </a:solidFill>
              <a:effectLst/>
              <a:uLnTx/>
              <a:uFillTx/>
              <a:latin typeface="+mj-lt"/>
              <a:ea typeface="+mn-ea"/>
            </a:endParaRPr>
          </a:p>
          <a:p>
            <a:pPr marL="1588" marR="0" lvl="0" indent="226800" algn="l" defTabSz="914400" rtl="0" eaLnBrk="1" fontAlgn="base" latinLnBrk="0" hangingPunct="1">
              <a:lnSpc>
                <a:spcPct val="100000"/>
              </a:lnSpc>
              <a:spcBef>
                <a:spcPct val="0"/>
              </a:spcBef>
              <a:spcAft>
                <a:spcPct val="0"/>
              </a:spcAft>
              <a:buClrTx/>
              <a:buSzTx/>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cs typeface="+mn-cs"/>
            </a:endParaRPr>
          </a:p>
          <a:p>
            <a:pPr marL="361950" marR="0" lvl="1" indent="226800" algn="l" defTabSz="914400" rtl="0" eaLnBrk="1" fontAlgn="base" latinLnBrk="0" hangingPunct="1">
              <a:lnSpc>
                <a:spcPct val="100000"/>
              </a:lnSpc>
              <a:spcBef>
                <a:spcPct val="20000"/>
              </a:spcBef>
              <a:spcAft>
                <a:spcPct val="0"/>
              </a:spcAft>
              <a:buClrTx/>
              <a:buSzTx/>
              <a:buFont typeface="Arial" pitchFamily="34" charset="0"/>
              <a:buChar char="•"/>
              <a:tabLst>
                <a:tab pos="226800" algn="l"/>
              </a:tabLst>
              <a:defRPr/>
            </a:pPr>
            <a:endParaRPr kumimoji="0" lang="de-DE" sz="1700" b="0" i="0" u="none" strike="noStrike" kern="0" cap="none" spc="0" normalizeH="0" baseline="0" noProof="0" dirty="0" smtClean="0">
              <a:ln>
                <a:noFill/>
              </a:ln>
              <a:solidFill>
                <a:schemeClr val="bg2"/>
              </a:solidFill>
              <a:effectLst/>
              <a:uLnTx/>
              <a:uFillTx/>
              <a:latin typeface="+mj-lt"/>
              <a:ea typeface="+mn-ea"/>
            </a:endParaRPr>
          </a:p>
          <a:p>
            <a:pPr marL="1588" marR="0" lvl="0" indent="226800" algn="l" defTabSz="914400" rtl="0" eaLnBrk="1" fontAlgn="base" latinLnBrk="0" hangingPunct="1">
              <a:lnSpc>
                <a:spcPct val="100000"/>
              </a:lnSpc>
              <a:spcBef>
                <a:spcPct val="0"/>
              </a:spcBef>
              <a:spcAft>
                <a:spcPct val="0"/>
              </a:spcAft>
              <a:buClrTx/>
              <a:buSzTx/>
              <a:buFont typeface="+mj-lt"/>
              <a:buAutoNum type="arabicPeriod"/>
              <a:tabLst>
                <a:tab pos="226800" algn="l"/>
              </a:tabLst>
              <a:defRPr/>
            </a:pPr>
            <a:endParaRPr kumimoji="0" lang="de-DE" sz="1700" b="0" i="0" u="none" strike="noStrike" kern="0" cap="none" spc="0" normalizeH="0" baseline="0" noProof="0" dirty="0">
              <a:ln>
                <a:noFill/>
              </a:ln>
              <a:solidFill>
                <a:schemeClr val="bg2"/>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4" end="4"/>
                                            </p:txEl>
                                          </p:spTgt>
                                        </p:tgtEl>
                                        <p:attrNameLst>
                                          <p:attrName>style.fontStyle</p:attrName>
                                        </p:attrNameLst>
                                      </p:cBhvr>
                                      <p:to>
                                        <p:strVal val="normal"/>
                                      </p:to>
                                    </p:set>
                                    <p:set>
                                      <p:cBhvr override="childStyle">
                                        <p:cTn id="7" dur="indefinite"/>
                                        <p:tgtEl>
                                          <p:spTgt spid="3">
                                            <p:txEl>
                                              <p:pRg st="4" end="4"/>
                                            </p:txEl>
                                          </p:spTgt>
                                        </p:tgtEl>
                                        <p:attrNameLst>
                                          <p:attrName>style.fontWeight</p:attrName>
                                        </p:attrNameLst>
                                      </p:cBhvr>
                                      <p:to>
                                        <p:strVal val="bold"/>
                                      </p:to>
                                    </p:set>
                                    <p:set>
                                      <p:cBhvr override="childStyle">
                                        <p:cTn id="8" dur="indefinite"/>
                                        <p:tgtEl>
                                          <p:spTgt spid="3">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U_01gruen weissPPT">
  <a:themeElements>
    <a:clrScheme name="Leere Präsentation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fontScheme name="Leere Präsentation">
      <a:majorFont>
        <a:latin typeface="MetaNormal-Roman"/>
        <a:ea typeface="ＭＳ Ｐゴシック"/>
        <a:cs typeface=""/>
      </a:majorFont>
      <a:minorFont>
        <a:latin typeface="MetaNormal-Roman"/>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defRPr>
        </a:defPPr>
      </a:lstStyle>
    </a:lnDef>
  </a:objectDefaults>
  <a:extraClrSchemeLst>
    <a:extraClrScheme>
      <a:clrScheme name="Leere Präsentation 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1289</Words>
  <Application>Microsoft Office PowerPoint</Application>
  <PresentationFormat>Bildschirmpräsentation (4:3)</PresentationFormat>
  <Paragraphs>397</Paragraphs>
  <Slides>23</Slides>
  <Notes>22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MetaNormal-Roman</vt:lpstr>
      <vt:lpstr>ＭＳ Ｐゴシック</vt:lpstr>
      <vt:lpstr>Wingdings</vt:lpstr>
      <vt:lpstr>WWU_01gruen weissPPT</vt:lpstr>
      <vt:lpstr>Anreizsysteme zur Förderung der Internationalisierung –  Zentrale und dezentrale Perspektive  </vt:lpstr>
      <vt:lpstr>Agenda</vt:lpstr>
      <vt:lpstr>Definitionen I</vt:lpstr>
      <vt:lpstr>Definitionen II</vt:lpstr>
      <vt:lpstr>Mögliche Anreize für Internationalisierung</vt:lpstr>
      <vt:lpstr>Agenda</vt:lpstr>
      <vt:lpstr>Erfolgsmessung von Internationalisierung: Mögliche Indikatoren I</vt:lpstr>
      <vt:lpstr>Erfolgsmessung von Internationalisierung: Mögliche Indikatoren II</vt:lpstr>
      <vt:lpstr>Agenda</vt:lpstr>
      <vt:lpstr>Praxisbeispiel: WWU Münster International</vt:lpstr>
      <vt:lpstr>Wirtschaftswissenschaftliche Fakultät – Strukturen I</vt:lpstr>
      <vt:lpstr>Wirtschaftswissenschaftliche Fakultät – Strukturen II</vt:lpstr>
      <vt:lpstr>Wirtschaftswissenschaftliche Fakultät – Leitbild</vt:lpstr>
      <vt:lpstr>Finanzielle Anreize</vt:lpstr>
      <vt:lpstr>Personelle Anreize</vt:lpstr>
      <vt:lpstr>Strukturelle Anreize</vt:lpstr>
      <vt:lpstr>Strukturelle Anreize - IRC</vt:lpstr>
      <vt:lpstr>Reputation / öffentliche Anerkennung</vt:lpstr>
      <vt:lpstr>Agenda</vt:lpstr>
      <vt:lpstr>Anreizsystem – Beispiel FB04</vt:lpstr>
      <vt:lpstr>Anreizsystem – Erfolgreich?</vt:lpstr>
      <vt:lpstr>Anreizsystem - Diskussion /Bewertung</vt:lpstr>
      <vt:lpstr>Folie 23</vt:lpstr>
    </vt:vector>
  </TitlesOfParts>
  <Company>Westfälische Wilhelms Universität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Office  Untertitel der Präsentation</dc:title>
  <dc:creator>vdv886u</dc:creator>
  <cp:lastModifiedBy>Kohl, Anke</cp:lastModifiedBy>
  <cp:revision>275</cp:revision>
  <dcterms:created xsi:type="dcterms:W3CDTF">2010-06-18T11:16:51Z</dcterms:created>
  <dcterms:modified xsi:type="dcterms:W3CDTF">2011-02-23T07:58:09Z</dcterms:modified>
</cp:coreProperties>
</file>